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865" r:id="rId2"/>
  </p:sldMasterIdLst>
  <p:notesMasterIdLst>
    <p:notesMasterId r:id="rId27"/>
  </p:notesMasterIdLst>
  <p:handoutMasterIdLst>
    <p:handoutMasterId r:id="rId28"/>
  </p:handoutMasterIdLst>
  <p:sldIdLst>
    <p:sldId id="329" r:id="rId3"/>
    <p:sldId id="330" r:id="rId4"/>
    <p:sldId id="325" r:id="rId5"/>
    <p:sldId id="326" r:id="rId6"/>
    <p:sldId id="313" r:id="rId7"/>
    <p:sldId id="312" r:id="rId8"/>
    <p:sldId id="308" r:id="rId9"/>
    <p:sldId id="342" r:id="rId10"/>
    <p:sldId id="344" r:id="rId11"/>
    <p:sldId id="336" r:id="rId12"/>
    <p:sldId id="337" r:id="rId13"/>
    <p:sldId id="303" r:id="rId14"/>
    <p:sldId id="304" r:id="rId15"/>
    <p:sldId id="306" r:id="rId16"/>
    <p:sldId id="338" r:id="rId17"/>
    <p:sldId id="339" r:id="rId18"/>
    <p:sldId id="340" r:id="rId19"/>
    <p:sldId id="343" r:id="rId20"/>
    <p:sldId id="334" r:id="rId21"/>
    <p:sldId id="335" r:id="rId22"/>
    <p:sldId id="331" r:id="rId23"/>
    <p:sldId id="332" r:id="rId24"/>
    <p:sldId id="333" r:id="rId25"/>
    <p:sldId id="296" r:id="rId26"/>
  </p:sldIdLst>
  <p:sldSz cx="9144000" cy="6858000" type="screen4x3"/>
  <p:notesSz cx="6797675" cy="9874250"/>
  <p:custDataLst>
    <p:tags r:id="rId29"/>
  </p:custDataLst>
  <p:defaultTextStyle>
    <a:defPPr>
      <a:defRPr lang="ru-RU"/>
    </a:defPPr>
    <a:lvl1pPr algn="l" rtl="0" fontAlgn="base">
      <a:spcBef>
        <a:spcPct val="5000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14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CA0"/>
    <a:srgbClr val="95452F"/>
    <a:srgbClr val="F4E4B6"/>
    <a:srgbClr val="00682F"/>
    <a:srgbClr val="EDD38B"/>
    <a:srgbClr val="D1E8FF"/>
    <a:srgbClr val="008E40"/>
    <a:srgbClr val="9564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2" autoAdjust="0"/>
    <p:restoredTop sz="94660"/>
  </p:normalViewPr>
  <p:slideViewPr>
    <p:cSldViewPr snapToGrid="0">
      <p:cViewPr>
        <p:scale>
          <a:sx n="91" d="100"/>
          <a:sy n="91" d="100"/>
        </p:scale>
        <p:origin x="-60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F51114-90AB-4AF2-9613-A19D6059D648}" type="datetimeFigureOut">
              <a:rPr lang="ru-RU" smtClean="0"/>
              <a:t>23.09.2013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AAED7-A143-4A70-9E1E-3A062C7D74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4882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/>
            </a:lvl1pPr>
          </a:lstStyle>
          <a:p>
            <a:pPr>
              <a:defRPr/>
            </a:pPr>
            <a:fld id="{4B9A38C7-DFE9-45A2-92A5-D65E021424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20077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5F32A5-A5D0-4FE7-BF60-3877D43D7B1A}" type="slidenum">
              <a:rPr lang="ru-RU" sz="1200" b="0">
                <a:solidFill>
                  <a:prstClr val="black"/>
                </a:solidFill>
              </a:rPr>
              <a:pPr eaLnBrk="1" hangingPunct="1"/>
              <a:t>1</a:t>
            </a:fld>
            <a:endParaRPr lang="ru-RU" sz="1200" b="0">
              <a:solidFill>
                <a:prstClr val="black"/>
              </a:solidFill>
            </a:endParaRPr>
          </a:p>
        </p:txBody>
      </p:sp>
      <p:sp>
        <p:nvSpPr>
          <p:cNvPr id="12291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2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2293" name="Номер слайда 3"/>
          <p:cNvSpPr txBox="1">
            <a:spLocks noGrp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73FAA23-8BE5-442D-8E83-567A489B3920}" type="slidenum">
              <a:rPr lang="ru-RU" sz="1200" b="0" smtClean="0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ru-RU" sz="1200" b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47675" y="2197100"/>
            <a:ext cx="8207375" cy="2919413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98488" y="5937250"/>
            <a:ext cx="8186737" cy="909638"/>
          </a:xfrm>
        </p:spPr>
        <p:txBody>
          <a:bodyPr/>
          <a:lstStyle>
            <a:lvl1pPr marL="0" indent="0" algn="ctr">
              <a:buFont typeface="Arial" charset="0"/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554453046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2FDE2-FF48-4FA5-911F-DA2761D966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502438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56EED-0560-4164-B046-D93BAD3C4A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83034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388" y="1192213"/>
            <a:ext cx="4321175" cy="5513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2963" y="1192213"/>
            <a:ext cx="4322762" cy="5513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DB33C-0589-49E2-BFB1-3B3806301A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258968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CC71C-D85D-4605-94CD-7E80D1DBCE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112129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E29C0D-196D-484D-9551-1F0329A3F5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023358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95223-DA14-455C-8D7F-9C31A6964D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5887077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384A4-BAFD-440F-8FA1-5DDF54640C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223743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1E2DB-5D00-47AC-BC01-B6F366F76D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937991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4EB3C-C209-42DD-872D-7EA8B9C6E3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064324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0"/>
            <a:ext cx="2198687" cy="6705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9388" y="0"/>
            <a:ext cx="6445250" cy="6705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1A7BF-D5F7-4398-BFA6-EB70D90BF9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94214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47675" y="2197100"/>
            <a:ext cx="8207375" cy="2919413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98488" y="5937250"/>
            <a:ext cx="8186737" cy="909638"/>
          </a:xfrm>
        </p:spPr>
        <p:txBody>
          <a:bodyPr/>
          <a:lstStyle>
            <a:lvl1pPr marL="0" indent="0" algn="ctr">
              <a:buFont typeface="Arial" charset="0"/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783480780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9250C5-CD5C-47E4-9D6A-3D064536C75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116848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6CCC83-D299-4C0D-8BB9-291E461448E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490559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388" y="1192213"/>
            <a:ext cx="4321175" cy="5513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52963" y="1192213"/>
            <a:ext cx="4322762" cy="5513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16AF7E-0312-4F93-9DDE-77F10428C34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562990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5AD100-EB45-471A-8712-ADD5BE8DE34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383329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017705-2602-41FE-B36C-95715F81AEE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282443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6E2B8D-1939-4808-89FC-F32CF9D314B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740922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464CAB-C42F-4603-ADB2-03853EC09FC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242569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B5DEA2-8C76-46FF-9A68-EB697AE7439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465404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87CC73-D7F1-4302-A75B-0FBA078C5C2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9925031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0"/>
            <a:ext cx="2198687" cy="6705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9388" y="0"/>
            <a:ext cx="6445250" cy="6705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1AB7C3-442E-400C-831B-1C72EF8968A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791189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111250" y="0"/>
            <a:ext cx="7443788" cy="10636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388" y="1192213"/>
            <a:ext cx="4321175" cy="267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52963" y="1192213"/>
            <a:ext cx="4322762" cy="2679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179388" y="4024313"/>
            <a:ext cx="4321175" cy="2681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963" y="4024313"/>
            <a:ext cx="4322762" cy="26812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D063CF-D68B-43DA-A755-1DAD1318CA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37031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1250" y="0"/>
            <a:ext cx="7443788" cy="10636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192213"/>
            <a:ext cx="8796337" cy="5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b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67738" y="550863"/>
            <a:ext cx="576262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bg1"/>
            </a:outerShdw>
          </a:effec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2000">
                <a:solidFill>
                  <a:srgbClr val="95642F"/>
                </a:solidFill>
              </a:defRPr>
            </a:lvl1pPr>
          </a:lstStyle>
          <a:p>
            <a:pPr>
              <a:defRPr/>
            </a:pPr>
            <a:fld id="{6CBB08AC-220D-402E-84AD-6C6DC32608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>
    <p:split orient="vert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9pPr>
    </p:titleStyle>
    <p:bodyStyle>
      <a:lvl1pPr marL="269875" indent="-269875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Arial" charset="0"/>
        <a:buChar char="■"/>
        <a:defRPr sz="2000" b="1">
          <a:solidFill>
            <a:srgbClr val="003CA0"/>
          </a:solidFill>
          <a:latin typeface="+mn-lt"/>
          <a:ea typeface="+mn-ea"/>
          <a:cs typeface="+mn-cs"/>
        </a:defRPr>
      </a:lvl1pPr>
      <a:lvl2pPr marL="719138" indent="-269875" algn="just" rtl="0" eaLnBrk="0" fontAlgn="base" hangingPunct="0">
        <a:spcBef>
          <a:spcPct val="20000"/>
        </a:spcBef>
        <a:spcAft>
          <a:spcPct val="0"/>
        </a:spcAft>
        <a:buClr>
          <a:srgbClr val="95642F"/>
        </a:buClr>
        <a:buSzPct val="85000"/>
        <a:buFont typeface="Arial" charset="0"/>
        <a:buChar char="▬"/>
        <a:defRPr sz="1600" b="1">
          <a:solidFill>
            <a:schemeClr val="tx1"/>
          </a:solidFill>
          <a:latin typeface="+mn-lt"/>
        </a:defRPr>
      </a:lvl2pPr>
      <a:lvl3pPr marL="1077913" indent="-179388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200" b="1">
          <a:solidFill>
            <a:schemeClr val="tx1"/>
          </a:solidFill>
          <a:latin typeface="+mn-lt"/>
        </a:defRPr>
      </a:lvl3pPr>
      <a:lvl4pPr marL="1436688" indent="-179388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4pPr>
      <a:lvl5pPr marL="1795463" indent="-179388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5pPr>
      <a:lvl6pPr marL="22526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6pPr>
      <a:lvl7pPr marL="27098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7pPr>
      <a:lvl8pPr marL="31670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8pPr>
      <a:lvl9pPr marL="36242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11250" y="0"/>
            <a:ext cx="7443788" cy="10636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1192213"/>
            <a:ext cx="8796337" cy="551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b="0"/>
            </a:lvl1pPr>
          </a:lstStyle>
          <a:p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67738" y="550863"/>
            <a:ext cx="576262" cy="50323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2000">
                <a:solidFill>
                  <a:srgbClr val="95642F"/>
                </a:solidFill>
              </a:defRPr>
            </a:lvl1pPr>
          </a:lstStyle>
          <a:p>
            <a:fld id="{188CF39B-00F4-4AB4-8241-D597F8DD8DBA}" type="slidenum">
              <a:rPr lang="ru-RU" smtClean="0"/>
              <a:pPr/>
              <a:t>‹#›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33869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  <p:sldLayoutId id="2147483877" r:id="rId12"/>
  </p:sldLayoutIdLst>
  <p:transition>
    <p:split orient="vert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000" b="1">
          <a:solidFill>
            <a:srgbClr val="003CA0"/>
          </a:solidFill>
          <a:latin typeface="Arial" charset="0"/>
        </a:defRPr>
      </a:lvl9pPr>
    </p:titleStyle>
    <p:bodyStyle>
      <a:lvl1pPr marL="269875" indent="-269875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Arial" charset="0"/>
        <a:buChar char="■"/>
        <a:defRPr sz="2000" b="1">
          <a:solidFill>
            <a:srgbClr val="003CA0"/>
          </a:solidFill>
          <a:latin typeface="+mn-lt"/>
          <a:ea typeface="+mn-ea"/>
          <a:cs typeface="+mn-cs"/>
        </a:defRPr>
      </a:lvl1pPr>
      <a:lvl2pPr marL="719138" indent="-269875" algn="just" rtl="0" eaLnBrk="0" fontAlgn="base" hangingPunct="0">
        <a:spcBef>
          <a:spcPct val="20000"/>
        </a:spcBef>
        <a:spcAft>
          <a:spcPct val="0"/>
        </a:spcAft>
        <a:buClr>
          <a:srgbClr val="95642F"/>
        </a:buClr>
        <a:buSzPct val="85000"/>
        <a:buFont typeface="Arial" charset="0"/>
        <a:buChar char="▬"/>
        <a:defRPr sz="1600" b="1">
          <a:solidFill>
            <a:schemeClr val="tx1"/>
          </a:solidFill>
          <a:latin typeface="+mn-lt"/>
        </a:defRPr>
      </a:lvl2pPr>
      <a:lvl3pPr marL="1077913" indent="-179388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200" b="1">
          <a:solidFill>
            <a:schemeClr val="tx1"/>
          </a:solidFill>
          <a:latin typeface="+mn-lt"/>
        </a:defRPr>
      </a:lvl3pPr>
      <a:lvl4pPr marL="1436688" indent="-179388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4pPr>
      <a:lvl5pPr marL="1795463" indent="-179388" algn="just" rtl="0" eaLnBrk="0" fontAlgn="base" hangingPunct="0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5pPr>
      <a:lvl6pPr marL="22526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6pPr>
      <a:lvl7pPr marL="27098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7pPr>
      <a:lvl8pPr marL="31670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8pPr>
      <a:lvl9pPr marL="3624263" indent="-179388" algn="just" rtl="0" fontAlgn="base">
        <a:spcBef>
          <a:spcPct val="20000"/>
        </a:spcBef>
        <a:spcAft>
          <a:spcPct val="0"/>
        </a:spcAft>
        <a:buClr>
          <a:srgbClr val="003CA0"/>
        </a:buClr>
        <a:buFont typeface="Wingdings" pitchFamily="2" charset="2"/>
        <a:buChar char="§"/>
        <a:defRPr sz="1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5070475" y="5949950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</a:pPr>
            <a:endParaRPr lang="ru-RU" sz="1800" b="0" smtClean="0">
              <a:solidFill>
                <a:srgbClr val="000099"/>
              </a:solidFill>
              <a:latin typeface="Impact" pitchFamily="34" charset="0"/>
            </a:endParaRPr>
          </a:p>
        </p:txBody>
      </p:sp>
      <p:sp>
        <p:nvSpPr>
          <p:cNvPr id="3075" name="Rectangle 10"/>
          <p:cNvSpPr>
            <a:spLocks noGrp="1" noChangeArrowheads="1"/>
          </p:cNvSpPr>
          <p:nvPr>
            <p:ph type="ctrTitle"/>
          </p:nvPr>
        </p:nvSpPr>
        <p:spPr>
          <a:xfrm>
            <a:off x="447676" y="2357121"/>
            <a:ext cx="6878954" cy="2043429"/>
          </a:xfrm>
          <a:solidFill>
            <a:srgbClr val="D1E8FF">
              <a:alpha val="34000"/>
            </a:srgbClr>
          </a:solidFill>
          <a:ln>
            <a:noFill/>
          </a:ln>
        </p:spPr>
        <p:txBody>
          <a:bodyPr/>
          <a:lstStyle/>
          <a:p>
            <a:pPr eaLnBrk="1" hangingPunct="1"/>
            <a:r>
              <a:rPr lang="ru-RU" sz="2400" dirty="0" smtClean="0">
                <a:solidFill>
                  <a:schemeClr val="tx1"/>
                </a:solidFill>
              </a:rPr>
              <a:t>О </a:t>
            </a:r>
            <a:r>
              <a:rPr lang="ru-RU" sz="2400" dirty="0">
                <a:solidFill>
                  <a:schemeClr val="tx1"/>
                </a:solidFill>
              </a:rPr>
              <a:t>деятельности 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Исследовательского комитета </a:t>
            </a:r>
            <a:r>
              <a:rPr lang="ru-RU" sz="2400" dirty="0" smtClean="0">
                <a:solidFill>
                  <a:schemeClr val="tx1"/>
                </a:solidFill>
              </a:rPr>
              <a:t>CIGRE С6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«Системы </a:t>
            </a:r>
            <a:r>
              <a:rPr lang="ru-RU" sz="2400" dirty="0"/>
              <a:t>распределения электроэнергии 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и </a:t>
            </a:r>
            <a:r>
              <a:rPr lang="ru-RU" sz="2400" dirty="0"/>
              <a:t>распределенная генерация» </a:t>
            </a:r>
            <a:r>
              <a:rPr lang="ru-RU" sz="2400" dirty="0">
                <a:solidFill>
                  <a:srgbClr val="95452F"/>
                </a:solidFill>
              </a:rPr>
              <a:t/>
            </a:r>
            <a:br>
              <a:rPr lang="ru-RU" sz="2400" dirty="0">
                <a:solidFill>
                  <a:srgbClr val="95452F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(по </a:t>
            </a:r>
            <a:r>
              <a:rPr lang="ru-RU" sz="2000" dirty="0">
                <a:solidFill>
                  <a:schemeClr val="tx1"/>
                </a:solidFill>
              </a:rPr>
              <a:t>итогам 44-ой сессии СИГРЭ </a:t>
            </a:r>
            <a:r>
              <a:rPr lang="ru-RU" sz="2000" dirty="0" smtClean="0">
                <a:solidFill>
                  <a:schemeClr val="tx1"/>
                </a:solidFill>
              </a:rPr>
              <a:t>26-31 </a:t>
            </a:r>
            <a:r>
              <a:rPr lang="ru-RU" sz="2000" dirty="0">
                <a:solidFill>
                  <a:schemeClr val="tx1"/>
                </a:solidFill>
              </a:rPr>
              <a:t>августа 2012 г</a:t>
            </a:r>
            <a:r>
              <a:rPr lang="ru-RU" sz="2000" dirty="0" smtClean="0">
                <a:solidFill>
                  <a:schemeClr val="tx1"/>
                </a:solidFill>
              </a:rPr>
              <a:t>.)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076" name="Line 13"/>
          <p:cNvSpPr>
            <a:spLocks noChangeShapeType="1"/>
          </p:cNvSpPr>
          <p:nvPr/>
        </p:nvSpPr>
        <p:spPr bwMode="auto">
          <a:xfrm>
            <a:off x="2508250" y="5864225"/>
            <a:ext cx="4410075" cy="0"/>
          </a:xfrm>
          <a:prstGeom prst="line">
            <a:avLst/>
          </a:prstGeom>
          <a:noFill/>
          <a:ln w="76200">
            <a:solidFill>
              <a:srgbClr val="003C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307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508000" y="5937250"/>
            <a:ext cx="8277225" cy="909638"/>
          </a:xfrm>
        </p:spPr>
        <p:txBody>
          <a:bodyPr/>
          <a:lstStyle/>
          <a:p>
            <a:pPr eaLnBrk="1" hangingPunct="1"/>
            <a:r>
              <a:rPr lang="ru-RU" dirty="0"/>
              <a:t>д.т.н. Кучеров Юрий Николаевич,</a:t>
            </a:r>
          </a:p>
          <a:p>
            <a:pPr eaLnBrk="1" hangingPunct="1"/>
            <a:r>
              <a:rPr lang="ru-RU" dirty="0"/>
              <a:t>представитель РНК СИГРЭ в ИК </a:t>
            </a:r>
            <a:r>
              <a:rPr lang="ru-RU" dirty="0" smtClean="0"/>
              <a:t>С6</a:t>
            </a:r>
          </a:p>
        </p:txBody>
      </p:sp>
      <p:sp>
        <p:nvSpPr>
          <p:cNvPr id="3078" name="Text Box 7"/>
          <p:cNvSpPr txBox="1">
            <a:spLocks noChangeArrowheads="1"/>
          </p:cNvSpPr>
          <p:nvPr/>
        </p:nvSpPr>
        <p:spPr bwMode="auto">
          <a:xfrm>
            <a:off x="684213" y="134938"/>
            <a:ext cx="7997825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10000"/>
              </a:spcBef>
            </a:pPr>
            <a:r>
              <a:rPr lang="ru-RU" sz="1600" dirty="0" smtClean="0">
                <a:solidFill>
                  <a:srgbClr val="95452F"/>
                </a:solidFill>
              </a:rPr>
              <a:t>Конференция «РОССИЯ И СИГРЭ: ОБЪЕДИНЯЯ ОПЫТ И ИННОВАЦИИ»</a:t>
            </a:r>
          </a:p>
          <a:p>
            <a:pPr algn="ctr" eaLnBrk="1" hangingPunct="1">
              <a:spcBef>
                <a:spcPct val="10000"/>
              </a:spcBef>
            </a:pPr>
            <a:r>
              <a:rPr lang="ru-RU" sz="1600" dirty="0" smtClean="0">
                <a:solidFill>
                  <a:srgbClr val="000000"/>
                </a:solidFill>
              </a:rPr>
              <a:t>25 сентября 2013 </a:t>
            </a:r>
            <a:r>
              <a:rPr lang="ru-RU" sz="1600" dirty="0">
                <a:solidFill>
                  <a:srgbClr val="000000"/>
                </a:solidFill>
              </a:rPr>
              <a:t>г</a:t>
            </a:r>
            <a:r>
              <a:rPr lang="ru-RU" sz="1600" dirty="0" smtClean="0">
                <a:solidFill>
                  <a:srgbClr val="000000"/>
                </a:solidFill>
              </a:rPr>
              <a:t>., г</a:t>
            </a:r>
            <a:r>
              <a:rPr lang="ru-RU" sz="1600" dirty="0">
                <a:solidFill>
                  <a:srgbClr val="000000"/>
                </a:solidFill>
              </a:rPr>
              <a:t>. </a:t>
            </a:r>
            <a:r>
              <a:rPr lang="ru-RU" sz="1600" dirty="0" smtClean="0">
                <a:solidFill>
                  <a:srgbClr val="000000"/>
                </a:solidFill>
              </a:rPr>
              <a:t>Казань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9987103"/>
              </p:ext>
            </p:extLst>
          </p:nvPr>
        </p:nvGraphicFramePr>
        <p:xfrm>
          <a:off x="7456263" y="3416024"/>
          <a:ext cx="1415566" cy="5806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5566"/>
              </a:tblGrid>
              <a:tr h="19356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Российский</a:t>
                      </a:r>
                      <a:endParaRPr lang="ru-RU" sz="1200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19356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Национальный</a:t>
                      </a:r>
                      <a:endParaRPr lang="ru-RU" sz="1200" b="1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0070C0">
                        <a:alpha val="50000"/>
                      </a:srgbClr>
                    </a:solidFill>
                  </a:tcPr>
                </a:tc>
              </a:tr>
              <a:tr h="193562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</a:rPr>
                        <a:t>Комитет</a:t>
                      </a:r>
                      <a:endParaRPr lang="ru-RU" sz="1200" b="1" dirty="0">
                        <a:ln>
                          <a:noFill/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>
                    <a:lnL w="12700" cmpd="sng">
                      <a:noFill/>
                    </a:lnL>
                    <a:lnT w="12700" cmpd="sng">
                      <a:noFill/>
                    </a:lnT>
                    <a:lnB w="38100" cmpd="sng">
                      <a:noFill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 descr="Cig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3677" y="2781436"/>
            <a:ext cx="9525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488082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ИК С6 «</a:t>
            </a:r>
            <a:r>
              <a:rPr lang="ru-RU" sz="1800" dirty="0"/>
              <a:t>Системы </a:t>
            </a:r>
            <a:r>
              <a:rPr lang="ru-RU" sz="1800" dirty="0" smtClean="0"/>
              <a:t>распределения электроэнергии </a:t>
            </a:r>
            <a:br>
              <a:rPr lang="ru-RU" sz="1800" dirty="0" smtClean="0"/>
            </a:br>
            <a:r>
              <a:rPr lang="ru-RU" sz="1800" dirty="0" smtClean="0"/>
              <a:t>и распределенная генерация»</a:t>
            </a:r>
          </a:p>
        </p:txBody>
      </p:sp>
      <p:sp>
        <p:nvSpPr>
          <p:cNvPr id="17411" name="Номер слайда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7B247D-DAE4-4727-8762-F9B59C5D1503}" type="slidenum">
              <a:rPr lang="ru-RU" sz="2000" smtClean="0">
                <a:solidFill>
                  <a:srgbClr val="95642F"/>
                </a:solidFill>
              </a:rPr>
              <a:pPr eaLnBrk="1" hangingPunct="1"/>
              <a:t>2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3442" y="2359984"/>
            <a:ext cx="5228908" cy="17620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  <a:defRPr/>
            </a:pPr>
            <a:r>
              <a:rPr lang="ru-RU" sz="1600" dirty="0">
                <a:solidFill>
                  <a:srgbClr val="003CA0"/>
                </a:solidFill>
              </a:rPr>
              <a:t>Председатель</a:t>
            </a:r>
            <a:r>
              <a:rPr lang="ru-RU" sz="1600" dirty="0">
                <a:solidFill>
                  <a:srgbClr val="000000"/>
                </a:solidFill>
              </a:rPr>
              <a:t> </a:t>
            </a:r>
            <a:r>
              <a:rPr lang="ru-RU" sz="1600" dirty="0" smtClean="0">
                <a:solidFill>
                  <a:srgbClr val="000000"/>
                </a:solidFill>
              </a:rPr>
              <a:t>– </a:t>
            </a:r>
            <a:r>
              <a:rPr lang="de-DE" sz="1600" dirty="0" smtClean="0">
                <a:solidFill>
                  <a:srgbClr val="000000"/>
                </a:solidFill>
              </a:rPr>
              <a:t>Nikolaos </a:t>
            </a:r>
            <a:r>
              <a:rPr lang="de-DE" sz="1600" dirty="0" err="1" smtClean="0">
                <a:solidFill>
                  <a:srgbClr val="000000"/>
                </a:solidFill>
              </a:rPr>
              <a:t>Hatziargyriou</a:t>
            </a:r>
            <a:r>
              <a:rPr lang="de-DE" sz="1600" dirty="0" smtClean="0">
                <a:solidFill>
                  <a:srgbClr val="000000"/>
                </a:solidFill>
              </a:rPr>
              <a:t> </a:t>
            </a:r>
            <a:r>
              <a:rPr lang="de-DE" sz="1600" b="0" dirty="0" smtClean="0">
                <a:solidFill>
                  <a:srgbClr val="000000"/>
                </a:solidFill>
              </a:rPr>
              <a:t>(</a:t>
            </a:r>
            <a:r>
              <a:rPr lang="ru-RU" sz="1600" b="0" dirty="0" smtClean="0">
                <a:solidFill>
                  <a:srgbClr val="000000"/>
                </a:solidFill>
              </a:rPr>
              <a:t>Греция)</a:t>
            </a:r>
            <a:endParaRPr lang="en-US" sz="1600" b="0" dirty="0" smtClean="0">
              <a:solidFill>
                <a:srgbClr val="000000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  <a:defRPr/>
            </a:pPr>
            <a:r>
              <a:rPr lang="ru-RU" sz="1600" dirty="0" smtClean="0">
                <a:solidFill>
                  <a:srgbClr val="003CA0"/>
                </a:solidFill>
              </a:rPr>
              <a:t>Секретарь</a:t>
            </a:r>
            <a:r>
              <a:rPr lang="ru-RU" sz="1600" dirty="0" smtClean="0">
                <a:solidFill>
                  <a:srgbClr val="000000"/>
                </a:solidFill>
              </a:rPr>
              <a:t> –</a:t>
            </a:r>
            <a:r>
              <a:rPr lang="en-US" sz="1600" dirty="0" smtClean="0">
                <a:solidFill>
                  <a:srgbClr val="000000"/>
                </a:solidFill>
              </a:rPr>
              <a:t> </a:t>
            </a:r>
            <a:r>
              <a:rPr lang="de-DE" sz="1600" dirty="0" smtClean="0">
                <a:solidFill>
                  <a:srgbClr val="000000"/>
                </a:solidFill>
              </a:rPr>
              <a:t>Christine </a:t>
            </a:r>
            <a:r>
              <a:rPr lang="de-DE" sz="1600" dirty="0" err="1" smtClean="0">
                <a:solidFill>
                  <a:srgbClr val="000000"/>
                </a:solidFill>
              </a:rPr>
              <a:t>Schwaegerl</a:t>
            </a:r>
            <a:r>
              <a:rPr lang="de-DE" sz="1600" dirty="0" smtClean="0">
                <a:solidFill>
                  <a:srgbClr val="000000"/>
                </a:solidFill>
              </a:rPr>
              <a:t> </a:t>
            </a:r>
            <a:r>
              <a:rPr lang="de-DE" sz="1600" b="0" dirty="0" smtClean="0">
                <a:solidFill>
                  <a:srgbClr val="000000"/>
                </a:solidFill>
              </a:rPr>
              <a:t>(</a:t>
            </a:r>
            <a:r>
              <a:rPr lang="ru-RU" sz="1600" b="0" dirty="0" smtClean="0">
                <a:solidFill>
                  <a:srgbClr val="000000"/>
                </a:solidFill>
              </a:rPr>
              <a:t>Германия)</a:t>
            </a:r>
          </a:p>
          <a:p>
            <a:pPr marL="285750" indent="-285750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ru-RU" sz="1600" b="0" dirty="0" smtClean="0">
                <a:solidFill>
                  <a:srgbClr val="000000"/>
                </a:solidFill>
              </a:rPr>
              <a:t>24 регулярных члена</a:t>
            </a:r>
          </a:p>
          <a:p>
            <a:pPr marL="285750" indent="-285750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ru-RU" sz="1600" b="0" dirty="0" smtClean="0">
                <a:solidFill>
                  <a:srgbClr val="000000"/>
                </a:solidFill>
              </a:rPr>
              <a:t>12 наблюдателей</a:t>
            </a:r>
          </a:p>
          <a:p>
            <a:pPr marL="285750" indent="-285750">
              <a:spcBef>
                <a:spcPts val="0"/>
              </a:spcBef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ru-RU" sz="1600" b="0" dirty="0" smtClean="0">
                <a:solidFill>
                  <a:srgbClr val="000000"/>
                </a:solidFill>
              </a:rPr>
              <a:t>39 экспертов</a:t>
            </a:r>
          </a:p>
          <a:p>
            <a:pPr>
              <a:spcBef>
                <a:spcPts val="0"/>
              </a:spcBef>
              <a:spcAft>
                <a:spcPts val="300"/>
              </a:spcAft>
              <a:defRPr/>
            </a:pPr>
            <a:r>
              <a:rPr lang="ru-RU" sz="1600" b="0" dirty="0" smtClean="0">
                <a:solidFill>
                  <a:srgbClr val="000000"/>
                </a:solidFill>
              </a:rPr>
              <a:t>На </a:t>
            </a:r>
            <a:r>
              <a:rPr lang="ru-RU" sz="1600" b="0" dirty="0">
                <a:solidFill>
                  <a:srgbClr val="003CA0"/>
                </a:solidFill>
              </a:rPr>
              <a:t>44-ой</a:t>
            </a:r>
            <a:r>
              <a:rPr lang="ru-RU" sz="1600" b="0" dirty="0">
                <a:solidFill>
                  <a:srgbClr val="000000"/>
                </a:solidFill>
              </a:rPr>
              <a:t> </a:t>
            </a:r>
            <a:r>
              <a:rPr lang="ru-RU" sz="1600" b="0" dirty="0" smtClean="0">
                <a:solidFill>
                  <a:srgbClr val="000000"/>
                </a:solidFill>
              </a:rPr>
              <a:t>Сессии представлено 30 докладов</a:t>
            </a:r>
            <a:endParaRPr lang="ru-RU" sz="1600" b="0" dirty="0">
              <a:solidFill>
                <a:srgbClr val="000000"/>
              </a:solidFill>
            </a:endParaRPr>
          </a:p>
        </p:txBody>
      </p:sp>
      <p:pic>
        <p:nvPicPr>
          <p:cNvPr id="17413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659" y="1314511"/>
            <a:ext cx="944451" cy="576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Лента лицом вверх 4"/>
          <p:cNvSpPr/>
          <p:nvPr/>
        </p:nvSpPr>
        <p:spPr bwMode="auto">
          <a:xfrm>
            <a:off x="460216" y="1266577"/>
            <a:ext cx="8469630" cy="881539"/>
          </a:xfrm>
          <a:prstGeom prst="ribbon2">
            <a:avLst/>
          </a:prstGeom>
          <a:noFill/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257300" algn="ctr"/>
            <a:r>
              <a:rPr lang="en-US" b="0" dirty="0">
                <a:latin typeface="Arial Black" pitchFamily="34" charset="0"/>
              </a:rPr>
              <a:t>Distribution Systems </a:t>
            </a:r>
            <a:r>
              <a:rPr lang="ru-RU" b="0" dirty="0" smtClean="0">
                <a:latin typeface="Arial Black" pitchFamily="34" charset="0"/>
              </a:rPr>
              <a:t/>
            </a:r>
            <a:br>
              <a:rPr lang="ru-RU" b="0" dirty="0" smtClean="0">
                <a:latin typeface="Arial Black" pitchFamily="34" charset="0"/>
              </a:rPr>
            </a:br>
            <a:r>
              <a:rPr lang="en-US" b="0" dirty="0" smtClean="0">
                <a:latin typeface="Arial Black" pitchFamily="34" charset="0"/>
              </a:rPr>
              <a:t>and </a:t>
            </a:r>
            <a:r>
              <a:rPr lang="ru-RU" b="0" dirty="0" smtClean="0">
                <a:latin typeface="Arial Black" pitchFamily="34" charset="0"/>
              </a:rPr>
              <a:t/>
            </a:r>
            <a:br>
              <a:rPr lang="ru-RU" b="0" dirty="0" smtClean="0">
                <a:latin typeface="Arial Black" pitchFamily="34" charset="0"/>
              </a:rPr>
            </a:br>
            <a:r>
              <a:rPr lang="en-US" b="0" dirty="0" smtClean="0">
                <a:latin typeface="Arial Black" pitchFamily="34" charset="0"/>
              </a:rPr>
              <a:t>Dispersed Generation</a:t>
            </a:r>
            <a:endParaRPr lang="en-US" b="0" dirty="0"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0216" y="4103901"/>
            <a:ext cx="8298180" cy="253915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800" dirty="0" smtClean="0">
                <a:solidFill>
                  <a:srgbClr val="95452F"/>
                </a:solidFill>
              </a:rPr>
              <a:t>Область исследования </a:t>
            </a:r>
          </a:p>
          <a:p>
            <a:pPr marL="354013" lvl="1" indent="-261938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ru-RU" sz="1800" b="0" dirty="0" smtClean="0"/>
              <a:t>Присоединение </a:t>
            </a:r>
            <a:r>
              <a:rPr lang="ru-RU" sz="1800" b="0" dirty="0"/>
              <a:t>распределенной генерации </a:t>
            </a:r>
            <a:r>
              <a:rPr lang="ru-RU" sz="1800" b="0" dirty="0" smtClean="0"/>
              <a:t>и ее интеграция </a:t>
            </a:r>
            <a:br>
              <a:rPr lang="ru-RU" sz="1800" b="0" dirty="0" smtClean="0"/>
            </a:br>
            <a:r>
              <a:rPr lang="ru-RU" sz="1800" b="0" dirty="0" smtClean="0"/>
              <a:t>в работу энергосистемы</a:t>
            </a:r>
          </a:p>
          <a:p>
            <a:pPr marL="354013" lvl="1" indent="-261938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ru-RU" sz="1800" b="0" dirty="0" smtClean="0"/>
              <a:t>Планирование и управление распределенной генерацией </a:t>
            </a:r>
            <a:br>
              <a:rPr lang="ru-RU" sz="1800" b="0" dirty="0" smtClean="0"/>
            </a:br>
            <a:r>
              <a:rPr lang="ru-RU" sz="1800" b="0" dirty="0" smtClean="0"/>
              <a:t>в распределительных сетях (</a:t>
            </a:r>
            <a:r>
              <a:rPr lang="ru-RU" sz="1800" b="0" i="1" dirty="0" err="1" smtClean="0"/>
              <a:t>Micro</a:t>
            </a:r>
            <a:r>
              <a:rPr lang="en-US" sz="1800" b="0" i="1" dirty="0" smtClean="0"/>
              <a:t>G</a:t>
            </a:r>
            <a:r>
              <a:rPr lang="ru-RU" sz="1800" b="0" i="1" dirty="0" err="1" smtClean="0"/>
              <a:t>rid</a:t>
            </a:r>
            <a:r>
              <a:rPr lang="ru-RU" sz="1800" b="0" i="1" dirty="0" smtClean="0"/>
              <a:t>, </a:t>
            </a:r>
            <a:r>
              <a:rPr lang="de-DE" sz="1800" b="0" i="1" dirty="0" err="1" smtClean="0"/>
              <a:t>Active</a:t>
            </a:r>
            <a:r>
              <a:rPr lang="de-DE" sz="1800" b="0" i="1" dirty="0" smtClean="0"/>
              <a:t> </a:t>
            </a:r>
            <a:r>
              <a:rPr lang="de-DE" sz="1800" b="0" i="1" dirty="0"/>
              <a:t>Distribution Networks</a:t>
            </a:r>
            <a:r>
              <a:rPr lang="ru-RU" sz="1800" b="0" dirty="0" smtClean="0"/>
              <a:t>)</a:t>
            </a:r>
          </a:p>
          <a:p>
            <a:pPr marL="354013" lvl="1" indent="-261938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ru-RU" sz="1800" b="0" dirty="0" smtClean="0"/>
              <a:t>Управление на </a:t>
            </a:r>
            <a:r>
              <a:rPr lang="ru-RU" sz="1800" b="0" dirty="0"/>
              <a:t>стороне потребителей </a:t>
            </a:r>
            <a:r>
              <a:rPr lang="ru-RU" sz="1800" b="0" dirty="0" smtClean="0"/>
              <a:t>электроэнергии</a:t>
            </a:r>
          </a:p>
          <a:p>
            <a:pPr marL="354013" lvl="1" indent="-261938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ru-RU" sz="1800" b="0" dirty="0" smtClean="0"/>
              <a:t>Использование накопителей электроэнергии</a:t>
            </a:r>
          </a:p>
          <a:p>
            <a:pPr marL="354013" lvl="1" indent="-261938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§"/>
              <a:defRPr/>
            </a:pPr>
            <a:r>
              <a:rPr lang="ru-RU" sz="1800" b="0" dirty="0" smtClean="0"/>
              <a:t>Электрификация сельских областей, удаленных районов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629092" y="1647188"/>
            <a:ext cx="882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2002 г.</a:t>
            </a:r>
            <a:endParaRPr lang="ru-RU" sz="1600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83730" y="1647187"/>
            <a:ext cx="8885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C00000"/>
                </a:solidFill>
              </a:rPr>
              <a:t>2012 г.</a:t>
            </a:r>
            <a:endParaRPr lang="ru-RU" sz="1600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216" y="2314264"/>
            <a:ext cx="134302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246" y="2314264"/>
            <a:ext cx="13716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https://encrypted-tbn1.gstatic.com/images?q=tbn:ANd9GcSALT7h_fvy0_9WvyKzQCN3PyjLVPY7bwikvgbbMgo16ZB4pgV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246" y="5682938"/>
            <a:ext cx="1371600" cy="102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183412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 bwMode="auto">
          <a:xfrm>
            <a:off x="149225" y="1523225"/>
            <a:ext cx="8777603" cy="1288555"/>
          </a:xfrm>
          <a:prstGeom prst="roundRect">
            <a:avLst/>
          </a:prstGeom>
          <a:solidFill>
            <a:srgbClr val="F4E4B6">
              <a:alpha val="5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 bwMode="auto">
          <a:xfrm>
            <a:off x="149223" y="5055095"/>
            <a:ext cx="8777605" cy="1422415"/>
          </a:xfrm>
          <a:prstGeom prst="roundRect">
            <a:avLst/>
          </a:prstGeom>
          <a:solidFill>
            <a:srgbClr val="F4E4B6">
              <a:alpha val="5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Рабочая деятельность ИК С6</a:t>
            </a:r>
          </a:p>
        </p:txBody>
      </p:sp>
      <p:sp>
        <p:nvSpPr>
          <p:cNvPr id="17411" name="Номер слайда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7B247D-DAE4-4727-8762-F9B59C5D1503}" type="slidenum">
              <a:rPr lang="ru-RU" sz="2000" smtClean="0">
                <a:solidFill>
                  <a:srgbClr val="95642F"/>
                </a:solidFill>
              </a:rPr>
              <a:pPr eaLnBrk="1" hangingPunct="1"/>
              <a:t>3</a:t>
            </a:fld>
            <a:endParaRPr lang="ru-RU" sz="2000" smtClean="0">
              <a:solidFill>
                <a:srgbClr val="95642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225" y="1174750"/>
            <a:ext cx="8869045" cy="53707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700" dirty="0" smtClean="0">
                <a:solidFill>
                  <a:srgbClr val="95452F"/>
                </a:solidFill>
              </a:rPr>
              <a:t>Рабочие группы 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AG</a:t>
            </a:r>
            <a:r>
              <a:rPr lang="ru-RU" sz="1600" b="0" dirty="0" smtClean="0">
                <a:solidFill>
                  <a:srgbClr val="000000"/>
                </a:solidFill>
              </a:rPr>
              <a:t> </a:t>
            </a:r>
            <a:r>
              <a:rPr lang="ru-RU" sz="1600" b="0" dirty="0">
                <a:solidFill>
                  <a:srgbClr val="000000"/>
                </a:solidFill>
              </a:rPr>
              <a:t>C6.01 – Группа по стратегии (постоянно действующая</a:t>
            </a:r>
            <a:r>
              <a:rPr lang="ru-RU" sz="1600" b="0" dirty="0" smtClean="0">
                <a:solidFill>
                  <a:srgbClr val="000000"/>
                </a:solidFill>
              </a:rPr>
              <a:t>)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AG</a:t>
            </a:r>
            <a:r>
              <a:rPr lang="ru-RU" sz="1600" b="0" dirty="0">
                <a:solidFill>
                  <a:srgbClr val="000000"/>
                </a:solidFill>
              </a:rPr>
              <a:t> C6.12 – Методическая </a:t>
            </a:r>
            <a:r>
              <a:rPr lang="ru-RU" sz="1600" b="0" dirty="0" smtClean="0">
                <a:solidFill>
                  <a:srgbClr val="000000"/>
                </a:solidFill>
              </a:rPr>
              <a:t>группа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AG</a:t>
            </a:r>
            <a:r>
              <a:rPr lang="ru-RU" sz="1600" b="0" dirty="0">
                <a:solidFill>
                  <a:srgbClr val="000000"/>
                </a:solidFill>
              </a:rPr>
              <a:t> C6.17 – Группа по электрификации сельской </a:t>
            </a:r>
            <a:r>
              <a:rPr lang="ru-RU" sz="1600" b="0" dirty="0" smtClean="0">
                <a:solidFill>
                  <a:srgbClr val="000000"/>
                </a:solidFill>
              </a:rPr>
              <a:t>местности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AG</a:t>
            </a:r>
            <a:r>
              <a:rPr lang="ru-RU" sz="1600" b="0" dirty="0">
                <a:solidFill>
                  <a:srgbClr val="000000"/>
                </a:solidFill>
              </a:rPr>
              <a:t> C6.23 – Группа по </a:t>
            </a:r>
            <a:r>
              <a:rPr lang="ru-RU" sz="1600" b="0" dirty="0" smtClean="0">
                <a:solidFill>
                  <a:srgbClr val="000000"/>
                </a:solidFill>
              </a:rPr>
              <a:t>терминологии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>
                <a:solidFill>
                  <a:srgbClr val="000000"/>
                </a:solidFill>
              </a:rPr>
              <a:t> C6.18 – </a:t>
            </a:r>
            <a:r>
              <a:rPr lang="ru-RU" sz="1600" b="0" dirty="0" smtClean="0">
                <a:solidFill>
                  <a:srgbClr val="000000"/>
                </a:solidFill>
              </a:rPr>
              <a:t>Проблема </a:t>
            </a:r>
            <a:r>
              <a:rPr lang="ru-RU" sz="1600" b="0" dirty="0">
                <a:solidFill>
                  <a:srgbClr val="000000"/>
                </a:solidFill>
              </a:rPr>
              <a:t>ограничений на внедрение большого объема ВИЭ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 smtClean="0">
                <a:solidFill>
                  <a:srgbClr val="003CA0"/>
                </a:solidFill>
              </a:rPr>
              <a:t>WG</a:t>
            </a:r>
            <a:r>
              <a:rPr lang="ru-RU" sz="1600" b="0" dirty="0" smtClean="0">
                <a:solidFill>
                  <a:srgbClr val="000000"/>
                </a:solidFill>
              </a:rPr>
              <a:t> C6.19 – </a:t>
            </a:r>
            <a:r>
              <a:rPr lang="ru-RU" sz="1600" b="0" dirty="0">
                <a:solidFill>
                  <a:srgbClr val="000000"/>
                </a:solidFill>
              </a:rPr>
              <a:t>Методы планирования и оптимизации активных распределительных </a:t>
            </a:r>
            <a:r>
              <a:rPr lang="ru-RU" sz="1600" b="0" dirty="0" smtClean="0">
                <a:solidFill>
                  <a:srgbClr val="000000"/>
                </a:solidFill>
              </a:rPr>
              <a:t>сетей 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>
                <a:solidFill>
                  <a:srgbClr val="000000"/>
                </a:solidFill>
              </a:rPr>
              <a:t> </a:t>
            </a:r>
            <a:r>
              <a:rPr lang="ru-RU" sz="1600" b="0" dirty="0" smtClean="0">
                <a:solidFill>
                  <a:srgbClr val="000000"/>
                </a:solidFill>
              </a:rPr>
              <a:t>C6.20 – </a:t>
            </a:r>
            <a:r>
              <a:rPr lang="ru-RU" sz="1600" b="0" dirty="0">
                <a:solidFill>
                  <a:srgbClr val="000000"/>
                </a:solidFill>
              </a:rPr>
              <a:t>Интеграция электромобилей с электроэнергетическими </a:t>
            </a:r>
            <a:r>
              <a:rPr lang="ru-RU" sz="1600" b="0" dirty="0" smtClean="0">
                <a:solidFill>
                  <a:srgbClr val="000000"/>
                </a:solidFill>
              </a:rPr>
              <a:t>системами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>
                <a:solidFill>
                  <a:srgbClr val="000000"/>
                </a:solidFill>
              </a:rPr>
              <a:t> </a:t>
            </a:r>
            <a:r>
              <a:rPr lang="ru-RU" sz="1600" b="0" dirty="0" smtClean="0">
                <a:solidFill>
                  <a:srgbClr val="000000"/>
                </a:solidFill>
              </a:rPr>
              <a:t>C6.21 – </a:t>
            </a:r>
            <a:r>
              <a:rPr lang="ru-RU" sz="1600" b="0" dirty="0">
                <a:solidFill>
                  <a:srgbClr val="000000"/>
                </a:solidFill>
              </a:rPr>
              <a:t>Интеллектуальный учет </a:t>
            </a:r>
            <a:r>
              <a:rPr lang="ru-RU" sz="1600" b="0" dirty="0" smtClean="0">
                <a:solidFill>
                  <a:srgbClr val="000000"/>
                </a:solidFill>
              </a:rPr>
              <a:t>– нормы</a:t>
            </a:r>
            <a:r>
              <a:rPr lang="ru-RU" sz="1600" b="0" dirty="0">
                <a:solidFill>
                  <a:srgbClr val="000000"/>
                </a:solidFill>
              </a:rPr>
              <a:t>, стандарты и перспективные </a:t>
            </a:r>
            <a:r>
              <a:rPr lang="ru-RU" sz="1600" b="0" dirty="0" smtClean="0">
                <a:solidFill>
                  <a:srgbClr val="000000"/>
                </a:solidFill>
              </a:rPr>
              <a:t>требования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>
                <a:solidFill>
                  <a:srgbClr val="000000"/>
                </a:solidFill>
              </a:rPr>
              <a:t> </a:t>
            </a:r>
            <a:r>
              <a:rPr lang="ru-RU" sz="1600" b="0" dirty="0" smtClean="0">
                <a:solidFill>
                  <a:srgbClr val="000000"/>
                </a:solidFill>
              </a:rPr>
              <a:t>C6.22 – </a:t>
            </a:r>
            <a:r>
              <a:rPr lang="ru-RU" sz="1600" b="0" dirty="0">
                <a:solidFill>
                  <a:srgbClr val="000000"/>
                </a:solidFill>
              </a:rPr>
              <a:t>Микро-энергосистемы (</a:t>
            </a:r>
            <a:r>
              <a:rPr lang="ru-RU" sz="1600" b="0" dirty="0" err="1" smtClean="0">
                <a:solidFill>
                  <a:srgbClr val="000000"/>
                </a:solidFill>
              </a:rPr>
              <a:t>Micro</a:t>
            </a:r>
            <a:r>
              <a:rPr lang="en-US" sz="1600" b="0" dirty="0" smtClean="0">
                <a:solidFill>
                  <a:srgbClr val="000000"/>
                </a:solidFill>
              </a:rPr>
              <a:t>G</a:t>
            </a:r>
            <a:r>
              <a:rPr lang="ru-RU" sz="1600" b="0" dirty="0" err="1" smtClean="0">
                <a:solidFill>
                  <a:srgbClr val="000000"/>
                </a:solidFill>
              </a:rPr>
              <a:t>rid</a:t>
            </a:r>
            <a:r>
              <a:rPr lang="ru-RU" sz="1600" b="0" dirty="0" smtClean="0">
                <a:solidFill>
                  <a:srgbClr val="000000"/>
                </a:solidFill>
              </a:rPr>
              <a:t>)</a:t>
            </a:r>
            <a:endParaRPr lang="ru-RU" sz="1600" b="0" dirty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>
                <a:solidFill>
                  <a:srgbClr val="000000"/>
                </a:solidFill>
              </a:rPr>
              <a:t> C6.24 – Пропускная способность </a:t>
            </a:r>
            <a:r>
              <a:rPr lang="ru-RU" sz="1600" b="0" dirty="0" smtClean="0">
                <a:solidFill>
                  <a:srgbClr val="000000"/>
                </a:solidFill>
              </a:rPr>
              <a:t>фидеров </a:t>
            </a:r>
            <a:r>
              <a:rPr lang="ru-RU" sz="1600" b="0" dirty="0">
                <a:solidFill>
                  <a:srgbClr val="000000"/>
                </a:solidFill>
              </a:rPr>
              <a:t>для </a:t>
            </a:r>
            <a:r>
              <a:rPr lang="ru-RU" sz="1600" b="0" dirty="0" smtClean="0">
                <a:solidFill>
                  <a:srgbClr val="000000"/>
                </a:solidFill>
              </a:rPr>
              <a:t>распределенной генерации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>
                <a:solidFill>
                  <a:srgbClr val="000000"/>
                </a:solidFill>
              </a:rPr>
              <a:t> C6.25 – Системы управления и автоматизации распределительных </a:t>
            </a:r>
            <a:r>
              <a:rPr lang="ru-RU" sz="1600" b="0" dirty="0" smtClean="0">
                <a:solidFill>
                  <a:srgbClr val="000000"/>
                </a:solidFill>
              </a:rPr>
              <a:t>сетей будущего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 smtClean="0">
                <a:solidFill>
                  <a:srgbClr val="003CA0"/>
                </a:solidFill>
              </a:rPr>
              <a:t>WG</a:t>
            </a:r>
            <a:r>
              <a:rPr lang="ru-RU" sz="1600" b="0" dirty="0" smtClean="0">
                <a:solidFill>
                  <a:srgbClr val="000000"/>
                </a:solidFill>
              </a:rPr>
              <a:t> </a:t>
            </a:r>
            <a:r>
              <a:rPr lang="ru-RU" sz="1600" b="0" dirty="0">
                <a:solidFill>
                  <a:srgbClr val="000000"/>
                </a:solidFill>
              </a:rPr>
              <a:t>C6.26 – Релейная защита распределительных сетей с источниками распределенной </a:t>
            </a:r>
            <a:r>
              <a:rPr lang="ru-RU" sz="1600" b="0" dirty="0" smtClean="0">
                <a:solidFill>
                  <a:srgbClr val="000000"/>
                </a:solidFill>
              </a:rPr>
              <a:t>генерации</a:t>
            </a: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 smtClean="0">
                <a:solidFill>
                  <a:srgbClr val="000000"/>
                </a:solidFill>
              </a:rPr>
              <a:t> </a:t>
            </a:r>
            <a:r>
              <a:rPr lang="ru-RU" sz="1600" b="0" dirty="0">
                <a:solidFill>
                  <a:srgbClr val="000000"/>
                </a:solidFill>
              </a:rPr>
              <a:t>C6.27 – Управление основными производственными фондами в распределительных сетях с большой долей распределенной генерации </a:t>
            </a:r>
            <a:endParaRPr lang="ru-RU" sz="1600" b="0" dirty="0" smtClean="0">
              <a:solidFill>
                <a:srgbClr val="00000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WG</a:t>
            </a:r>
            <a:r>
              <a:rPr lang="ru-RU" sz="1600" b="0" dirty="0" smtClean="0">
                <a:solidFill>
                  <a:srgbClr val="000000"/>
                </a:solidFill>
              </a:rPr>
              <a:t> </a:t>
            </a:r>
            <a:r>
              <a:rPr lang="ru-RU" sz="1600" b="0" dirty="0">
                <a:solidFill>
                  <a:srgbClr val="000000"/>
                </a:solidFill>
              </a:rPr>
              <a:t>C6.29 – Качество электроэнергии и фотоэлектрические </a:t>
            </a:r>
            <a:r>
              <a:rPr lang="ru-RU" sz="1600" b="0" dirty="0" smtClean="0">
                <a:solidFill>
                  <a:srgbClr val="000000"/>
                </a:solidFill>
              </a:rPr>
              <a:t>установки</a:t>
            </a:r>
            <a:endParaRPr lang="ru-RU" sz="1600" b="0" dirty="0">
              <a:solidFill>
                <a:srgbClr val="000000"/>
              </a:solidFill>
            </a:endParaRPr>
          </a:p>
        </p:txBody>
      </p:sp>
      <p:sp>
        <p:nvSpPr>
          <p:cNvPr id="3" name="Пятно 1 2"/>
          <p:cNvSpPr/>
          <p:nvPr/>
        </p:nvSpPr>
        <p:spPr bwMode="auto">
          <a:xfrm>
            <a:off x="7463788" y="5334105"/>
            <a:ext cx="1463040" cy="864394"/>
          </a:xfrm>
          <a:prstGeom prst="irregularSeal1">
            <a:avLst/>
          </a:prstGeom>
          <a:noFill/>
          <a:ln w="9525" cap="flat" cmpd="sng" algn="ctr">
            <a:solidFill>
              <a:srgbClr val="95642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rgbClr val="95452F"/>
                </a:solidFill>
              </a:rPr>
              <a:t>новые</a:t>
            </a: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rgbClr val="95452F"/>
              </a:solidFill>
              <a:effectLst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 bwMode="auto">
          <a:xfrm flipH="1">
            <a:off x="262890" y="2811780"/>
            <a:ext cx="4320857" cy="0"/>
          </a:xfrm>
          <a:prstGeom prst="line">
            <a:avLst/>
          </a:prstGeom>
          <a:noFill/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" name="Правая фигурная скобка 4"/>
          <p:cNvSpPr/>
          <p:nvPr/>
        </p:nvSpPr>
        <p:spPr bwMode="auto">
          <a:xfrm>
            <a:off x="6320790" y="1523225"/>
            <a:ext cx="388620" cy="1288555"/>
          </a:xfrm>
          <a:prstGeom prst="rightBrace">
            <a:avLst>
              <a:gd name="adj1" fmla="val 55392"/>
              <a:gd name="adj2" fmla="val 50000"/>
            </a:avLst>
          </a:prstGeom>
          <a:noFill/>
          <a:ln w="9525" cap="flat" cmpd="sng" algn="ctr">
            <a:solidFill>
              <a:srgbClr val="95452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09410" y="2013613"/>
            <a:ext cx="18402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95452F"/>
                </a:solidFill>
              </a:rPr>
              <a:t>консультативные</a:t>
            </a:r>
            <a:endParaRPr lang="ru-RU" dirty="0">
              <a:solidFill>
                <a:srgbClr val="95452F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>Международная деятельность ИК С6</a:t>
            </a:r>
          </a:p>
        </p:txBody>
      </p:sp>
      <p:sp>
        <p:nvSpPr>
          <p:cNvPr id="17411" name="Номер слайда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7B247D-DAE4-4727-8762-F9B59C5D1503}" type="slidenum">
              <a:rPr lang="ru-RU" sz="2000" smtClean="0">
                <a:solidFill>
                  <a:srgbClr val="95642F"/>
                </a:solidFill>
              </a:rPr>
              <a:pPr eaLnBrk="1" hangingPunct="1"/>
              <a:t>4</a:t>
            </a:fld>
            <a:endParaRPr lang="ru-RU" sz="2000" smtClean="0">
              <a:solidFill>
                <a:srgbClr val="95642F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225" y="1174750"/>
            <a:ext cx="8891905" cy="1246495"/>
          </a:xfrm>
          <a:prstGeom prst="rect">
            <a:avLst/>
          </a:prstGeom>
        </p:spPr>
        <p:txBody>
          <a:bodyPr wrap="square" lIns="36000" rIns="3600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700" dirty="0" smtClean="0">
                <a:solidFill>
                  <a:srgbClr val="95452F"/>
                </a:solidFill>
              </a:rPr>
              <a:t>Симпозиумы и конференции, взаимодействие с МЭК, </a:t>
            </a:r>
            <a:r>
              <a:rPr lang="en-US" sz="1700" dirty="0" smtClean="0">
                <a:solidFill>
                  <a:srgbClr val="95452F"/>
                </a:solidFill>
              </a:rPr>
              <a:t>IEEE</a:t>
            </a:r>
            <a:r>
              <a:rPr lang="ru-RU" sz="1700" dirty="0">
                <a:solidFill>
                  <a:srgbClr val="95452F"/>
                </a:solidFill>
              </a:rPr>
              <a:t> </a:t>
            </a:r>
            <a:r>
              <a:rPr lang="ru-RU" sz="1700" dirty="0" smtClean="0">
                <a:solidFill>
                  <a:srgbClr val="95452F"/>
                </a:solidFill>
              </a:rPr>
              <a:t>и др.</a:t>
            </a:r>
            <a:endParaRPr lang="ru-RU" sz="1600" b="0" dirty="0">
              <a:solidFill>
                <a:srgbClr val="003CA0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22-24 апреля 2013 г. – </a:t>
            </a:r>
            <a:r>
              <a:rPr lang="ru-RU" sz="1600" b="0" dirty="0" smtClean="0"/>
              <a:t>Совместная конференция </a:t>
            </a:r>
            <a:r>
              <a:rPr lang="ru-RU" sz="1600" b="0" dirty="0"/>
              <a:t>CIGRE и CIRED </a:t>
            </a:r>
            <a:r>
              <a:rPr lang="ru-RU" sz="1600" b="0" dirty="0" smtClean="0"/>
              <a:t>(Лиссабон</a:t>
            </a:r>
            <a:r>
              <a:rPr lang="ru-RU" sz="1600" b="0" dirty="0"/>
              <a:t>, </a:t>
            </a:r>
            <a:r>
              <a:rPr lang="ru-RU" sz="1600" b="0" dirty="0" smtClean="0"/>
              <a:t>Португалия)</a:t>
            </a:r>
            <a:endParaRPr lang="ru-RU" sz="1600" b="0" dirty="0"/>
          </a:p>
          <a:p>
            <a:pPr marL="285750" indent="-28575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ru-RU" sz="1600" b="0" dirty="0">
                <a:solidFill>
                  <a:srgbClr val="003CA0"/>
                </a:solidFill>
              </a:rPr>
              <a:t>16-17 сентября 2013 г. – </a:t>
            </a:r>
            <a:r>
              <a:rPr lang="ru-RU" sz="1600" b="0" dirty="0" smtClean="0"/>
              <a:t>Международный симпозиум </a:t>
            </a:r>
            <a:r>
              <a:rPr lang="ru-RU" sz="1600" b="0" dirty="0"/>
              <a:t>(Окленд, Новая Зеландия</a:t>
            </a:r>
            <a:r>
              <a:rPr lang="ru-RU" sz="1600" b="0" dirty="0" smtClean="0"/>
              <a:t>)</a:t>
            </a:r>
            <a:endParaRPr lang="ru-RU" sz="1600" b="0" dirty="0"/>
          </a:p>
          <a:p>
            <a:pPr marL="285750" indent="-285750">
              <a:spcBef>
                <a:spcPts val="0"/>
              </a:spcBef>
              <a:spcAft>
                <a:spcPts val="300"/>
              </a:spcAft>
              <a:buFont typeface="Wingdings" pitchFamily="2" charset="2"/>
              <a:buChar char="Ø"/>
              <a:defRPr/>
            </a:pPr>
            <a:r>
              <a:rPr lang="ru-RU" sz="1600" b="0" dirty="0" smtClean="0">
                <a:solidFill>
                  <a:srgbClr val="003CA0"/>
                </a:solidFill>
              </a:rPr>
              <a:t>6-9 </a:t>
            </a:r>
            <a:r>
              <a:rPr lang="ru-RU" sz="1600" b="0" dirty="0">
                <a:solidFill>
                  <a:srgbClr val="003CA0"/>
                </a:solidFill>
              </a:rPr>
              <a:t>октября 2013 г. – </a:t>
            </a:r>
            <a:r>
              <a:rPr lang="ru-RU" sz="1600" b="0" dirty="0"/>
              <a:t>Коллоквиум </a:t>
            </a:r>
            <a:r>
              <a:rPr lang="ru-RU" sz="1600" b="0" dirty="0" smtClean="0"/>
              <a:t>С6 (Йокогама</a:t>
            </a:r>
            <a:r>
              <a:rPr lang="ru-RU" sz="1600" b="0" dirty="0"/>
              <a:t>, Япония</a:t>
            </a:r>
            <a:r>
              <a:rPr lang="ru-RU" sz="1600" b="0" dirty="0" smtClean="0"/>
              <a:t>)</a:t>
            </a:r>
            <a:endParaRPr lang="ru-RU" sz="1600" b="0" dirty="0">
              <a:solidFill>
                <a:srgbClr val="003CA0"/>
              </a:solidFill>
            </a:endParaRPr>
          </a:p>
        </p:txBody>
      </p:sp>
      <p:pic>
        <p:nvPicPr>
          <p:cNvPr id="1026" name="Picture 2" descr="http://www.cigre.org/var/cigre/storage/images/media/lisbon-symposium-with-eu-flag/1149015-1-eng-GB/Lisbon-symposium-with-EU-flag_news_ful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29" y="2603026"/>
            <a:ext cx="2878017" cy="2026123"/>
          </a:xfrm>
          <a:prstGeom prst="rect">
            <a:avLst/>
          </a:prstGeom>
          <a:noFill/>
          <a:ln>
            <a:solidFill>
              <a:srgbClr val="7030A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983" y="4729892"/>
            <a:ext cx="3862388" cy="1827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801" y="2597187"/>
            <a:ext cx="3624013" cy="2031962"/>
          </a:xfrm>
          <a:prstGeom prst="rect">
            <a:avLst/>
          </a:prstGeom>
          <a:noFill/>
          <a:ln w="9525">
            <a:solidFill>
              <a:srgbClr val="95452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65168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2281238"/>
            <a:ext cx="8774112" cy="439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Номер слайда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B3C45CA-36F4-4974-8C1F-0FAF718D2B69}" type="slidenum">
              <a:rPr lang="ru-RU" sz="2000" smtClean="0">
                <a:solidFill>
                  <a:srgbClr val="95642F"/>
                </a:solidFill>
              </a:rPr>
              <a:pPr eaLnBrk="1" hangingPunct="1"/>
              <a:t>5</a:t>
            </a:fld>
            <a:endParaRPr lang="ru-RU" sz="2000" smtClean="0">
              <a:solidFill>
                <a:srgbClr val="95642F"/>
              </a:solidFill>
            </a:endParaRP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Распределенная генерация сегодня</a:t>
            </a:r>
          </a:p>
        </p:txBody>
      </p:sp>
      <p:sp>
        <p:nvSpPr>
          <p:cNvPr id="18437" name="AutoShape 11"/>
          <p:cNvSpPr>
            <a:spLocks noChangeArrowheads="1"/>
          </p:cNvSpPr>
          <p:nvPr/>
        </p:nvSpPr>
        <p:spPr bwMode="auto">
          <a:xfrm>
            <a:off x="192088" y="1154113"/>
            <a:ext cx="3335337" cy="1770062"/>
          </a:xfrm>
          <a:prstGeom prst="wedgeRectCallout">
            <a:avLst>
              <a:gd name="adj1" fmla="val 84241"/>
              <a:gd name="adj2" fmla="val 69486"/>
            </a:avLst>
          </a:prstGeom>
          <a:solidFill>
            <a:srgbClr val="FFFFFF">
              <a:alpha val="70195"/>
            </a:srgbClr>
          </a:solidFill>
          <a:ln w="9525" algn="ctr">
            <a:solidFill>
              <a:srgbClr val="003CA0"/>
            </a:solidFill>
            <a:miter lim="800000"/>
            <a:headEnd/>
            <a:tailEnd/>
          </a:ln>
        </p:spPr>
        <p:txBody>
          <a:bodyPr/>
          <a:lstStyle/>
          <a:p>
            <a:pPr marL="180975" indent="-180975"/>
            <a:endParaRPr lang="ru-RU" sz="1200"/>
          </a:p>
        </p:txBody>
      </p:sp>
      <p:sp>
        <p:nvSpPr>
          <p:cNvPr id="18438" name="AutoShape 10"/>
          <p:cNvSpPr>
            <a:spLocks noChangeArrowheads="1"/>
          </p:cNvSpPr>
          <p:nvPr/>
        </p:nvSpPr>
        <p:spPr bwMode="auto">
          <a:xfrm>
            <a:off x="192088" y="1154113"/>
            <a:ext cx="3335337" cy="1770062"/>
          </a:xfrm>
          <a:prstGeom prst="wedgeRectCallout">
            <a:avLst>
              <a:gd name="adj1" fmla="val 3176"/>
              <a:gd name="adj2" fmla="val 73481"/>
            </a:avLst>
          </a:prstGeom>
          <a:solidFill>
            <a:srgbClr val="FFFFFF">
              <a:alpha val="70195"/>
            </a:srgbClr>
          </a:solidFill>
          <a:ln w="9525" algn="ctr">
            <a:solidFill>
              <a:srgbClr val="003CA0"/>
            </a:solidFill>
            <a:miter lim="800000"/>
            <a:headEnd/>
            <a:tailEnd/>
          </a:ln>
        </p:spPr>
        <p:txBody>
          <a:bodyPr/>
          <a:lstStyle/>
          <a:p>
            <a:pPr marL="180975" indent="-180975" algn="ctr"/>
            <a:r>
              <a:rPr lang="ru-RU" dirty="0">
                <a:solidFill>
                  <a:srgbClr val="003CA0"/>
                </a:solidFill>
              </a:rPr>
              <a:t>	Западная Европа </a:t>
            </a:r>
            <a:br>
              <a:rPr lang="ru-RU" dirty="0">
                <a:solidFill>
                  <a:srgbClr val="003CA0"/>
                </a:solidFill>
              </a:rPr>
            </a:br>
            <a:r>
              <a:rPr lang="ru-RU" dirty="0">
                <a:solidFill>
                  <a:srgbClr val="003CA0"/>
                </a:solidFill>
              </a:rPr>
              <a:t>и Северная Америка</a:t>
            </a:r>
          </a:p>
          <a:p>
            <a:pPr marL="180975" indent="-180975">
              <a:spcBef>
                <a:spcPts val="300"/>
              </a:spcBef>
              <a:buClr>
                <a:srgbClr val="003CA0"/>
              </a:buClr>
              <a:buFont typeface="Arial" charset="0"/>
              <a:buChar char="■"/>
            </a:pPr>
            <a:r>
              <a:rPr lang="ru-RU" sz="1200" dirty="0"/>
              <a:t>сосредоточено, в основном, на развитии ВИЭ</a:t>
            </a:r>
          </a:p>
          <a:p>
            <a:pPr marL="180975" indent="-180975">
              <a:spcBef>
                <a:spcPts val="300"/>
              </a:spcBef>
              <a:buClr>
                <a:srgbClr val="003CA0"/>
              </a:buClr>
              <a:buFont typeface="Arial" charset="0"/>
              <a:buChar char="■"/>
            </a:pPr>
            <a:r>
              <a:rPr lang="ru-RU" sz="1200" dirty="0"/>
              <a:t>Германия : мощность фото-электрических установок – </a:t>
            </a:r>
            <a:r>
              <a:rPr lang="ru-RU" sz="1200" dirty="0">
                <a:solidFill>
                  <a:srgbClr val="95452F"/>
                </a:solidFill>
              </a:rPr>
              <a:t>30</a:t>
            </a:r>
            <a:r>
              <a:rPr lang="ru-RU" sz="1200" dirty="0"/>
              <a:t> ГВт</a:t>
            </a:r>
          </a:p>
          <a:p>
            <a:pPr marL="180975" indent="-180975">
              <a:spcBef>
                <a:spcPts val="300"/>
              </a:spcBef>
              <a:buClr>
                <a:srgbClr val="003CA0"/>
              </a:buClr>
              <a:buFont typeface="Arial" charset="0"/>
              <a:buChar char="■"/>
            </a:pPr>
            <a:r>
              <a:rPr lang="ru-RU" sz="1200" dirty="0"/>
              <a:t>часто субсидируется государством</a:t>
            </a:r>
          </a:p>
        </p:txBody>
      </p:sp>
      <p:sp>
        <p:nvSpPr>
          <p:cNvPr id="18439" name="AutoShape 13"/>
          <p:cNvSpPr>
            <a:spLocks noChangeArrowheads="1"/>
          </p:cNvSpPr>
          <p:nvPr/>
        </p:nvSpPr>
        <p:spPr bwMode="auto">
          <a:xfrm>
            <a:off x="2144713" y="4298950"/>
            <a:ext cx="2765425" cy="2243138"/>
          </a:xfrm>
          <a:prstGeom prst="wedgeRectCallout">
            <a:avLst>
              <a:gd name="adj1" fmla="val 95440"/>
              <a:gd name="adj2" fmla="val -57963"/>
            </a:avLst>
          </a:prstGeom>
          <a:solidFill>
            <a:srgbClr val="FFFFFF">
              <a:alpha val="70195"/>
            </a:srgbClr>
          </a:solidFill>
          <a:ln w="9525" algn="ctr">
            <a:solidFill>
              <a:srgbClr val="003CA0"/>
            </a:solidFill>
            <a:miter lim="800000"/>
            <a:headEnd/>
            <a:tailEnd/>
          </a:ln>
        </p:spPr>
        <p:txBody>
          <a:bodyPr/>
          <a:lstStyle/>
          <a:p>
            <a:pPr marL="180975" indent="-180975"/>
            <a:r>
              <a:rPr lang="ru-RU">
                <a:solidFill>
                  <a:srgbClr val="003CA0"/>
                </a:solidFill>
              </a:rPr>
              <a:t>	</a:t>
            </a:r>
            <a:endParaRPr lang="ru-RU"/>
          </a:p>
        </p:txBody>
      </p:sp>
      <p:sp>
        <p:nvSpPr>
          <p:cNvPr id="18440" name="AutoShape 12"/>
          <p:cNvSpPr>
            <a:spLocks noChangeArrowheads="1"/>
          </p:cNvSpPr>
          <p:nvPr/>
        </p:nvSpPr>
        <p:spPr bwMode="auto">
          <a:xfrm>
            <a:off x="2144713" y="4279900"/>
            <a:ext cx="2765425" cy="2262188"/>
          </a:xfrm>
          <a:prstGeom prst="wedgeRectCallout">
            <a:avLst>
              <a:gd name="adj1" fmla="val 94560"/>
              <a:gd name="adj2" fmla="val -88870"/>
            </a:avLst>
          </a:prstGeom>
          <a:solidFill>
            <a:srgbClr val="FFFFFF">
              <a:alpha val="70195"/>
            </a:srgbClr>
          </a:solidFill>
          <a:ln w="9525" algn="ctr">
            <a:solidFill>
              <a:srgbClr val="003CA0"/>
            </a:solidFill>
            <a:miter lim="800000"/>
            <a:headEnd/>
            <a:tailEnd/>
          </a:ln>
        </p:spPr>
        <p:txBody>
          <a:bodyPr/>
          <a:lstStyle/>
          <a:p>
            <a:pPr marL="180975" indent="-180975" algn="ctr"/>
            <a:r>
              <a:rPr lang="ru-RU" dirty="0">
                <a:solidFill>
                  <a:srgbClr val="003CA0"/>
                </a:solidFill>
              </a:rPr>
              <a:t>	Азия</a:t>
            </a:r>
          </a:p>
          <a:p>
            <a:pPr marL="180975" indent="-180975">
              <a:buClr>
                <a:srgbClr val="003CA0"/>
              </a:buClr>
              <a:buFont typeface="Arial" charset="0"/>
              <a:buChar char="■"/>
            </a:pPr>
            <a:r>
              <a:rPr lang="ru-RU" sz="1200" dirty="0"/>
              <a:t>Китай и Индия широко используют малые ГЭС (</a:t>
            </a:r>
            <a:r>
              <a:rPr lang="ru-RU" sz="1200" dirty="0" smtClean="0"/>
              <a:t>мощностью до </a:t>
            </a:r>
            <a:r>
              <a:rPr lang="ru-RU" sz="1200" dirty="0">
                <a:solidFill>
                  <a:srgbClr val="95452F"/>
                </a:solidFill>
              </a:rPr>
              <a:t>3</a:t>
            </a:r>
            <a:r>
              <a:rPr lang="ru-RU" sz="1200" dirty="0"/>
              <a:t> МВт)</a:t>
            </a:r>
          </a:p>
          <a:p>
            <a:pPr marL="180975" indent="-180975">
              <a:buClr>
                <a:srgbClr val="003CA0"/>
              </a:buClr>
              <a:buFont typeface="Arial" charset="0"/>
              <a:buChar char="■"/>
            </a:pPr>
            <a:r>
              <a:rPr lang="ru-RU" sz="1200" dirty="0"/>
              <a:t>Китай – масштабное развитие установок СЭС и ВЭС (суммарная мощность </a:t>
            </a:r>
            <a:r>
              <a:rPr lang="ru-RU" sz="1200" dirty="0" err="1"/>
              <a:t>ветрогенерации</a:t>
            </a:r>
            <a:r>
              <a:rPr lang="ru-RU" sz="1200" dirty="0"/>
              <a:t> </a:t>
            </a:r>
            <a:r>
              <a:rPr lang="ru-RU" sz="1200" dirty="0">
                <a:solidFill>
                  <a:srgbClr val="95452F"/>
                </a:solidFill>
              </a:rPr>
              <a:t>45</a:t>
            </a:r>
            <a:r>
              <a:rPr lang="ru-RU" sz="1200" dirty="0"/>
              <a:t> ГВт, план 2015 г. – </a:t>
            </a:r>
            <a:r>
              <a:rPr lang="ru-RU" sz="1200" dirty="0">
                <a:solidFill>
                  <a:srgbClr val="95452F"/>
                </a:solidFill>
              </a:rPr>
              <a:t>150</a:t>
            </a:r>
            <a:r>
              <a:rPr lang="ru-RU" sz="1200" dirty="0"/>
              <a:t> ГВт)</a:t>
            </a:r>
          </a:p>
          <a:p>
            <a:pPr marL="180975" indent="-180975">
              <a:buClr>
                <a:srgbClr val="003CA0"/>
              </a:buClr>
              <a:buFont typeface="Arial" charset="0"/>
              <a:buChar char="■"/>
            </a:pPr>
            <a:endParaRPr lang="ru-RU" sz="1200" dirty="0"/>
          </a:p>
        </p:txBody>
      </p:sp>
      <p:sp>
        <p:nvSpPr>
          <p:cNvPr id="18441" name="AutoShape 14"/>
          <p:cNvSpPr>
            <a:spLocks noChangeArrowheads="1"/>
          </p:cNvSpPr>
          <p:nvPr/>
        </p:nvSpPr>
        <p:spPr bwMode="auto">
          <a:xfrm>
            <a:off x="4119563" y="1154113"/>
            <a:ext cx="4652962" cy="1127125"/>
          </a:xfrm>
          <a:prstGeom prst="wedgeRectCallout">
            <a:avLst>
              <a:gd name="adj1" fmla="val -12102"/>
              <a:gd name="adj2" fmla="val 96662"/>
            </a:avLst>
          </a:prstGeom>
          <a:solidFill>
            <a:srgbClr val="FFFFFF">
              <a:alpha val="70195"/>
            </a:srgbClr>
          </a:solidFill>
          <a:ln w="9525" algn="ctr">
            <a:solidFill>
              <a:srgbClr val="003CA0"/>
            </a:solidFill>
            <a:miter lim="800000"/>
            <a:headEnd/>
            <a:tailEnd/>
          </a:ln>
        </p:spPr>
        <p:txBody>
          <a:bodyPr/>
          <a:lstStyle/>
          <a:p>
            <a:pPr marL="180975" indent="-180975" algn="ctr"/>
            <a:r>
              <a:rPr lang="ru-RU">
                <a:solidFill>
                  <a:srgbClr val="003CA0"/>
                </a:solidFill>
              </a:rPr>
              <a:t>	Российская Федерация</a:t>
            </a:r>
          </a:p>
          <a:p>
            <a:pPr marL="180975" indent="-180975">
              <a:spcBef>
                <a:spcPts val="300"/>
              </a:spcBef>
              <a:buClr>
                <a:srgbClr val="003CA0"/>
              </a:buClr>
              <a:buFont typeface="Arial" charset="0"/>
              <a:buChar char="■"/>
            </a:pPr>
            <a:r>
              <a:rPr lang="ru-RU" sz="1200"/>
              <a:t>в основном малые ТЭС и ТЭЦ на газе или дизельном топливе</a:t>
            </a:r>
          </a:p>
          <a:p>
            <a:pPr marL="180975" indent="-180975">
              <a:spcBef>
                <a:spcPts val="300"/>
              </a:spcBef>
              <a:buClr>
                <a:srgbClr val="003CA0"/>
              </a:buClr>
              <a:buFont typeface="Arial" charset="0"/>
              <a:buChar char="■"/>
            </a:pPr>
            <a:r>
              <a:rPr lang="ru-RU" sz="1200"/>
              <a:t>вводятся за счет частных инвесторов в основном для покрытия собственных нужд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трелка вправо 17"/>
          <p:cNvSpPr/>
          <p:nvPr/>
        </p:nvSpPr>
        <p:spPr bwMode="auto">
          <a:xfrm rot="18444943" flipH="1">
            <a:off x="4612940" y="3006507"/>
            <a:ext cx="4777649" cy="1721609"/>
          </a:xfrm>
          <a:prstGeom prst="rightArrow">
            <a:avLst>
              <a:gd name="adj1" fmla="val 50000"/>
              <a:gd name="adj2" fmla="val 29055"/>
            </a:avLst>
          </a:prstGeom>
          <a:solidFill>
            <a:srgbClr val="92D050"/>
          </a:solidFill>
          <a:ln w="9525" cap="flat" cmpd="sng" algn="ctr">
            <a:solidFill>
              <a:srgbClr val="00682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Стрелка вправо 1"/>
          <p:cNvSpPr/>
          <p:nvPr/>
        </p:nvSpPr>
        <p:spPr bwMode="auto">
          <a:xfrm rot="3155057">
            <a:off x="-123703" y="3012006"/>
            <a:ext cx="4763801" cy="1721609"/>
          </a:xfrm>
          <a:prstGeom prst="rightArrow">
            <a:avLst>
              <a:gd name="adj1" fmla="val 50000"/>
              <a:gd name="adj2" fmla="val 29055"/>
            </a:avLst>
          </a:prstGeom>
          <a:solidFill>
            <a:srgbClr val="EDD38B"/>
          </a:solidFill>
          <a:ln w="9525" cap="flat" cmpd="sng" algn="ctr">
            <a:solidFill>
              <a:srgbClr val="95452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9458" name="Номер слайда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1922FD-55E4-43C4-81CA-3E1C26C4C858}" type="slidenum">
              <a:rPr lang="ru-RU" sz="2000" smtClean="0">
                <a:solidFill>
                  <a:srgbClr val="95642F"/>
                </a:solidFill>
              </a:rPr>
              <a:pPr eaLnBrk="1" hangingPunct="1"/>
              <a:t>6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19463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Малая распределенная генерация. </a:t>
            </a:r>
            <a:br>
              <a:rPr lang="ru-RU" dirty="0" smtClean="0"/>
            </a:br>
            <a:r>
              <a:rPr lang="ru-RU" dirty="0" smtClean="0"/>
              <a:t>Предпосылки к развитию</a:t>
            </a:r>
          </a:p>
        </p:txBody>
      </p:sp>
      <p:sp>
        <p:nvSpPr>
          <p:cNvPr id="19466" name="Text Box 7"/>
          <p:cNvSpPr txBox="1">
            <a:spLocks noChangeArrowheads="1"/>
          </p:cNvSpPr>
          <p:nvPr/>
        </p:nvSpPr>
        <p:spPr bwMode="auto">
          <a:xfrm>
            <a:off x="1846260" y="1241572"/>
            <a:ext cx="53003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dirty="0">
                <a:solidFill>
                  <a:srgbClr val="95452F"/>
                </a:solidFill>
              </a:rPr>
              <a:t>ОСНОВНОЕ ПРЕИМУЩЕСТВО </a:t>
            </a:r>
            <a:r>
              <a:rPr lang="ru-RU" sz="1600" dirty="0"/>
              <a:t>– </a:t>
            </a:r>
            <a:endParaRPr lang="ru-RU" sz="1600" dirty="0" smtClean="0"/>
          </a:p>
          <a:p>
            <a:pPr algn="ctr" eaLnBrk="1" hangingPunct="1"/>
            <a:r>
              <a:rPr lang="ru-RU" sz="1600" dirty="0" smtClean="0"/>
              <a:t>производство </a:t>
            </a:r>
            <a:r>
              <a:rPr lang="ru-RU" sz="1600" dirty="0"/>
              <a:t>электро- и/или </a:t>
            </a:r>
            <a:r>
              <a:rPr lang="ru-RU" sz="1600" dirty="0" err="1"/>
              <a:t>теплоэнергии</a:t>
            </a:r>
            <a:r>
              <a:rPr lang="ru-RU" sz="1600" dirty="0"/>
              <a:t> </a:t>
            </a:r>
            <a:br>
              <a:rPr lang="ru-RU" sz="1600" dirty="0"/>
            </a:br>
            <a:r>
              <a:rPr lang="ru-RU" sz="1600" dirty="0"/>
              <a:t>в </a:t>
            </a:r>
            <a:r>
              <a:rPr lang="ru-RU" sz="1600" dirty="0">
                <a:solidFill>
                  <a:srgbClr val="003CA0"/>
                </a:solidFill>
              </a:rPr>
              <a:t>непосредственной близости </a:t>
            </a:r>
            <a:r>
              <a:rPr lang="ru-RU" sz="1600" dirty="0"/>
              <a:t>от потребителя</a:t>
            </a:r>
          </a:p>
        </p:txBody>
      </p:sp>
      <p:sp>
        <p:nvSpPr>
          <p:cNvPr id="19467" name="AutoShape 8"/>
          <p:cNvSpPr>
            <a:spLocks noChangeArrowheads="1"/>
          </p:cNvSpPr>
          <p:nvPr/>
        </p:nvSpPr>
        <p:spPr bwMode="auto">
          <a:xfrm>
            <a:off x="457835" y="2580231"/>
            <a:ext cx="2433320" cy="987255"/>
          </a:xfrm>
          <a:prstGeom prst="roundRect">
            <a:avLst>
              <a:gd name="adj" fmla="val 9690"/>
            </a:avLst>
          </a:prstGeom>
          <a:solidFill>
            <a:schemeClr val="bg1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1600" dirty="0"/>
              <a:t>Высокие тарифы </a:t>
            </a:r>
            <a:br>
              <a:rPr lang="ru-RU" sz="1600" dirty="0"/>
            </a:br>
            <a:r>
              <a:rPr lang="ru-RU" sz="1600" dirty="0"/>
              <a:t>на передачу электроэнергии </a:t>
            </a:r>
          </a:p>
        </p:txBody>
      </p:sp>
      <p:sp>
        <p:nvSpPr>
          <p:cNvPr id="19468" name="AutoShape 9"/>
          <p:cNvSpPr>
            <a:spLocks noChangeArrowheads="1"/>
          </p:cNvSpPr>
          <p:nvPr/>
        </p:nvSpPr>
        <p:spPr bwMode="auto">
          <a:xfrm>
            <a:off x="800735" y="3678558"/>
            <a:ext cx="2721926" cy="1535905"/>
          </a:xfrm>
          <a:prstGeom prst="roundRect">
            <a:avLst>
              <a:gd name="adj" fmla="val 969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1600" dirty="0"/>
              <a:t>Сложности или </a:t>
            </a:r>
            <a:r>
              <a:rPr lang="ru-RU" sz="1600" dirty="0" smtClean="0"/>
              <a:t>экономическая нецелесообразность </a:t>
            </a:r>
            <a:r>
              <a:rPr lang="ru-RU" sz="1600" dirty="0"/>
              <a:t>технологического присоединения к электрическим сетям</a:t>
            </a:r>
          </a:p>
        </p:txBody>
      </p:sp>
      <p:sp>
        <p:nvSpPr>
          <p:cNvPr id="19469" name="AutoShape 10"/>
          <p:cNvSpPr>
            <a:spLocks noChangeArrowheads="1"/>
          </p:cNvSpPr>
          <p:nvPr/>
        </p:nvSpPr>
        <p:spPr bwMode="auto">
          <a:xfrm>
            <a:off x="5468262" y="4229100"/>
            <a:ext cx="2647038" cy="765811"/>
          </a:xfrm>
          <a:prstGeom prst="roundRect">
            <a:avLst>
              <a:gd name="adj" fmla="val 9690"/>
            </a:avLst>
          </a:prstGeom>
          <a:solidFill>
            <a:schemeClr val="bg1"/>
          </a:solidFill>
          <a:ln w="9525">
            <a:solidFill>
              <a:srgbClr val="008E40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1600" dirty="0"/>
              <a:t>Снижение потерь </a:t>
            </a:r>
            <a:r>
              <a:rPr lang="ru-RU" sz="1600" dirty="0" smtClean="0"/>
              <a:t>электроэнергии и затрат на ее передачу</a:t>
            </a:r>
            <a:endParaRPr lang="ru-RU" sz="1600" dirty="0"/>
          </a:p>
        </p:txBody>
      </p:sp>
      <p:sp>
        <p:nvSpPr>
          <p:cNvPr id="19470" name="AutoShape 11"/>
          <p:cNvSpPr>
            <a:spLocks noChangeArrowheads="1"/>
          </p:cNvSpPr>
          <p:nvPr/>
        </p:nvSpPr>
        <p:spPr bwMode="auto">
          <a:xfrm>
            <a:off x="6092191" y="2261665"/>
            <a:ext cx="2590764" cy="870006"/>
          </a:xfrm>
          <a:prstGeom prst="roundRect">
            <a:avLst>
              <a:gd name="adj" fmla="val 9690"/>
            </a:avLst>
          </a:prstGeom>
          <a:solidFill>
            <a:schemeClr val="bg1"/>
          </a:solidFill>
          <a:ln w="9525">
            <a:solidFill>
              <a:srgbClr val="003CA0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1600" dirty="0"/>
              <a:t>Использование </a:t>
            </a:r>
            <a:r>
              <a:rPr lang="ru-RU" sz="1600" dirty="0" smtClean="0"/>
              <a:t>местных </a:t>
            </a:r>
            <a:r>
              <a:rPr lang="ru-RU" sz="1600" dirty="0" err="1" smtClean="0"/>
              <a:t>энерго</a:t>
            </a:r>
            <a:r>
              <a:rPr lang="ru-RU" sz="1600" dirty="0" smtClean="0"/>
              <a:t>- ресурсов, в </a:t>
            </a:r>
            <a:r>
              <a:rPr lang="ru-RU" sz="1600" dirty="0" err="1" smtClean="0"/>
              <a:t>т.ч</a:t>
            </a:r>
            <a:r>
              <a:rPr lang="ru-RU" sz="1600" dirty="0" smtClean="0"/>
              <a:t>. ВИЭ</a:t>
            </a:r>
            <a:endParaRPr lang="ru-RU" sz="1600" dirty="0"/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1709098" y="5926683"/>
            <a:ext cx="590581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dirty="0" smtClean="0">
                <a:solidFill>
                  <a:srgbClr val="95452F"/>
                </a:solidFill>
              </a:rPr>
              <a:t>ИНТЕНСИВНЫЙ РОСТ </a:t>
            </a:r>
            <a:r>
              <a:rPr lang="ru-RU" sz="1600" dirty="0" smtClean="0">
                <a:solidFill>
                  <a:srgbClr val="003CA0"/>
                </a:solidFill>
              </a:rPr>
              <a:t/>
            </a:r>
            <a:br>
              <a:rPr lang="ru-RU" sz="1600" dirty="0" smtClean="0">
                <a:solidFill>
                  <a:srgbClr val="003CA0"/>
                </a:solidFill>
              </a:rPr>
            </a:br>
            <a:r>
              <a:rPr lang="ru-RU" sz="1600" dirty="0" smtClean="0">
                <a:solidFill>
                  <a:srgbClr val="003CA0"/>
                </a:solidFill>
              </a:rPr>
              <a:t>числа и суммарной установленной мощности распределенной генерации</a:t>
            </a:r>
            <a:endParaRPr lang="ru-RU" sz="1600" dirty="0">
              <a:solidFill>
                <a:srgbClr val="003CA0"/>
              </a:solidFill>
            </a:endParaRPr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>
            <a:off x="5770510" y="3272793"/>
            <a:ext cx="2752124" cy="811530"/>
          </a:xfrm>
          <a:prstGeom prst="roundRect">
            <a:avLst>
              <a:gd name="adj" fmla="val 9690"/>
            </a:avLst>
          </a:prstGeom>
          <a:solidFill>
            <a:schemeClr val="bg1"/>
          </a:solidFill>
          <a:ln w="9525">
            <a:solidFill>
              <a:srgbClr val="95452F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ru-RU" sz="1600" dirty="0" smtClean="0"/>
              <a:t>Резервирование электроснабжения местных потребителей</a:t>
            </a:r>
            <a:endParaRPr lang="ru-RU" sz="16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Большая энергетика </a:t>
            </a:r>
            <a:r>
              <a:rPr lang="en-US" dirty="0" smtClean="0"/>
              <a:t>vs.</a:t>
            </a:r>
            <a:r>
              <a:rPr lang="ru-RU" dirty="0" smtClean="0"/>
              <a:t> Малая генерация</a:t>
            </a:r>
          </a:p>
        </p:txBody>
      </p:sp>
      <p:sp>
        <p:nvSpPr>
          <p:cNvPr id="28675" name="Объект 2"/>
          <p:cNvSpPr>
            <a:spLocks noGrp="1"/>
          </p:cNvSpPr>
          <p:nvPr>
            <p:ph idx="1"/>
          </p:nvPr>
        </p:nvSpPr>
        <p:spPr>
          <a:xfrm>
            <a:off x="3726447" y="1520038"/>
            <a:ext cx="5146991" cy="4317047"/>
          </a:xfrm>
        </p:spPr>
        <p:txBody>
          <a:bodyPr/>
          <a:lstStyle/>
          <a:p>
            <a:pPr algn="l">
              <a:buFont typeface="Wingdings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Установки </a:t>
            </a:r>
            <a:r>
              <a:rPr lang="ru-RU" dirty="0">
                <a:solidFill>
                  <a:srgbClr val="95452F"/>
                </a:solidFill>
              </a:rPr>
              <a:t>малой генерации </a:t>
            </a:r>
            <a:r>
              <a:rPr lang="ru-RU" dirty="0">
                <a:solidFill>
                  <a:schemeClr val="tx1"/>
                </a:solidFill>
              </a:rPr>
              <a:t>находятся в </a:t>
            </a:r>
            <a:r>
              <a:rPr lang="ru-RU" dirty="0"/>
              <a:t>льготных условиях </a:t>
            </a:r>
            <a:r>
              <a:rPr lang="ru-RU" dirty="0">
                <a:solidFill>
                  <a:schemeClr val="tx1"/>
                </a:solidFill>
              </a:rPr>
              <a:t>работы на рынке электрической энергии</a:t>
            </a:r>
          </a:p>
          <a:p>
            <a:pPr algn="l">
              <a:buFont typeface="Wingdings" pitchFamily="2" charset="2"/>
              <a:buChar char="Ø"/>
            </a:pPr>
            <a:r>
              <a:rPr lang="ru-RU" dirty="0" smtClean="0">
                <a:solidFill>
                  <a:srgbClr val="95452F"/>
                </a:solidFill>
              </a:rPr>
              <a:t>Крупные производители </a:t>
            </a:r>
            <a:r>
              <a:rPr lang="ru-RU" dirty="0" smtClean="0">
                <a:solidFill>
                  <a:schemeClr val="tx1"/>
                </a:solidFill>
              </a:rPr>
              <a:t>электроэнергии терпят убытки от </a:t>
            </a:r>
            <a:r>
              <a:rPr lang="ru-RU" dirty="0" smtClean="0"/>
              <a:t>снижения доли </a:t>
            </a:r>
            <a:r>
              <a:rPr lang="ru-RU" dirty="0" smtClean="0">
                <a:solidFill>
                  <a:schemeClr val="tx1"/>
                </a:solidFill>
              </a:rPr>
              <a:t>своих установок в структуре энергосистемы</a:t>
            </a:r>
          </a:p>
          <a:p>
            <a:pPr algn="l">
              <a:buFont typeface="Wingdings" pitchFamily="2" charset="2"/>
              <a:buChar char="Ø"/>
            </a:pPr>
            <a:r>
              <a:rPr lang="ru-RU" dirty="0" smtClean="0">
                <a:solidFill>
                  <a:srgbClr val="95452F"/>
                </a:solidFill>
              </a:rPr>
              <a:t>Электросетевые компании </a:t>
            </a:r>
            <a:r>
              <a:rPr lang="ru-RU" dirty="0" smtClean="0">
                <a:solidFill>
                  <a:schemeClr val="tx1"/>
                </a:solidFill>
              </a:rPr>
              <a:t>терпят убытки от </a:t>
            </a:r>
            <a:r>
              <a:rPr lang="ru-RU" dirty="0" smtClean="0"/>
              <a:t>снижения объема </a:t>
            </a:r>
            <a:r>
              <a:rPr lang="ru-RU" dirty="0" smtClean="0">
                <a:solidFill>
                  <a:schemeClr val="tx1"/>
                </a:solidFill>
              </a:rPr>
              <a:t>передаваемой мощности по распределительным сетям</a:t>
            </a:r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21FAB4-3F43-40AE-8C5A-243E9D2EB947}" type="slidenum">
              <a:rPr lang="ru-RU" sz="2000" smtClean="0">
                <a:solidFill>
                  <a:srgbClr val="95642F"/>
                </a:solidFill>
              </a:rPr>
              <a:pPr eaLnBrk="1" hangingPunct="1"/>
              <a:t>7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pic>
        <p:nvPicPr>
          <p:cNvPr id="2050" name="Picture 2" descr="https://encrypted-tbn3.gstatic.com/images?q=tbn:ANd9GcSGS_fWbSoEp7NovNfTKmtZjurQX78PLp6ve2e-4tJNjyqzfZo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43" y="2423160"/>
            <a:ext cx="3085564" cy="251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encrypted-tbn2.gstatic.com/images?q=tbn:ANd9GcQ1XYNgu2r0XqtYvGFUQI7qfjIyx1roPWmrbrE-fvQXkgyM1SS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310" y="1725930"/>
            <a:ext cx="697230" cy="69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ая прямоугольная выноска 5"/>
          <p:cNvSpPr/>
          <p:nvPr/>
        </p:nvSpPr>
        <p:spPr bwMode="auto">
          <a:xfrm>
            <a:off x="217171" y="1725931"/>
            <a:ext cx="5589270" cy="388619"/>
          </a:xfrm>
          <a:prstGeom prst="wedgeRoundRectCallout">
            <a:avLst>
              <a:gd name="adj1" fmla="val -28354"/>
              <a:gd name="adj2" fmla="val 568588"/>
              <a:gd name="adj3" fmla="val 16667"/>
            </a:avLst>
          </a:prstGeom>
          <a:solidFill>
            <a:srgbClr val="F4E4B6">
              <a:alpha val="5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8333" y="1091588"/>
            <a:ext cx="6461087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 smtClean="0">
                <a:solidFill>
                  <a:srgbClr val="95452F"/>
                </a:solidFill>
              </a:rPr>
              <a:t>Стратегические направления деятельности </a:t>
            </a:r>
            <a:r>
              <a:rPr lang="ru-RU" sz="1800" dirty="0" smtClean="0">
                <a:solidFill>
                  <a:srgbClr val="003CA0"/>
                </a:solidFill>
              </a:rPr>
              <a:t/>
            </a:r>
            <a:br>
              <a:rPr lang="ru-RU" sz="1800" dirty="0" smtClean="0">
                <a:solidFill>
                  <a:srgbClr val="003CA0"/>
                </a:solidFill>
              </a:rPr>
            </a:br>
            <a:r>
              <a:rPr lang="ru-RU" sz="1800" dirty="0" smtClean="0">
                <a:solidFill>
                  <a:srgbClr val="95452F"/>
                </a:solidFill>
              </a:rPr>
              <a:t>Технического комитета СИГРЭ на 2010-2020 гг. </a:t>
            </a:r>
          </a:p>
          <a:p>
            <a:pPr marL="263525" indent="-263525">
              <a:spcBef>
                <a:spcPts val="600"/>
              </a:spcBef>
            </a:pPr>
            <a:r>
              <a:rPr lang="ru-RU" sz="1800" dirty="0" smtClean="0">
                <a:solidFill>
                  <a:srgbClr val="95452F"/>
                </a:solidFill>
              </a:rPr>
              <a:t>1. </a:t>
            </a:r>
            <a:r>
              <a:rPr lang="ru-RU" sz="1800" dirty="0" smtClean="0"/>
              <a:t>Электроэнергетическая </a:t>
            </a:r>
            <a:r>
              <a:rPr lang="ru-RU" sz="1800" dirty="0"/>
              <a:t>система </a:t>
            </a:r>
            <a:r>
              <a:rPr lang="ru-RU" sz="1800" dirty="0" smtClean="0"/>
              <a:t>будущего</a:t>
            </a:r>
            <a:endParaRPr lang="ru-RU" sz="1800" dirty="0"/>
          </a:p>
          <a:p>
            <a:pPr marL="263525" indent="-263525">
              <a:spcBef>
                <a:spcPts val="600"/>
              </a:spcBef>
            </a:pPr>
            <a:r>
              <a:rPr lang="ru-RU" sz="1800" dirty="0">
                <a:solidFill>
                  <a:srgbClr val="003CA0"/>
                </a:solidFill>
              </a:rPr>
              <a:t>2. </a:t>
            </a:r>
            <a:r>
              <a:rPr lang="ru-RU" sz="1800" dirty="0"/>
              <a:t>Оптимальное использование существующей </a:t>
            </a:r>
            <a:r>
              <a:rPr lang="ru-RU" sz="1800" dirty="0" smtClean="0"/>
              <a:t>энергосистемы</a:t>
            </a:r>
            <a:endParaRPr lang="ru-RU" sz="1800" dirty="0"/>
          </a:p>
          <a:p>
            <a:pPr marL="263525" indent="-263525">
              <a:spcBef>
                <a:spcPts val="600"/>
              </a:spcBef>
            </a:pPr>
            <a:r>
              <a:rPr lang="ru-RU" sz="1800" dirty="0">
                <a:solidFill>
                  <a:srgbClr val="003CA0"/>
                </a:solidFill>
              </a:rPr>
              <a:t>3. </a:t>
            </a:r>
            <a:r>
              <a:rPr lang="ru-RU" sz="1800" dirty="0"/>
              <a:t>Ориентация на охрану окружающей среды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и </a:t>
            </a:r>
            <a:r>
              <a:rPr lang="ru-RU" sz="1800" dirty="0"/>
              <a:t>устойчивое </a:t>
            </a:r>
            <a:r>
              <a:rPr lang="ru-RU" sz="1800" dirty="0" smtClean="0"/>
              <a:t>развитие</a:t>
            </a:r>
            <a:endParaRPr lang="ru-RU" sz="1800" dirty="0"/>
          </a:p>
          <a:p>
            <a:pPr marL="263525" indent="-263525">
              <a:spcBef>
                <a:spcPts val="600"/>
              </a:spcBef>
            </a:pPr>
            <a:r>
              <a:rPr lang="ru-RU" sz="1800" dirty="0">
                <a:solidFill>
                  <a:srgbClr val="003CA0"/>
                </a:solidFill>
              </a:rPr>
              <a:t>4. </a:t>
            </a:r>
            <a:r>
              <a:rPr lang="ru-RU" sz="1800" dirty="0"/>
              <a:t>Информационное взаимодействие с </a:t>
            </a:r>
            <a:r>
              <a:rPr lang="ru-RU" sz="1800" dirty="0" smtClean="0"/>
              <a:t>обществом </a:t>
            </a:r>
            <a:br>
              <a:rPr lang="ru-RU" sz="1800" dirty="0" smtClean="0"/>
            </a:br>
            <a:r>
              <a:rPr lang="ru-RU" sz="1800" dirty="0" smtClean="0"/>
              <a:t>и </a:t>
            </a:r>
            <a:r>
              <a:rPr lang="ru-RU" sz="1800" dirty="0"/>
              <a:t>политической </a:t>
            </a:r>
            <a:r>
              <a:rPr lang="ru-RU" sz="1800" dirty="0" smtClean="0"/>
              <a:t>властью</a:t>
            </a: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111250" y="0"/>
            <a:ext cx="7443788" cy="1063625"/>
          </a:xfrm>
        </p:spPr>
        <p:txBody>
          <a:bodyPr/>
          <a:lstStyle/>
          <a:p>
            <a:r>
              <a:rPr lang="ru-RU" dirty="0" smtClean="0"/>
              <a:t>Стратегический взгляд СИГРЭ</a:t>
            </a:r>
            <a:br>
              <a:rPr lang="ru-RU" dirty="0" smtClean="0"/>
            </a:br>
            <a:r>
              <a:rPr lang="ru-RU" dirty="0" smtClean="0"/>
              <a:t>на развитие электроэнергетических систем</a:t>
            </a:r>
            <a:endParaRPr lang="ru-RU" dirty="0"/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</p:spPr>
        <p:txBody>
          <a:bodyPr/>
          <a:lstStyle/>
          <a:p>
            <a:pPr>
              <a:defRPr/>
            </a:pPr>
            <a:fld id="{25B2FDE2-FF48-4FA5-911F-DA2761D96609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567" y="4674745"/>
            <a:ext cx="3097824" cy="2138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8" name="Горизонтальный свиток 17"/>
          <p:cNvSpPr/>
          <p:nvPr/>
        </p:nvSpPr>
        <p:spPr>
          <a:xfrm>
            <a:off x="392344" y="3755448"/>
            <a:ext cx="4085079" cy="3035411"/>
          </a:xfrm>
          <a:prstGeom prst="horizontalScroll">
            <a:avLst>
              <a:gd name="adj" fmla="val 6327"/>
            </a:avLst>
          </a:prstGeom>
          <a:noFill/>
          <a:ln w="12700">
            <a:solidFill>
              <a:srgbClr val="003C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14083" y="3994183"/>
            <a:ext cx="38633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Экспертный доклад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Рабочей </a:t>
            </a:r>
            <a:r>
              <a:rPr lang="ru-RU" dirty="0"/>
              <a:t>группы «</a:t>
            </a:r>
            <a:r>
              <a:rPr lang="en-US" i="1" dirty="0"/>
              <a:t>Network of the future</a:t>
            </a:r>
            <a:r>
              <a:rPr lang="ru-RU" dirty="0" smtClean="0"/>
              <a:t>»</a:t>
            </a:r>
            <a:br>
              <a:rPr lang="ru-RU" dirty="0" smtClean="0"/>
            </a:br>
            <a:r>
              <a:rPr lang="ru-RU" dirty="0" smtClean="0"/>
              <a:t>Технического </a:t>
            </a:r>
            <a:r>
              <a:rPr lang="ru-RU" dirty="0"/>
              <a:t>комитета СИГРЭ </a:t>
            </a:r>
          </a:p>
        </p:txBody>
      </p:sp>
      <p:sp>
        <p:nvSpPr>
          <p:cNvPr id="21" name="Объект 2"/>
          <p:cNvSpPr>
            <a:spLocks noGrp="1"/>
          </p:cNvSpPr>
          <p:nvPr>
            <p:ph idx="1"/>
          </p:nvPr>
        </p:nvSpPr>
        <p:spPr>
          <a:xfrm>
            <a:off x="4572001" y="3952988"/>
            <a:ext cx="4469129" cy="245744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 smtClean="0">
                <a:solidFill>
                  <a:srgbClr val="95452F"/>
                </a:solidFill>
              </a:rPr>
              <a:t>Движущие силы</a:t>
            </a:r>
            <a:endParaRPr lang="ru-RU" sz="1600" b="1" dirty="0">
              <a:solidFill>
                <a:srgbClr val="95452F"/>
              </a:solidFill>
            </a:endParaRPr>
          </a:p>
          <a:p>
            <a:pPr marL="273050" indent="-273050" algn="l"/>
            <a:r>
              <a:rPr lang="ru-RU" sz="1600" dirty="0"/>
              <a:t>Масштабная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/>
              <a:t>интеграция</a:t>
            </a:r>
            <a:r>
              <a:rPr lang="ru-RU" sz="1600" dirty="0">
                <a:solidFill>
                  <a:schemeClr val="tx1"/>
                </a:solidFill>
              </a:rPr>
              <a:t> возобновляемых источников энергии и распределенных энергоресурсов</a:t>
            </a:r>
          </a:p>
          <a:p>
            <a:pPr marL="273050" indent="-273050" algn="l"/>
            <a:r>
              <a:rPr lang="ru-RU" sz="1600" dirty="0"/>
              <a:t>Активное участие </a:t>
            </a:r>
            <a:r>
              <a:rPr lang="ru-RU" sz="1600" dirty="0">
                <a:solidFill>
                  <a:schemeClr val="tx1"/>
                </a:solidFill>
              </a:rPr>
              <a:t>потребителей</a:t>
            </a:r>
          </a:p>
          <a:p>
            <a:pPr marL="273050" indent="-273050" algn="l"/>
            <a:r>
              <a:rPr lang="ru-RU" sz="1600" dirty="0"/>
              <a:t>Возрастающее потребление </a:t>
            </a:r>
            <a:r>
              <a:rPr lang="ru-RU" sz="1600" dirty="0">
                <a:solidFill>
                  <a:schemeClr val="tx1"/>
                </a:solidFill>
              </a:rPr>
              <a:t>энергии и невозможность создания новых </a:t>
            </a:r>
            <a:r>
              <a:rPr lang="ru-RU" sz="1600" dirty="0" smtClean="0">
                <a:solidFill>
                  <a:schemeClr val="tx1"/>
                </a:solidFill>
              </a:rPr>
              <a:t>объектов инфраструктуры</a:t>
            </a:r>
            <a:endParaRPr lang="ru-RU" sz="1600" dirty="0">
              <a:solidFill>
                <a:schemeClr val="tx1"/>
              </a:solidFill>
            </a:endParaRPr>
          </a:p>
          <a:p>
            <a:endParaRPr lang="ru-RU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49" y="2251710"/>
            <a:ext cx="1057488" cy="1394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ертикальный свиток 1"/>
          <p:cNvSpPr/>
          <p:nvPr/>
        </p:nvSpPr>
        <p:spPr bwMode="auto">
          <a:xfrm>
            <a:off x="6377940" y="1200150"/>
            <a:ext cx="2651760" cy="2468880"/>
          </a:xfrm>
          <a:prstGeom prst="verticalScroll">
            <a:avLst>
              <a:gd name="adj" fmla="val 6223"/>
            </a:avLst>
          </a:prstGeom>
          <a:noFill/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49390" y="1443186"/>
            <a:ext cx="2331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1200" dirty="0" smtClean="0"/>
              <a:t>CIGRE Technical Activities</a:t>
            </a:r>
            <a:endParaRPr lang="ru-RU" sz="1200" dirty="0" smtClean="0"/>
          </a:p>
          <a:p>
            <a:pPr algn="ctr">
              <a:spcBef>
                <a:spcPts val="0"/>
              </a:spcBef>
            </a:pPr>
            <a:r>
              <a:rPr lang="de-DE" sz="1200" dirty="0">
                <a:solidFill>
                  <a:srgbClr val="003CA0"/>
                </a:solidFill>
              </a:rPr>
              <a:t>Strategic </a:t>
            </a:r>
            <a:r>
              <a:rPr lang="de-DE" sz="1200" dirty="0" err="1">
                <a:solidFill>
                  <a:srgbClr val="003CA0"/>
                </a:solidFill>
              </a:rPr>
              <a:t>Directions</a:t>
            </a:r>
            <a:r>
              <a:rPr lang="de-DE" sz="1200" dirty="0">
                <a:solidFill>
                  <a:srgbClr val="003CA0"/>
                </a:solidFill>
              </a:rPr>
              <a:t> </a:t>
            </a:r>
            <a:r>
              <a:rPr lang="de-DE" sz="1200" dirty="0" smtClean="0"/>
              <a:t/>
            </a:r>
            <a:br>
              <a:rPr lang="de-DE" sz="1200" dirty="0" smtClean="0"/>
            </a:br>
            <a:r>
              <a:rPr lang="de-DE" sz="1200" dirty="0" smtClean="0">
                <a:solidFill>
                  <a:srgbClr val="003CA0"/>
                </a:solidFill>
              </a:rPr>
              <a:t>2010-2020</a:t>
            </a:r>
            <a:endParaRPr lang="ru-RU" sz="1200" dirty="0" smtClean="0">
              <a:solidFill>
                <a:srgbClr val="003CA0"/>
              </a:solidFill>
            </a:endParaRPr>
          </a:p>
          <a:p>
            <a:pPr>
              <a:spcBef>
                <a:spcPts val="0"/>
              </a:spcBef>
            </a:pPr>
            <a:endParaRPr lang="en-US" sz="1200" i="1" dirty="0" smtClean="0"/>
          </a:p>
          <a:p>
            <a:pPr>
              <a:spcBef>
                <a:spcPts val="0"/>
              </a:spcBef>
            </a:pPr>
            <a:r>
              <a:rPr lang="en-US" sz="1200" i="1" dirty="0" smtClean="0"/>
              <a:t>K. </a:t>
            </a:r>
            <a:r>
              <a:rPr lang="en-US" sz="1200" i="1" dirty="0" err="1"/>
              <a:t>Fröhlich</a:t>
            </a:r>
            <a:r>
              <a:rPr lang="en-US" sz="1200" i="1" dirty="0"/>
              <a:t>, </a:t>
            </a:r>
            <a:r>
              <a:rPr lang="en-US" sz="1200" i="1" dirty="0" smtClean="0"/>
              <a:t/>
            </a:r>
            <a:br>
              <a:rPr lang="en-US" sz="1200" i="1" dirty="0" smtClean="0"/>
            </a:br>
            <a:r>
              <a:rPr lang="en-US" sz="1200" i="1" dirty="0" smtClean="0"/>
              <a:t>Chairman of </a:t>
            </a:r>
            <a:br>
              <a:rPr lang="en-US" sz="1200" i="1" dirty="0" smtClean="0"/>
            </a:br>
            <a:r>
              <a:rPr lang="en-US" sz="1200" i="1" dirty="0" smtClean="0"/>
              <a:t>the </a:t>
            </a:r>
            <a:r>
              <a:rPr lang="en-US" sz="1200" i="1" dirty="0"/>
              <a:t>Technical </a:t>
            </a:r>
            <a:r>
              <a:rPr lang="en-US" sz="1200" i="1" dirty="0" smtClean="0"/>
              <a:t/>
            </a:r>
            <a:br>
              <a:rPr lang="en-US" sz="1200" i="1" dirty="0" smtClean="0"/>
            </a:br>
            <a:r>
              <a:rPr lang="en-US" sz="1200" i="1" dirty="0" smtClean="0"/>
              <a:t>Committee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394039529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111250" y="0"/>
            <a:ext cx="7443788" cy="1063625"/>
          </a:xfrm>
        </p:spPr>
        <p:txBody>
          <a:bodyPr/>
          <a:lstStyle/>
          <a:p>
            <a:r>
              <a:rPr lang="ru-RU" dirty="0"/>
              <a:t>Стратегические направление №1 </a:t>
            </a:r>
            <a:br>
              <a:rPr lang="ru-RU" dirty="0"/>
            </a:br>
            <a:r>
              <a:rPr lang="ru-RU" dirty="0" smtClean="0"/>
              <a:t>«Электроэнергетическая </a:t>
            </a:r>
            <a:r>
              <a:rPr lang="ru-RU" dirty="0"/>
              <a:t>система </a:t>
            </a:r>
            <a:r>
              <a:rPr lang="ru-RU" dirty="0" smtClean="0"/>
              <a:t>будущего»</a:t>
            </a:r>
            <a:endParaRPr lang="ru-RU" dirty="0"/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</p:spPr>
        <p:txBody>
          <a:bodyPr/>
          <a:lstStyle/>
          <a:p>
            <a:pPr>
              <a:defRPr/>
            </a:pPr>
            <a:fld id="{25B2FDE2-FF48-4FA5-911F-DA2761D96609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  <p:sp>
        <p:nvSpPr>
          <p:cNvPr id="12" name="Объект 2"/>
          <p:cNvSpPr txBox="1">
            <a:spLocks/>
          </p:cNvSpPr>
          <p:nvPr/>
        </p:nvSpPr>
        <p:spPr bwMode="auto">
          <a:xfrm>
            <a:off x="203454" y="1154432"/>
            <a:ext cx="8814815" cy="554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69875" indent="-269875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Arial" charset="0"/>
              <a:buChar char="■"/>
              <a:defRPr sz="2000" b="1">
                <a:solidFill>
                  <a:srgbClr val="003CA0"/>
                </a:solidFill>
                <a:latin typeface="+mn-lt"/>
                <a:ea typeface="+mn-ea"/>
                <a:cs typeface="+mn-cs"/>
              </a:defRPr>
            </a:lvl1pPr>
            <a:lvl2pPr marL="719138" indent="-269875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5642F"/>
              </a:buClr>
              <a:buSzPct val="85000"/>
              <a:buFont typeface="Arial" charset="0"/>
              <a:buChar char="▬"/>
              <a:defRPr sz="1600" b="1">
                <a:solidFill>
                  <a:schemeClr val="tx1"/>
                </a:solidFill>
                <a:latin typeface="+mn-lt"/>
              </a:defRPr>
            </a:lvl2pPr>
            <a:lvl3pPr marL="1077913" indent="-179388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200" b="1">
                <a:solidFill>
                  <a:schemeClr val="tx1"/>
                </a:solidFill>
                <a:latin typeface="+mn-lt"/>
              </a:defRPr>
            </a:lvl3pPr>
            <a:lvl4pPr marL="1436688" indent="-179388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4pPr>
            <a:lvl5pPr marL="1795463" indent="-179388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5pPr>
            <a:lvl6pPr marL="22526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6pPr>
            <a:lvl7pPr marL="27098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7pPr>
            <a:lvl8pPr marL="31670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8pPr>
            <a:lvl9pPr marL="36242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9pPr>
          </a:lstStyle>
          <a:p>
            <a:pPr marL="0" lvl="0" indent="0" algn="ctr">
              <a:buClr>
                <a:schemeClr val="accent1"/>
              </a:buClr>
              <a:buSzPct val="100000"/>
              <a:buNone/>
            </a:pPr>
            <a:r>
              <a:rPr lang="ru-RU" sz="1800" dirty="0" smtClean="0">
                <a:solidFill>
                  <a:srgbClr val="95452F"/>
                </a:solidFill>
              </a:rPr>
              <a:t>Ключевые технические вопросы</a:t>
            </a:r>
          </a:p>
          <a:p>
            <a:pPr>
              <a:buSzPct val="100000"/>
            </a:pPr>
            <a:r>
              <a:rPr lang="ru-RU" sz="1700" dirty="0" smtClean="0"/>
              <a:t>Активные </a:t>
            </a:r>
            <a:r>
              <a:rPr lang="ru-RU" sz="1700" dirty="0"/>
              <a:t>Распределительные Сети с двунаправленными потоками на уровне распределения, а также с сетями более высокого уровня (</a:t>
            </a:r>
            <a:r>
              <a:rPr lang="ru-RU" sz="1700" dirty="0" smtClean="0">
                <a:solidFill>
                  <a:schemeClr val="tx2"/>
                </a:solidFill>
              </a:rPr>
              <a:t>С6</a:t>
            </a:r>
            <a:r>
              <a:rPr lang="ru-RU" sz="1700" b="0" dirty="0" smtClean="0">
                <a:solidFill>
                  <a:schemeClr val="tx2"/>
                </a:solidFill>
              </a:rPr>
              <a:t>, </a:t>
            </a:r>
            <a:r>
              <a:rPr lang="ru-RU" sz="1700" b="0" dirty="0">
                <a:solidFill>
                  <a:schemeClr val="tx2"/>
                </a:solidFill>
              </a:rPr>
              <a:t>С3, С4</a:t>
            </a:r>
            <a:r>
              <a:rPr lang="ru-RU" sz="1700" dirty="0"/>
              <a:t>)</a:t>
            </a:r>
          </a:p>
          <a:p>
            <a:pPr marL="628650" lvl="1" indent="-365125">
              <a:buSzPct val="100000"/>
            </a:pPr>
            <a:r>
              <a:rPr lang="ru-RU" sz="1500" dirty="0"/>
              <a:t>«Интеллектуальные» здания</a:t>
            </a:r>
          </a:p>
          <a:p>
            <a:pPr marL="628650" lvl="1" indent="-365125">
              <a:buSzPct val="100000"/>
            </a:pPr>
            <a:r>
              <a:rPr lang="ru-RU" sz="1500" dirty="0"/>
              <a:t>«Интеллектуальные» города</a:t>
            </a:r>
          </a:p>
          <a:p>
            <a:pPr marL="628650" lvl="1" indent="-365125">
              <a:buSzPct val="100000"/>
            </a:pPr>
            <a:r>
              <a:rPr lang="ru-RU" sz="1500" dirty="0"/>
              <a:t>Распределительные сети постоянного тока</a:t>
            </a:r>
          </a:p>
          <a:p>
            <a:pPr marL="628650" lvl="1" indent="-365125">
              <a:buSzPct val="100000"/>
            </a:pPr>
            <a:r>
              <a:rPr lang="ru-RU" sz="1500" dirty="0"/>
              <a:t>Потенциальные системные услуги в секторе распределения</a:t>
            </a:r>
          </a:p>
          <a:p>
            <a:pPr marL="628650" lvl="1" indent="-365125">
              <a:buSzPct val="100000"/>
            </a:pPr>
            <a:r>
              <a:rPr lang="ru-RU" sz="1500" dirty="0"/>
              <a:t>Как защитить изолированные распределительные системы?</a:t>
            </a:r>
          </a:p>
          <a:p>
            <a:pPr marL="628650" lvl="1" indent="-365125">
              <a:buSzPct val="100000"/>
            </a:pPr>
            <a:r>
              <a:rPr lang="ru-RU" sz="1500" dirty="0"/>
              <a:t>Как решить проблемы, связанные с </a:t>
            </a:r>
            <a:r>
              <a:rPr lang="ru-RU" sz="1500" dirty="0" smtClean="0"/>
              <a:t>микро-энергосистемами</a:t>
            </a:r>
            <a:r>
              <a:rPr lang="ru-RU" sz="1500" dirty="0"/>
              <a:t>?</a:t>
            </a:r>
          </a:p>
          <a:p>
            <a:pPr marL="628650" lvl="1" indent="-365125">
              <a:buSzPct val="100000"/>
            </a:pPr>
            <a:r>
              <a:rPr lang="ru-RU" sz="1500" dirty="0"/>
              <a:t>Активное внедрение ВИЭ в изолированных </a:t>
            </a:r>
            <a:r>
              <a:rPr lang="ru-RU" sz="1500" dirty="0" smtClean="0"/>
              <a:t>районах</a:t>
            </a:r>
          </a:p>
          <a:p>
            <a:pPr>
              <a:buSzPct val="100000"/>
            </a:pPr>
            <a:r>
              <a:rPr lang="ru-RU" sz="1700" dirty="0"/>
              <a:t>Необходимость в развитии и массовом внедрении систем накопления электроэнергии; влияние данных процессов на развитие и функционирование энергетических систем</a:t>
            </a:r>
            <a:r>
              <a:rPr lang="en-US" sz="1700" dirty="0"/>
              <a:t>  </a:t>
            </a:r>
            <a:r>
              <a:rPr lang="ru-RU" sz="1700" dirty="0"/>
              <a:t>(</a:t>
            </a:r>
            <a:r>
              <a:rPr lang="ru-RU" sz="1700" dirty="0" smtClean="0">
                <a:solidFill>
                  <a:schemeClr val="tx2"/>
                </a:solidFill>
              </a:rPr>
              <a:t>С6</a:t>
            </a:r>
            <a:r>
              <a:rPr lang="ru-RU" sz="1700" b="0" dirty="0" smtClean="0">
                <a:solidFill>
                  <a:schemeClr val="tx2"/>
                </a:solidFill>
              </a:rPr>
              <a:t>,</a:t>
            </a:r>
            <a:r>
              <a:rPr lang="ru-RU" sz="1700" dirty="0" smtClean="0">
                <a:solidFill>
                  <a:schemeClr val="tx2"/>
                </a:solidFill>
              </a:rPr>
              <a:t> </a:t>
            </a:r>
            <a:r>
              <a:rPr lang="ru-RU" sz="1700" b="0" dirty="0">
                <a:solidFill>
                  <a:schemeClr val="tx2"/>
                </a:solidFill>
              </a:rPr>
              <a:t>С4, С1, </a:t>
            </a:r>
            <a:r>
              <a:rPr lang="de-DE" sz="1700" b="0" dirty="0">
                <a:solidFill>
                  <a:schemeClr val="tx2"/>
                </a:solidFill>
              </a:rPr>
              <a:t>D1</a:t>
            </a:r>
            <a:r>
              <a:rPr lang="ru-RU" sz="1700" dirty="0"/>
              <a:t>)</a:t>
            </a:r>
            <a:endParaRPr lang="ru-RU" sz="1700" i="1" dirty="0"/>
          </a:p>
          <a:p>
            <a:pPr marL="628650" lvl="1" indent="-365125">
              <a:buSzPct val="100000"/>
            </a:pPr>
            <a:r>
              <a:rPr lang="ru-RU" sz="1500" dirty="0"/>
              <a:t>Обзор и выбор технологии накопления энергии</a:t>
            </a:r>
          </a:p>
          <a:p>
            <a:pPr marL="628650" lvl="1" indent="-365125">
              <a:buSzPct val="100000"/>
            </a:pPr>
            <a:r>
              <a:rPr lang="ru-RU" sz="1500" dirty="0"/>
              <a:t>Интеграция устройств накопления энергии в высоковольтных сетях</a:t>
            </a:r>
          </a:p>
          <a:p>
            <a:pPr marL="628650" lvl="1" indent="-365125">
              <a:buSzPct val="100000"/>
            </a:pPr>
            <a:r>
              <a:rPr lang="ru-RU" sz="1500" dirty="0"/>
              <a:t>Влияние хранения больших объемов энергии</a:t>
            </a:r>
          </a:p>
          <a:p>
            <a:pPr marL="628650" lvl="1" indent="-365125">
              <a:buSzPct val="100000"/>
            </a:pPr>
            <a:r>
              <a:rPr lang="ru-RU" sz="1500" dirty="0"/>
              <a:t>Использование силовых преобразователей и накопителей энергии</a:t>
            </a:r>
          </a:p>
          <a:p>
            <a:pPr marL="628650" lvl="1" indent="-365125">
              <a:buSzPct val="100000"/>
            </a:pPr>
            <a:r>
              <a:rPr lang="ru-RU" sz="1500" dirty="0"/>
              <a:t>Максимизация эффективности энергосбережения путем использования накопителей энергии и снижения электропотребления нагрузки в период наибольшей нагрузки</a:t>
            </a:r>
          </a:p>
          <a:p>
            <a:pPr marL="708660" lvl="1" indent="-342900">
              <a:buSzPct val="100000"/>
            </a:pPr>
            <a:endParaRPr lang="ru-RU" sz="1500" b="0" dirty="0"/>
          </a:p>
        </p:txBody>
      </p:sp>
    </p:spTree>
    <p:extLst>
      <p:ext uri="{BB962C8B-B14F-4D97-AF65-F5344CB8AC3E}">
        <p14:creationId xmlns:p14="http://schemas.microsoft.com/office/powerpoint/2010/main" val="240374994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9522" y="2636912"/>
            <a:ext cx="5249738" cy="409524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0000"/>
              </a:lnSpc>
              <a:buNone/>
              <a:tabLst>
                <a:tab pos="363538" algn="l"/>
              </a:tabLst>
            </a:pPr>
            <a:r>
              <a:rPr lang="ru-RU" sz="1900" dirty="0" smtClean="0"/>
              <a:t>	</a:t>
            </a:r>
            <a:r>
              <a:rPr lang="ru-RU" sz="1900" b="1" dirty="0" smtClean="0"/>
              <a:t>Микро-энергосистема</a:t>
            </a:r>
            <a:r>
              <a:rPr lang="ru-RU" sz="1900" dirty="0" smtClean="0">
                <a:solidFill>
                  <a:schemeClr val="tx1"/>
                </a:solidFill>
              </a:rPr>
              <a:t> – электрическая </a:t>
            </a:r>
            <a:r>
              <a:rPr lang="ru-RU" sz="1900" dirty="0">
                <a:solidFill>
                  <a:schemeClr val="tx1"/>
                </a:solidFill>
              </a:rPr>
              <a:t>распределительная система, содержащая нагрузку и распределенные источники энергии (</a:t>
            </a:r>
            <a:r>
              <a:rPr lang="ru-RU" sz="1900" i="1" dirty="0">
                <a:solidFill>
                  <a:schemeClr val="tx1"/>
                </a:solidFill>
              </a:rPr>
              <a:t>DER – распределенные генерирующие установки, устройства </a:t>
            </a:r>
            <a:r>
              <a:rPr lang="ru-RU" sz="1900" i="1" dirty="0" smtClean="0">
                <a:solidFill>
                  <a:schemeClr val="tx1"/>
                </a:solidFill>
              </a:rPr>
              <a:t>аккумулирования</a:t>
            </a:r>
            <a:r>
              <a:rPr lang="ru-RU" sz="1900" i="1" dirty="0">
                <a:solidFill>
                  <a:schemeClr val="tx1"/>
                </a:solidFill>
              </a:rPr>
              <a:t>, управляемая нагрузка</a:t>
            </a:r>
            <a:r>
              <a:rPr lang="ru-RU" sz="1900" dirty="0">
                <a:solidFill>
                  <a:schemeClr val="tx1"/>
                </a:solidFill>
              </a:rPr>
              <a:t>), </a:t>
            </a:r>
            <a:r>
              <a:rPr lang="ru-RU" sz="1900" dirty="0" smtClean="0">
                <a:solidFill>
                  <a:schemeClr val="tx1"/>
                </a:solidFill>
              </a:rPr>
              <a:t> которая </a:t>
            </a:r>
            <a:r>
              <a:rPr lang="ru-RU" sz="1900" b="1" dirty="0">
                <a:solidFill>
                  <a:schemeClr val="tx1"/>
                </a:solidFill>
              </a:rPr>
              <a:t>может работать </a:t>
            </a:r>
            <a:r>
              <a:rPr lang="ru-RU" sz="1900" b="1" dirty="0" err="1">
                <a:solidFill>
                  <a:schemeClr val="tx1"/>
                </a:solidFill>
              </a:rPr>
              <a:t>скоординированно</a:t>
            </a:r>
            <a:r>
              <a:rPr lang="ru-RU" sz="1900" b="1" dirty="0">
                <a:solidFill>
                  <a:schemeClr val="tx1"/>
                </a:solidFill>
              </a:rPr>
              <a:t> и контролируемо как будучи присоединенной к основной энергосистеме, так и в </a:t>
            </a:r>
            <a:r>
              <a:rPr lang="ru-RU" sz="1900" b="1" dirty="0" smtClean="0">
                <a:solidFill>
                  <a:schemeClr val="tx1"/>
                </a:solidFill>
              </a:rPr>
              <a:t>изолированном </a:t>
            </a:r>
            <a:r>
              <a:rPr lang="ru-RU" sz="1900" b="1" dirty="0">
                <a:solidFill>
                  <a:schemeClr val="tx1"/>
                </a:solidFill>
              </a:rPr>
              <a:t>режиме</a:t>
            </a:r>
          </a:p>
          <a:p>
            <a:pPr marL="0" indent="0">
              <a:lnSpc>
                <a:spcPct val="110000"/>
              </a:lnSpc>
              <a:buNone/>
              <a:tabLst>
                <a:tab pos="363538" algn="l"/>
              </a:tabLst>
            </a:pPr>
            <a:r>
              <a:rPr lang="ru-RU" sz="1900" b="1" dirty="0" smtClean="0">
                <a:solidFill>
                  <a:schemeClr val="tx1"/>
                </a:solidFill>
              </a:rPr>
              <a:t>	</a:t>
            </a:r>
            <a:r>
              <a:rPr lang="ru-RU" sz="1900" b="1" dirty="0" smtClean="0"/>
              <a:t>Распределенная генерация</a:t>
            </a:r>
            <a:r>
              <a:rPr lang="ru-RU" sz="1900" b="1" dirty="0" smtClean="0">
                <a:solidFill>
                  <a:schemeClr val="tx1"/>
                </a:solidFill>
              </a:rPr>
              <a:t> </a:t>
            </a:r>
            <a:r>
              <a:rPr lang="ru-RU" sz="1900" dirty="0">
                <a:solidFill>
                  <a:schemeClr val="tx1"/>
                </a:solidFill>
              </a:rPr>
              <a:t>– генерация, присоединенная к распределительной сети </a:t>
            </a:r>
            <a:r>
              <a:rPr lang="en-US" sz="1900" dirty="0" smtClean="0">
                <a:solidFill>
                  <a:schemeClr val="tx1"/>
                </a:solidFill>
              </a:rPr>
              <a:t/>
            </a:r>
            <a:br>
              <a:rPr lang="en-US" sz="1900" dirty="0" smtClean="0">
                <a:solidFill>
                  <a:schemeClr val="tx1"/>
                </a:solidFill>
              </a:rPr>
            </a:br>
            <a:r>
              <a:rPr lang="ru-RU" sz="1900" dirty="0" smtClean="0">
                <a:solidFill>
                  <a:schemeClr val="tx1"/>
                </a:solidFill>
              </a:rPr>
              <a:t>на </a:t>
            </a:r>
            <a:r>
              <a:rPr lang="ru-RU" sz="1900" dirty="0">
                <a:solidFill>
                  <a:schemeClr val="tx1"/>
                </a:solidFill>
              </a:rPr>
              <a:t>среднем </a:t>
            </a:r>
            <a:r>
              <a:rPr lang="ru-RU" sz="1900" dirty="0" smtClean="0">
                <a:solidFill>
                  <a:schemeClr val="tx1"/>
                </a:solidFill>
              </a:rPr>
              <a:t>(до 30 </a:t>
            </a:r>
            <a:r>
              <a:rPr lang="ru-RU" sz="1900" dirty="0" err="1">
                <a:solidFill>
                  <a:schemeClr val="tx1"/>
                </a:solidFill>
              </a:rPr>
              <a:t>кВ</a:t>
            </a:r>
            <a:r>
              <a:rPr lang="ru-RU" sz="1900" dirty="0">
                <a:solidFill>
                  <a:schemeClr val="tx1"/>
                </a:solidFill>
              </a:rPr>
              <a:t>) и низком (менее 1 </a:t>
            </a:r>
            <a:r>
              <a:rPr lang="ru-RU" sz="1900" dirty="0" err="1">
                <a:solidFill>
                  <a:schemeClr val="tx1"/>
                </a:solidFill>
              </a:rPr>
              <a:t>кВ</a:t>
            </a:r>
            <a:r>
              <a:rPr lang="ru-RU" sz="1900" dirty="0">
                <a:solidFill>
                  <a:schemeClr val="tx1"/>
                </a:solidFill>
              </a:rPr>
              <a:t>) </a:t>
            </a:r>
            <a:r>
              <a:rPr lang="ru-RU" sz="1900" dirty="0" smtClean="0">
                <a:solidFill>
                  <a:schemeClr val="tx1"/>
                </a:solidFill>
              </a:rPr>
              <a:t>напряжении</a:t>
            </a:r>
          </a:p>
          <a:p>
            <a:pPr marL="0" indent="0">
              <a:lnSpc>
                <a:spcPct val="110000"/>
              </a:lnSpc>
              <a:buNone/>
              <a:tabLst>
                <a:tab pos="363538" algn="l"/>
              </a:tabLst>
            </a:pPr>
            <a:r>
              <a:rPr lang="ru-RU" sz="1900" i="1" dirty="0" smtClean="0">
                <a:solidFill>
                  <a:schemeClr val="tx1"/>
                </a:solidFill>
              </a:rPr>
              <a:t>Генерация</a:t>
            </a:r>
            <a:r>
              <a:rPr lang="ru-RU" sz="1900" i="1" dirty="0">
                <a:solidFill>
                  <a:schemeClr val="tx1"/>
                </a:solidFill>
              </a:rPr>
              <a:t>, присоединенная к высоковольтной сети (свыше 69 </a:t>
            </a:r>
            <a:r>
              <a:rPr lang="ru-RU" sz="1900" i="1" dirty="0" err="1">
                <a:solidFill>
                  <a:schemeClr val="tx1"/>
                </a:solidFill>
              </a:rPr>
              <a:t>кВ</a:t>
            </a:r>
            <a:r>
              <a:rPr lang="ru-RU" sz="1900" i="1" dirty="0">
                <a:solidFill>
                  <a:schemeClr val="tx1"/>
                </a:solidFill>
              </a:rPr>
              <a:t>), включая крупные </a:t>
            </a:r>
            <a:r>
              <a:rPr lang="ru-RU" sz="1900" i="1" dirty="0" err="1">
                <a:solidFill>
                  <a:schemeClr val="tx1"/>
                </a:solidFill>
              </a:rPr>
              <a:t>ветропарки</a:t>
            </a:r>
            <a:r>
              <a:rPr lang="ru-RU" sz="1900" i="1" dirty="0">
                <a:solidFill>
                  <a:schemeClr val="tx1"/>
                </a:solidFill>
              </a:rPr>
              <a:t>, не относится к этой </a:t>
            </a:r>
            <a:r>
              <a:rPr lang="ru-RU" sz="1900" i="1" dirty="0" smtClean="0">
                <a:solidFill>
                  <a:schemeClr val="tx1"/>
                </a:solidFill>
              </a:rPr>
              <a:t>категории</a:t>
            </a:r>
          </a:p>
          <a:p>
            <a:pPr marL="0" indent="0">
              <a:lnSpc>
                <a:spcPct val="110000"/>
              </a:lnSpc>
              <a:buNone/>
            </a:pPr>
            <a:endParaRPr lang="ru-RU" sz="2100" dirty="0" smtClean="0"/>
          </a:p>
          <a:p>
            <a:pPr>
              <a:lnSpc>
                <a:spcPct val="110000"/>
              </a:lnSpc>
            </a:pPr>
            <a:endParaRPr lang="ru-RU" dirty="0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4294967295"/>
          </p:nvPr>
        </p:nvSpPr>
        <p:spPr>
          <a:xfrm>
            <a:off x="8639944" y="6569968"/>
            <a:ext cx="504056" cy="288032"/>
          </a:xfrm>
          <a:prstGeom prst="rect">
            <a:avLst/>
          </a:prstGeom>
          <a:ln>
            <a:noFill/>
          </a:ln>
          <a:effectLst/>
        </p:spPr>
        <p:txBody>
          <a:bodyPr/>
          <a:lstStyle/>
          <a:p>
            <a:pPr algn="ctr"/>
            <a:fld id="{ABDB3DD0-96B4-4250-B7CF-3C1BBADA7845}" type="slidenum">
              <a:rPr lang="ru-RU" sz="1800" b="1" smtClean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</a:rPr>
              <a:pPr algn="ctr"/>
              <a:t>10</a:t>
            </a:fld>
            <a:endParaRPr lang="ru-RU" sz="1800" b="1" dirty="0">
              <a:solidFill>
                <a:schemeClr val="accent3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" name="Вертикальный свиток 1"/>
          <p:cNvSpPr/>
          <p:nvPr/>
        </p:nvSpPr>
        <p:spPr>
          <a:xfrm>
            <a:off x="1469947" y="1118269"/>
            <a:ext cx="3033474" cy="1450434"/>
          </a:xfrm>
          <a:prstGeom prst="verticalScroll">
            <a:avLst>
              <a:gd name="adj" fmla="val 11605"/>
            </a:avLst>
          </a:prstGeom>
          <a:noFill/>
          <a:ln>
            <a:solidFill>
              <a:srgbClr val="003C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/>
              <a:t>п</a:t>
            </a:r>
            <a:r>
              <a:rPr lang="en-US" sz="1700" b="1" dirty="0" smtClean="0">
                <a:solidFill>
                  <a:srgbClr val="04617B"/>
                </a:solidFill>
              </a:rPr>
              <a:t>MICROGRID Evaluation Roadmap </a:t>
            </a:r>
            <a:endParaRPr lang="ru-RU" sz="1700" b="1" dirty="0">
              <a:solidFill>
                <a:srgbClr val="04617B"/>
              </a:solidFill>
            </a:endParaRPr>
          </a:p>
          <a:p>
            <a:pPr lvl="0" algn="ctr"/>
            <a:r>
              <a:rPr lang="ru-RU" dirty="0">
                <a:solidFill>
                  <a:prstClr val="black"/>
                </a:solidFill>
              </a:rPr>
              <a:t>(проект)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en-US" dirty="0">
                <a:solidFill>
                  <a:prstClr val="black"/>
                </a:solidFill>
              </a:rPr>
              <a:t>TF C6.22, 2012</a:t>
            </a:r>
            <a:r>
              <a:rPr lang="ru-RU" dirty="0">
                <a:solidFill>
                  <a:prstClr val="black"/>
                </a:solidFill>
              </a:rPr>
              <a:t> г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642122" y="1171616"/>
            <a:ext cx="3125787" cy="5627688"/>
            <a:chOff x="755576" y="1106824"/>
            <a:chExt cx="3125787" cy="5627688"/>
          </a:xfrm>
        </p:grpSpPr>
        <p:pic>
          <p:nvPicPr>
            <p:cNvPr id="23" name="Picture 2" descr="sorgenia_smart_grid_energi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4723150"/>
              <a:ext cx="3125787" cy="2011362"/>
            </a:xfrm>
            <a:prstGeom prst="rect">
              <a:avLst/>
            </a:prstGeom>
            <a:solidFill>
              <a:srgbClr val="99FF99">
                <a:alpha val="1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Стрелка вниз 15"/>
            <p:cNvSpPr>
              <a:spLocks noChangeArrowheads="1"/>
            </p:cNvSpPr>
            <p:nvPr/>
          </p:nvSpPr>
          <p:spPr bwMode="auto">
            <a:xfrm>
              <a:off x="859416" y="1106824"/>
              <a:ext cx="574674" cy="4022584"/>
            </a:xfrm>
            <a:prstGeom prst="downArrow">
              <a:avLst>
                <a:gd name="adj1" fmla="val 50000"/>
                <a:gd name="adj2" fmla="val 68097"/>
              </a:avLst>
            </a:prstGeom>
            <a:solidFill>
              <a:srgbClr val="EDD3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endParaRPr lang="ru-RU" sz="1200"/>
            </a:p>
          </p:txBody>
        </p:sp>
        <p:sp>
          <p:nvSpPr>
            <p:cNvPr id="25" name="Овал 6"/>
            <p:cNvSpPr>
              <a:spLocks noChangeArrowheads="1"/>
            </p:cNvSpPr>
            <p:nvPr/>
          </p:nvSpPr>
          <p:spPr bwMode="auto">
            <a:xfrm>
              <a:off x="1319790" y="3811992"/>
              <a:ext cx="1008062" cy="621585"/>
            </a:xfrm>
            <a:prstGeom prst="ellipse">
              <a:avLst/>
            </a:prstGeom>
            <a:noFill/>
            <a:ln w="9525" algn="ctr">
              <a:solidFill>
                <a:srgbClr val="003C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0" bIns="36000">
              <a:spAutoFit/>
            </a:bodyPr>
            <a:lstStyle/>
            <a:p>
              <a:pPr algn="ctr"/>
              <a:r>
                <a:rPr lang="en-US" sz="1200"/>
                <a:t>Smart metering</a:t>
              </a:r>
              <a:endParaRPr lang="ru-RU" sz="1200"/>
            </a:p>
          </p:txBody>
        </p:sp>
        <p:sp>
          <p:nvSpPr>
            <p:cNvPr id="26" name="Овал 7"/>
            <p:cNvSpPr>
              <a:spLocks noChangeArrowheads="1"/>
            </p:cNvSpPr>
            <p:nvPr/>
          </p:nvSpPr>
          <p:spPr bwMode="auto">
            <a:xfrm>
              <a:off x="1567440" y="2192040"/>
              <a:ext cx="2085975" cy="735747"/>
            </a:xfrm>
            <a:prstGeom prst="ellipse">
              <a:avLst/>
            </a:prstGeom>
            <a:noFill/>
            <a:ln w="9525" algn="ctr">
              <a:solidFill>
                <a:srgbClr val="00682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/>
                <a:t>Distributed generation</a:t>
              </a:r>
              <a:endParaRPr lang="ru-RU"/>
            </a:p>
          </p:txBody>
        </p:sp>
        <p:sp>
          <p:nvSpPr>
            <p:cNvPr id="27" name="Овал 8"/>
            <p:cNvSpPr>
              <a:spLocks noChangeArrowheads="1"/>
            </p:cNvSpPr>
            <p:nvPr/>
          </p:nvSpPr>
          <p:spPr bwMode="auto">
            <a:xfrm>
              <a:off x="1434090" y="3236498"/>
              <a:ext cx="2252662" cy="735747"/>
            </a:xfrm>
            <a:prstGeom prst="ellipse">
              <a:avLst/>
            </a:prstGeom>
            <a:noFill/>
            <a:ln w="9525" algn="ctr">
              <a:solidFill>
                <a:srgbClr val="003C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dirty="0"/>
                <a:t>Demand side management</a:t>
              </a:r>
              <a:endParaRPr lang="ru-RU" dirty="0"/>
            </a:p>
          </p:txBody>
        </p:sp>
        <p:sp>
          <p:nvSpPr>
            <p:cNvPr id="28" name="Овал 11"/>
            <p:cNvSpPr>
              <a:spLocks noChangeArrowheads="1"/>
            </p:cNvSpPr>
            <p:nvPr/>
          </p:nvSpPr>
          <p:spPr bwMode="auto">
            <a:xfrm>
              <a:off x="1900815" y="1898352"/>
              <a:ext cx="1728787" cy="411153"/>
            </a:xfrm>
            <a:prstGeom prst="ellipse">
              <a:avLst/>
            </a:prstGeom>
            <a:noFill/>
            <a:ln w="9525" algn="ctr">
              <a:solidFill>
                <a:srgbClr val="00682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sz="1300" dirty="0"/>
                <a:t>Renewables</a:t>
              </a:r>
              <a:endParaRPr lang="ru-RU" sz="1300" dirty="0"/>
            </a:p>
          </p:txBody>
        </p:sp>
        <p:sp>
          <p:nvSpPr>
            <p:cNvPr id="29" name="Овал 14"/>
            <p:cNvSpPr>
              <a:spLocks noChangeArrowheads="1"/>
            </p:cNvSpPr>
            <p:nvPr/>
          </p:nvSpPr>
          <p:spPr bwMode="auto">
            <a:xfrm>
              <a:off x="1367415" y="1498302"/>
              <a:ext cx="1320800" cy="432792"/>
            </a:xfrm>
            <a:prstGeom prst="ellipse">
              <a:avLst/>
            </a:prstGeom>
            <a:noFill/>
            <a:ln w="9525" algn="ctr">
              <a:solidFill>
                <a:srgbClr val="95642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dirty="0"/>
                <a:t>FACTS</a:t>
              </a:r>
              <a:endParaRPr lang="ru-RU" dirty="0"/>
            </a:p>
          </p:txBody>
        </p:sp>
        <p:sp>
          <p:nvSpPr>
            <p:cNvPr id="30" name="Овал 16"/>
            <p:cNvSpPr>
              <a:spLocks noChangeArrowheads="1"/>
            </p:cNvSpPr>
            <p:nvPr/>
          </p:nvSpPr>
          <p:spPr bwMode="auto">
            <a:xfrm>
              <a:off x="2318327" y="1345902"/>
              <a:ext cx="1136650" cy="432792"/>
            </a:xfrm>
            <a:prstGeom prst="ellipse">
              <a:avLst/>
            </a:prstGeom>
            <a:noFill/>
            <a:ln w="9525" algn="ctr">
              <a:solidFill>
                <a:srgbClr val="95642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/>
                <a:t>WAMS</a:t>
              </a:r>
              <a:endParaRPr lang="ru-RU"/>
            </a:p>
          </p:txBody>
        </p:sp>
        <p:sp>
          <p:nvSpPr>
            <p:cNvPr id="31" name="Овал 17"/>
            <p:cNvSpPr>
              <a:spLocks noChangeArrowheads="1"/>
            </p:cNvSpPr>
            <p:nvPr/>
          </p:nvSpPr>
          <p:spPr bwMode="auto">
            <a:xfrm>
              <a:off x="2429452" y="1691977"/>
              <a:ext cx="571500" cy="281315"/>
            </a:xfrm>
            <a:prstGeom prst="ellipse">
              <a:avLst/>
            </a:prstGeom>
            <a:noFill/>
            <a:ln w="9525" algn="ctr">
              <a:solidFill>
                <a:srgbClr val="95642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/>
            <a:p>
              <a:pPr algn="ctr"/>
              <a:endParaRPr lang="ru-RU" sz="700"/>
            </a:p>
          </p:txBody>
        </p:sp>
        <p:sp>
          <p:nvSpPr>
            <p:cNvPr id="32" name="Овал 18"/>
            <p:cNvSpPr>
              <a:spLocks noChangeArrowheads="1"/>
            </p:cNvSpPr>
            <p:nvPr/>
          </p:nvSpPr>
          <p:spPr bwMode="auto">
            <a:xfrm>
              <a:off x="1434089" y="2098598"/>
              <a:ext cx="851265" cy="232546"/>
            </a:xfrm>
            <a:prstGeom prst="ellipse">
              <a:avLst/>
            </a:prstGeom>
            <a:noFill/>
            <a:ln w="9525" algn="ctr">
              <a:solidFill>
                <a:srgbClr val="00682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/>
            <a:p>
              <a:pPr algn="ctr"/>
              <a:endParaRPr lang="ru-RU" sz="1200"/>
            </a:p>
          </p:txBody>
        </p:sp>
        <p:sp>
          <p:nvSpPr>
            <p:cNvPr id="33" name="Овал 19"/>
            <p:cNvSpPr>
              <a:spLocks noChangeArrowheads="1"/>
            </p:cNvSpPr>
            <p:nvPr/>
          </p:nvSpPr>
          <p:spPr bwMode="auto">
            <a:xfrm>
              <a:off x="2150052" y="3856640"/>
              <a:ext cx="1479550" cy="621585"/>
            </a:xfrm>
            <a:prstGeom prst="ellipse">
              <a:avLst/>
            </a:prstGeom>
            <a:noFill/>
            <a:ln w="9525" algn="ctr">
              <a:solidFill>
                <a:srgbClr val="003C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36000" tIns="36000" rIns="36000" bIns="36000">
              <a:spAutoFit/>
            </a:bodyPr>
            <a:lstStyle/>
            <a:p>
              <a:pPr algn="ctr"/>
              <a:r>
                <a:rPr lang="en-US" sz="1200"/>
                <a:t>Smart Charging</a:t>
              </a:r>
              <a:endParaRPr lang="ru-RU" sz="1200"/>
            </a:p>
          </p:txBody>
        </p:sp>
        <p:sp>
          <p:nvSpPr>
            <p:cNvPr id="34" name="Овал 17"/>
            <p:cNvSpPr>
              <a:spLocks noChangeArrowheads="1"/>
            </p:cNvSpPr>
            <p:nvPr/>
          </p:nvSpPr>
          <p:spPr bwMode="auto">
            <a:xfrm>
              <a:off x="1919865" y="2904116"/>
              <a:ext cx="1535112" cy="405189"/>
            </a:xfrm>
            <a:prstGeom prst="ellipse">
              <a:avLst/>
            </a:prstGeom>
            <a:noFill/>
            <a:ln w="25400" algn="ctr">
              <a:solidFill>
                <a:srgbClr val="C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36000" tIns="36000" rIns="36000" bIns="36000">
              <a:spAutoFit/>
            </a:bodyPr>
            <a:lstStyle/>
            <a:p>
              <a:pPr algn="ctr"/>
              <a:r>
                <a:rPr lang="en-US" b="1" dirty="0" err="1" smtClean="0"/>
                <a:t>MicroGrid</a:t>
              </a:r>
              <a:endParaRPr lang="ru-RU" b="1" dirty="0"/>
            </a:p>
          </p:txBody>
        </p:sp>
        <p:sp>
          <p:nvSpPr>
            <p:cNvPr id="35" name="Блок-схема: альтернативный процесс 34"/>
            <p:cNvSpPr/>
            <p:nvPr/>
          </p:nvSpPr>
          <p:spPr bwMode="auto">
            <a:xfrm>
              <a:off x="761356" y="1212944"/>
              <a:ext cx="3047999" cy="3510206"/>
            </a:xfrm>
            <a:prstGeom prst="flowChartAlternateProcess">
              <a:avLst/>
            </a:prstGeom>
            <a:noFill/>
            <a:ln w="9525" cap="flat" cmpd="sng" algn="ctr">
              <a:solidFill>
                <a:srgbClr val="95452F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 vert="wordArtVert"/>
            <a:lstStyle/>
            <a:p>
              <a:pPr>
                <a:defRPr/>
              </a:pPr>
              <a:r>
                <a:rPr lang="en-US" dirty="0">
                  <a:solidFill>
                    <a:srgbClr val="C00000"/>
                  </a:solidFill>
                  <a:latin typeface="Arial Black" pitchFamily="34" charset="0"/>
                </a:rPr>
                <a:t>SMARTGRID</a:t>
              </a:r>
              <a:endParaRPr lang="ru-RU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</p:grpSp>
      <p:sp>
        <p:nvSpPr>
          <p:cNvPr id="19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1922FD-55E4-43C4-81CA-3E1C26C4C858}" type="slidenum">
              <a:rPr lang="ru-RU" sz="2000" smtClean="0">
                <a:solidFill>
                  <a:srgbClr val="95642F"/>
                </a:solidFill>
              </a:rPr>
              <a:pPr eaLnBrk="1" hangingPunct="1"/>
              <a:t>10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20" name="Rectangle 4"/>
          <p:cNvSpPr>
            <a:spLocks noGrp="1" noChangeArrowheads="1"/>
          </p:cNvSpPr>
          <p:nvPr>
            <p:ph type="title"/>
          </p:nvPr>
        </p:nvSpPr>
        <p:spPr>
          <a:xfrm>
            <a:off x="1111250" y="0"/>
            <a:ext cx="7443788" cy="1063625"/>
          </a:xfrm>
        </p:spPr>
        <p:txBody>
          <a:bodyPr/>
          <a:lstStyle/>
          <a:p>
            <a:pPr eaLnBrk="1" hangingPunct="1"/>
            <a:r>
              <a:rPr lang="ru-RU" dirty="0" smtClean="0"/>
              <a:t>Распределенная генерация и </a:t>
            </a:r>
            <a:r>
              <a:rPr lang="en-US" dirty="0" smtClean="0"/>
              <a:t>MICROGRID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65459787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 bwMode="auto">
          <a:xfrm>
            <a:off x="4876066" y="1303849"/>
            <a:ext cx="4088611" cy="5424053"/>
          </a:xfrm>
          <a:prstGeom prst="rect">
            <a:avLst/>
          </a:prstGeom>
          <a:noFill/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1" name="Прямоугольник 30"/>
          <p:cNvSpPr/>
          <p:nvPr/>
        </p:nvSpPr>
        <p:spPr bwMode="auto">
          <a:xfrm>
            <a:off x="4761766" y="1255632"/>
            <a:ext cx="4088611" cy="542405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8" name="Блок-схема: процесс 37"/>
          <p:cNvSpPr/>
          <p:nvPr/>
        </p:nvSpPr>
        <p:spPr>
          <a:xfrm>
            <a:off x="2231740" y="1128172"/>
            <a:ext cx="4356484" cy="5256584"/>
          </a:xfrm>
          <a:prstGeom prst="flowChartProcess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процесс 6"/>
          <p:cNvSpPr/>
          <p:nvPr/>
        </p:nvSpPr>
        <p:spPr>
          <a:xfrm>
            <a:off x="670061" y="1357092"/>
            <a:ext cx="4356484" cy="5256584"/>
          </a:xfrm>
          <a:prstGeom prst="flowChartProcess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00" y="1406080"/>
            <a:ext cx="3985758" cy="4883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 bwMode="auto">
          <a:xfrm>
            <a:off x="377189" y="1189623"/>
            <a:ext cx="4078259" cy="5424053"/>
          </a:xfrm>
          <a:prstGeom prst="rect">
            <a:avLst/>
          </a:prstGeom>
          <a:noFill/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Прямоугольник 28"/>
          <p:cNvSpPr/>
          <p:nvPr/>
        </p:nvSpPr>
        <p:spPr bwMode="auto">
          <a:xfrm>
            <a:off x="4632479" y="1200977"/>
            <a:ext cx="4088611" cy="542405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rgbClr val="003C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0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1922FD-55E4-43C4-81CA-3E1C26C4C858}" type="slidenum">
              <a:rPr lang="ru-RU" sz="2000" smtClean="0">
                <a:solidFill>
                  <a:srgbClr val="95642F"/>
                </a:solidFill>
              </a:rPr>
              <a:pPr eaLnBrk="1" hangingPunct="1"/>
              <a:t>11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057" y="1303923"/>
            <a:ext cx="3434093" cy="515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4309823" y="1243375"/>
            <a:ext cx="451943" cy="5256584"/>
            <a:chOff x="231625" y="1412776"/>
            <a:chExt cx="451943" cy="5256584"/>
          </a:xfrm>
        </p:grpSpPr>
        <p:sp>
          <p:nvSpPr>
            <p:cNvPr id="9" name="Блок-схема: узел 8"/>
            <p:cNvSpPr/>
            <p:nvPr/>
          </p:nvSpPr>
          <p:spPr>
            <a:xfrm>
              <a:off x="251520" y="1412776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Блок-схема: узел 40"/>
            <p:cNvSpPr/>
            <p:nvPr/>
          </p:nvSpPr>
          <p:spPr>
            <a:xfrm>
              <a:off x="245132" y="1704346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Блок-схема: узел 41"/>
            <p:cNvSpPr/>
            <p:nvPr/>
          </p:nvSpPr>
          <p:spPr>
            <a:xfrm>
              <a:off x="251520" y="2017839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Блок-схема: узел 42"/>
            <p:cNvSpPr/>
            <p:nvPr/>
          </p:nvSpPr>
          <p:spPr>
            <a:xfrm>
              <a:off x="251520" y="2233627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Блок-схема: узел 43"/>
            <p:cNvSpPr/>
            <p:nvPr/>
          </p:nvSpPr>
          <p:spPr>
            <a:xfrm>
              <a:off x="245132" y="2525197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Блок-схема: узел 44"/>
            <p:cNvSpPr/>
            <p:nvPr/>
          </p:nvSpPr>
          <p:spPr>
            <a:xfrm>
              <a:off x="251520" y="2838690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Блок-схема: узел 45"/>
            <p:cNvSpPr/>
            <p:nvPr/>
          </p:nvSpPr>
          <p:spPr>
            <a:xfrm>
              <a:off x="238013" y="3075965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Блок-схема: узел 46"/>
            <p:cNvSpPr/>
            <p:nvPr/>
          </p:nvSpPr>
          <p:spPr>
            <a:xfrm>
              <a:off x="231625" y="3367535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8" name="Блок-схема: узел 47"/>
            <p:cNvSpPr/>
            <p:nvPr/>
          </p:nvSpPr>
          <p:spPr>
            <a:xfrm>
              <a:off x="238013" y="3681028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Блок-схема: узел 48"/>
            <p:cNvSpPr/>
            <p:nvPr/>
          </p:nvSpPr>
          <p:spPr>
            <a:xfrm>
              <a:off x="251520" y="3925613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Блок-схема: узел 49"/>
            <p:cNvSpPr/>
            <p:nvPr/>
          </p:nvSpPr>
          <p:spPr>
            <a:xfrm>
              <a:off x="245132" y="4217183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Блок-схема: узел 50"/>
            <p:cNvSpPr/>
            <p:nvPr/>
          </p:nvSpPr>
          <p:spPr>
            <a:xfrm>
              <a:off x="251520" y="4530676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Блок-схема: узел 51"/>
            <p:cNvSpPr/>
            <p:nvPr/>
          </p:nvSpPr>
          <p:spPr>
            <a:xfrm>
              <a:off x="251520" y="4797455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Блок-схема: узел 52"/>
            <p:cNvSpPr/>
            <p:nvPr/>
          </p:nvSpPr>
          <p:spPr>
            <a:xfrm>
              <a:off x="245132" y="5089025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Блок-схема: узел 53"/>
            <p:cNvSpPr/>
            <p:nvPr/>
          </p:nvSpPr>
          <p:spPr>
            <a:xfrm>
              <a:off x="251520" y="5402518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Блок-схема: узел 54"/>
            <p:cNvSpPr/>
            <p:nvPr/>
          </p:nvSpPr>
          <p:spPr>
            <a:xfrm>
              <a:off x="251520" y="5632249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Блок-схема: узел 55"/>
            <p:cNvSpPr/>
            <p:nvPr/>
          </p:nvSpPr>
          <p:spPr>
            <a:xfrm>
              <a:off x="245132" y="5923819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Блок-схема: узел 56"/>
            <p:cNvSpPr/>
            <p:nvPr/>
          </p:nvSpPr>
          <p:spPr>
            <a:xfrm>
              <a:off x="251520" y="6237312"/>
              <a:ext cx="432048" cy="432048"/>
            </a:xfrm>
            <a:prstGeom prst="flowChartConnector">
              <a:avLst/>
            </a:prstGeom>
            <a:noFill/>
            <a:ln>
              <a:solidFill>
                <a:srgbClr val="003C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Заголовок 1"/>
          <p:cNvSpPr>
            <a:spLocks noGrp="1"/>
          </p:cNvSpPr>
          <p:nvPr>
            <p:ph type="title"/>
          </p:nvPr>
        </p:nvSpPr>
        <p:spPr>
          <a:xfrm>
            <a:off x="1111250" y="0"/>
            <a:ext cx="7443788" cy="1063625"/>
          </a:xfrm>
        </p:spPr>
        <p:txBody>
          <a:bodyPr/>
          <a:lstStyle/>
          <a:p>
            <a:r>
              <a:rPr lang="ru-RU" dirty="0" smtClean="0"/>
              <a:t>«Дорожная карта» развития </a:t>
            </a:r>
            <a:r>
              <a:rPr lang="en-US" dirty="0" smtClean="0"/>
              <a:t>MICROGRID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020532947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Новые технологии в секторе потребления электроэнергии. </a:t>
            </a:r>
            <a:r>
              <a:rPr lang="en-US" dirty="0" smtClean="0"/>
              <a:t>Demand side integration</a:t>
            </a:r>
            <a:endParaRPr lang="ru-RU" dirty="0" smtClean="0"/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BA5272-284C-4ED0-8B0C-43C77E4686A3}" type="slidenum">
              <a:rPr lang="ru-RU" sz="2000" smtClean="0">
                <a:solidFill>
                  <a:srgbClr val="95642F"/>
                </a:solidFill>
              </a:rPr>
              <a:pPr eaLnBrk="1" hangingPunct="1"/>
              <a:t>12</a:t>
            </a:fld>
            <a:endParaRPr lang="ru-RU" sz="2000" smtClean="0">
              <a:solidFill>
                <a:srgbClr val="95642F"/>
              </a:solidFill>
            </a:endParaRPr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913" y="2717800"/>
            <a:ext cx="5538787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1192213"/>
            <a:ext cx="8764587" cy="2122487"/>
          </a:xfrm>
          <a:solidFill>
            <a:schemeClr val="bg1"/>
          </a:solidFill>
        </p:spPr>
        <p:txBody>
          <a:bodyPr/>
          <a:lstStyle/>
          <a:p>
            <a:pPr marL="0" indent="0" algn="ctr">
              <a:buFont typeface="Arial" charset="0"/>
              <a:buNone/>
              <a:defRPr/>
            </a:pPr>
            <a:r>
              <a:rPr lang="ru-RU" sz="1800" dirty="0" smtClean="0"/>
              <a:t>Новые свойства распределительной сети</a:t>
            </a:r>
            <a:endParaRPr lang="ru-RU" sz="1700" dirty="0" smtClean="0"/>
          </a:p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Снижение </a:t>
            </a:r>
            <a:r>
              <a:rPr lang="ru-RU" sz="1600" dirty="0">
                <a:solidFill>
                  <a:schemeClr val="tx1"/>
                </a:solidFill>
              </a:rPr>
              <a:t>или смещение пика нагрузки и выравнивание графика </a:t>
            </a:r>
            <a:r>
              <a:rPr lang="ru-RU" sz="1600" dirty="0" smtClean="0">
                <a:solidFill>
                  <a:schemeClr val="tx1"/>
                </a:solidFill>
              </a:rPr>
              <a:t>нагрузки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</a:rPr>
              <a:t>Возможность двустороннего обмена энергией с </a:t>
            </a:r>
            <a:r>
              <a:rPr lang="ru-RU" sz="1600" dirty="0" smtClean="0">
                <a:solidFill>
                  <a:schemeClr val="tx1"/>
                </a:solidFill>
              </a:rPr>
              <a:t>энергосистемой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1600" dirty="0">
                <a:solidFill>
                  <a:schemeClr val="tx1"/>
                </a:solidFill>
              </a:rPr>
              <a:t>Ограничение токов </a:t>
            </a:r>
            <a:r>
              <a:rPr lang="ru-RU" sz="1600" dirty="0" err="1">
                <a:solidFill>
                  <a:schemeClr val="tx1"/>
                </a:solidFill>
              </a:rPr>
              <a:t>к.з</a:t>
            </a:r>
            <a:r>
              <a:rPr lang="ru-RU" sz="1600" dirty="0">
                <a:solidFill>
                  <a:schemeClr val="tx1"/>
                </a:solidFill>
              </a:rPr>
              <a:t>. и обеспечение качества электроэнергии</a:t>
            </a:r>
          </a:p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Автоматическая реконфигурация, отделение и </a:t>
            </a:r>
            <a:r>
              <a:rPr lang="ru-RU" sz="1600" dirty="0">
                <a:solidFill>
                  <a:schemeClr val="tx1"/>
                </a:solidFill>
              </a:rPr>
              <a:t>синхронизация с </a:t>
            </a:r>
            <a:r>
              <a:rPr lang="ru-RU" sz="1600" dirty="0" smtClean="0">
                <a:solidFill>
                  <a:schemeClr val="tx1"/>
                </a:solidFill>
              </a:rPr>
              <a:t>ЭЭС</a:t>
            </a:r>
            <a:endParaRPr lang="ru-RU" sz="16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Работа в изолированном режиме и возможность </a:t>
            </a:r>
            <a:r>
              <a:rPr lang="ru-RU" sz="1600" dirty="0">
                <a:solidFill>
                  <a:schemeClr val="tx1"/>
                </a:solidFill>
              </a:rPr>
              <a:t>бесперебойного </a:t>
            </a:r>
            <a:r>
              <a:rPr lang="ru-RU" sz="1600" dirty="0" smtClean="0">
                <a:solidFill>
                  <a:schemeClr val="tx1"/>
                </a:solidFill>
              </a:rPr>
              <a:t>электроснабжения потребителей</a:t>
            </a:r>
            <a:endParaRPr lang="en-US" sz="1600" dirty="0">
              <a:solidFill>
                <a:schemeClr val="tx1"/>
              </a:solidFill>
            </a:endParaRPr>
          </a:p>
          <a:p>
            <a:pPr>
              <a:defRPr/>
            </a:pPr>
            <a:endParaRPr lang="ru-RU" sz="1700" dirty="0">
              <a:solidFill>
                <a:schemeClr val="tx1"/>
              </a:solidFill>
            </a:endParaRPr>
          </a:p>
        </p:txBody>
      </p:sp>
      <p:sp>
        <p:nvSpPr>
          <p:cNvPr id="22534" name="TextBox 4"/>
          <p:cNvSpPr txBox="1">
            <a:spLocks noChangeArrowheads="1"/>
          </p:cNvSpPr>
          <p:nvPr/>
        </p:nvSpPr>
        <p:spPr bwMode="auto">
          <a:xfrm>
            <a:off x="846138" y="6515735"/>
            <a:ext cx="7440612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200" b="0" dirty="0"/>
              <a:t>* </a:t>
            </a:r>
            <a:r>
              <a:rPr lang="en-US" sz="1200" b="0" dirty="0" err="1"/>
              <a:t>Terwiesch</a:t>
            </a:r>
            <a:r>
              <a:rPr lang="en-US" sz="1200" b="0" dirty="0"/>
              <a:t> P. Towards a stronger and smarter grid… / CIGRE Session 2010, Opening panel </a:t>
            </a:r>
            <a:endParaRPr lang="ru-RU" sz="1200" b="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 bwMode="auto">
          <a:xfrm>
            <a:off x="179388" y="3443288"/>
            <a:ext cx="3857625" cy="27971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9875" indent="-269875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Arial" charset="0"/>
              <a:buChar char="■"/>
              <a:defRPr sz="2000" b="1">
                <a:solidFill>
                  <a:srgbClr val="003CA0"/>
                </a:solidFill>
                <a:latin typeface="+mn-lt"/>
                <a:ea typeface="+mn-ea"/>
                <a:cs typeface="+mn-cs"/>
              </a:defRPr>
            </a:lvl1pPr>
            <a:lvl2pPr marL="719138" indent="-269875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95642F"/>
              </a:buClr>
              <a:buSzPct val="85000"/>
              <a:buFont typeface="Arial" charset="0"/>
              <a:buChar char="▬"/>
              <a:defRPr sz="1600" b="1">
                <a:solidFill>
                  <a:schemeClr val="tx1"/>
                </a:solidFill>
                <a:latin typeface="+mn-lt"/>
              </a:defRPr>
            </a:lvl2pPr>
            <a:lvl3pPr marL="1077913" indent="-179388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200" b="1">
                <a:solidFill>
                  <a:schemeClr val="tx1"/>
                </a:solidFill>
                <a:latin typeface="+mn-lt"/>
              </a:defRPr>
            </a:lvl3pPr>
            <a:lvl4pPr marL="1436688" indent="-179388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4pPr>
            <a:lvl5pPr marL="1795463" indent="-179388" algn="just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5pPr>
            <a:lvl6pPr marL="22526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6pPr>
            <a:lvl7pPr marL="27098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7pPr>
            <a:lvl8pPr marL="31670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8pPr>
            <a:lvl9pPr marL="3624263" indent="-179388" algn="just" rtl="0" fontAlgn="base">
              <a:spcBef>
                <a:spcPct val="20000"/>
              </a:spcBef>
              <a:spcAft>
                <a:spcPct val="0"/>
              </a:spcAft>
              <a:buClr>
                <a:srgbClr val="003CA0"/>
              </a:buClr>
              <a:buFont typeface="Wingdings" pitchFamily="2" charset="2"/>
              <a:buChar char="§"/>
              <a:defRPr sz="1000" b="1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 typeface="Arial" charset="0"/>
              <a:buNone/>
              <a:defRPr/>
            </a:pPr>
            <a:r>
              <a:rPr lang="ru-RU" sz="1800" dirty="0" smtClean="0"/>
              <a:t>Элементы новой распределительной сети</a:t>
            </a:r>
            <a:endParaRPr lang="ru-RU" sz="17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ru-RU" sz="1600" dirty="0" smtClean="0">
                <a:solidFill>
                  <a:srgbClr val="95642F"/>
                </a:solidFill>
              </a:rPr>
              <a:t>распределенная генерация </a:t>
            </a:r>
            <a:r>
              <a:rPr lang="ru-RU" sz="1600" dirty="0" smtClean="0"/>
              <a:t>(</a:t>
            </a:r>
            <a:r>
              <a:rPr lang="en-US" sz="1600" dirty="0" smtClean="0"/>
              <a:t>G</a:t>
            </a:r>
            <a:r>
              <a:rPr lang="ru-RU" sz="1600" dirty="0" smtClean="0"/>
              <a:t>)</a:t>
            </a:r>
          </a:p>
          <a:p>
            <a:pPr algn="l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накопители энергии</a:t>
            </a:r>
          </a:p>
          <a:p>
            <a:pPr algn="l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управляемая нагрузка</a:t>
            </a:r>
          </a:p>
          <a:p>
            <a:pPr algn="l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ограничители токов КЗ </a:t>
            </a:r>
          </a:p>
          <a:p>
            <a:pPr algn="l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источники реактивной мощности</a:t>
            </a:r>
          </a:p>
          <a:p>
            <a:pPr algn="l">
              <a:defRPr/>
            </a:pPr>
            <a:r>
              <a:rPr lang="ru-RU" sz="1600" dirty="0" smtClean="0">
                <a:solidFill>
                  <a:schemeClr val="tx1"/>
                </a:solidFill>
              </a:rPr>
              <a:t>адаптивные системы управления, в </a:t>
            </a:r>
            <a:r>
              <a:rPr lang="ru-RU" sz="1600" dirty="0" err="1" smtClean="0">
                <a:solidFill>
                  <a:schemeClr val="tx1"/>
                </a:solidFill>
              </a:rPr>
              <a:t>т.ч</a:t>
            </a:r>
            <a:r>
              <a:rPr lang="ru-RU" sz="1600" dirty="0" smtClean="0">
                <a:solidFill>
                  <a:schemeClr val="tx1"/>
                </a:solidFill>
              </a:rPr>
              <a:t>. в изолированном режиме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интеграции распределенной генерации </a:t>
            </a:r>
            <a:br>
              <a:rPr lang="ru-RU" dirty="0" smtClean="0"/>
            </a:br>
            <a:r>
              <a:rPr lang="ru-RU" dirty="0" smtClean="0"/>
              <a:t>в электроэнергетическую систему</a:t>
            </a:r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C38749A-F4AC-401B-B38B-4A418462092B}" type="slidenum">
              <a:rPr lang="ru-RU" sz="2000" smtClean="0">
                <a:solidFill>
                  <a:srgbClr val="95642F"/>
                </a:solidFill>
              </a:rPr>
              <a:pPr eaLnBrk="1" hangingPunct="1"/>
              <a:t>13</a:t>
            </a:fld>
            <a:endParaRPr lang="ru-RU" sz="2000" smtClean="0">
              <a:solidFill>
                <a:srgbClr val="95642F"/>
              </a:solidFill>
            </a:endParaRPr>
          </a:p>
        </p:txBody>
      </p:sp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1417638" y="6572250"/>
            <a:ext cx="6629400" cy="276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200" b="0" dirty="0"/>
              <a:t>* Akihiko Yokoyama</a:t>
            </a:r>
            <a:r>
              <a:rPr lang="ru-RU" sz="1200" b="0" dirty="0"/>
              <a:t>, </a:t>
            </a:r>
            <a:r>
              <a:rPr lang="en-US" sz="1200" b="0" dirty="0"/>
              <a:t>The role of electricity systems … </a:t>
            </a:r>
            <a:r>
              <a:rPr lang="ru-RU" sz="1200" b="0" dirty="0"/>
              <a:t>/ </a:t>
            </a:r>
            <a:r>
              <a:rPr lang="en-US" sz="1200" b="0" dirty="0"/>
              <a:t>CIGRE Session 201</a:t>
            </a:r>
            <a:r>
              <a:rPr lang="ru-RU" sz="1200" b="0" dirty="0"/>
              <a:t>2</a:t>
            </a:r>
            <a:r>
              <a:rPr lang="en-US" sz="1200" b="0" dirty="0"/>
              <a:t>, Opening panel </a:t>
            </a:r>
            <a:endParaRPr lang="ru-RU" sz="1200" b="0" dirty="0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79388" y="1192213"/>
            <a:ext cx="4440237" cy="5256212"/>
          </a:xfrm>
          <a:solidFill>
            <a:schemeClr val="bg1"/>
          </a:solidFill>
        </p:spPr>
        <p:txBody>
          <a:bodyPr/>
          <a:lstStyle/>
          <a:p>
            <a:pPr marL="0" indent="0" algn="ctr">
              <a:buNone/>
              <a:defRPr/>
            </a:pPr>
            <a:r>
              <a:rPr lang="ru-RU" sz="1800" dirty="0"/>
              <a:t>Новые </a:t>
            </a:r>
            <a:r>
              <a:rPr lang="ru-RU" sz="1800" dirty="0" smtClean="0"/>
              <a:t>вызовы в </a:t>
            </a:r>
            <a:r>
              <a:rPr lang="ru-RU" sz="1800" dirty="0"/>
              <a:t>управлении </a:t>
            </a:r>
            <a:r>
              <a:rPr lang="ru-RU" sz="1800" dirty="0" smtClean="0"/>
              <a:t>режимом энергосистемы</a:t>
            </a:r>
            <a:endParaRPr lang="ru-RU" sz="1700" dirty="0" smtClean="0"/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повышение напряжения в распределительной сети</a:t>
            </a:r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избытки мощности и проблемы регулирования частоты</a:t>
            </a:r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реверсивные потоки мощности в сетях низкого и среднего напряжения</a:t>
            </a:r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обеспечение устойчивости энергосистемы при отключении большого числа установок</a:t>
            </a:r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обеспечение изолированной работы всех типов установок</a:t>
            </a:r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обслуживание фидеров с «активными потребителями» и установками распределенной генерации</a:t>
            </a:r>
          </a:p>
        </p:txBody>
      </p:sp>
      <p:pic>
        <p:nvPicPr>
          <p:cNvPr id="25606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380" y="1577340"/>
            <a:ext cx="3860710" cy="4194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 bwMode="auto">
          <a:xfrm>
            <a:off x="8446770" y="5406390"/>
            <a:ext cx="548640" cy="457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Регулирование напряжения </a:t>
            </a:r>
            <a:br>
              <a:rPr lang="ru-RU" dirty="0" smtClean="0"/>
            </a:br>
            <a:r>
              <a:rPr lang="ru-RU" dirty="0" smtClean="0"/>
              <a:t>в новых условиях</a:t>
            </a:r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57D9BB-5776-44A5-B645-078E9AC9AEC3}" type="slidenum">
              <a:rPr lang="ru-RU" sz="2000" smtClean="0">
                <a:solidFill>
                  <a:srgbClr val="95642F"/>
                </a:solidFill>
              </a:rPr>
              <a:pPr eaLnBrk="1" hangingPunct="1"/>
              <a:t>14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9224" name="Объект 2"/>
          <p:cNvSpPr>
            <a:spLocks noGrp="1"/>
          </p:cNvSpPr>
          <p:nvPr>
            <p:ph idx="1"/>
          </p:nvPr>
        </p:nvSpPr>
        <p:spPr>
          <a:xfrm>
            <a:off x="179388" y="1192213"/>
            <a:ext cx="4130675" cy="5500687"/>
          </a:xfrm>
          <a:solidFill>
            <a:schemeClr val="bg1"/>
          </a:solidFill>
        </p:spPr>
        <p:txBody>
          <a:bodyPr/>
          <a:lstStyle/>
          <a:p>
            <a:pPr marL="0" indent="0" algn="ctr">
              <a:buFont typeface="Arial" charset="0"/>
              <a:buNone/>
              <a:defRPr/>
            </a:pPr>
            <a:r>
              <a:rPr lang="ru-RU" sz="1700" dirty="0" smtClean="0"/>
              <a:t>Обычная распределительная сеть</a:t>
            </a:r>
            <a:endParaRPr lang="en-US" sz="1700" dirty="0" smtClean="0"/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нагрузка установок потребителей смешанного типа</a:t>
            </a:r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наибольшее падение напряжения в точке подключения удаленного потребителя в период совмещенного максимума нагрузки</a:t>
            </a:r>
          </a:p>
          <a:p>
            <a:pPr marL="0" indent="0" algn="ctr">
              <a:spcBef>
                <a:spcPts val="1200"/>
              </a:spcBef>
              <a:buFont typeface="Arial" charset="0"/>
              <a:buNone/>
              <a:defRPr/>
            </a:pPr>
            <a:r>
              <a:rPr lang="ru-RU" sz="1700" dirty="0" smtClean="0"/>
              <a:t>Активная распределительная сеть</a:t>
            </a:r>
            <a:endParaRPr lang="en-US" sz="1700" dirty="0"/>
          </a:p>
          <a:p>
            <a:pPr>
              <a:defRPr/>
            </a:pPr>
            <a:r>
              <a:rPr lang="ru-RU" sz="1700" dirty="0" smtClean="0">
                <a:solidFill>
                  <a:schemeClr val="tx1"/>
                </a:solidFill>
              </a:rPr>
              <a:t>установки ВИЭ, имеющие </a:t>
            </a:r>
            <a:r>
              <a:rPr lang="ru-RU" sz="1700" dirty="0" smtClean="0">
                <a:solidFill>
                  <a:srgbClr val="95452F"/>
                </a:solidFill>
              </a:rPr>
              <a:t>непостоянный характер вырабатываемой мощности</a:t>
            </a:r>
            <a:endParaRPr lang="en-US" sz="1700" dirty="0" smtClean="0">
              <a:solidFill>
                <a:srgbClr val="95452F"/>
              </a:solidFill>
            </a:endParaRPr>
          </a:p>
          <a:p>
            <a:pPr>
              <a:defRPr/>
            </a:pPr>
            <a:r>
              <a:rPr lang="ru-RU" sz="1700" dirty="0" smtClean="0">
                <a:solidFill>
                  <a:srgbClr val="95452F"/>
                </a:solidFill>
              </a:rPr>
              <a:t>отклонение напряжени</a:t>
            </a:r>
            <a:r>
              <a:rPr lang="ru-RU" sz="1700" dirty="0">
                <a:solidFill>
                  <a:srgbClr val="95452F"/>
                </a:solidFill>
              </a:rPr>
              <a:t>я</a:t>
            </a:r>
            <a:r>
              <a:rPr lang="ru-RU" sz="1700" dirty="0" smtClean="0">
                <a:solidFill>
                  <a:srgbClr val="95452F"/>
                </a:solidFill>
              </a:rPr>
              <a:t> переменного знака </a:t>
            </a:r>
            <a:r>
              <a:rPr lang="ru-RU" sz="1700" dirty="0" smtClean="0">
                <a:solidFill>
                  <a:schemeClr val="tx1"/>
                </a:solidFill>
              </a:rPr>
              <a:t>во всех точках сети, определяемое совместным влиянием графика электропотребления и режима выработки энергии распре-деленной генерацией</a:t>
            </a:r>
          </a:p>
        </p:txBody>
      </p:sp>
      <p:grpSp>
        <p:nvGrpSpPr>
          <p:cNvPr id="26629" name="Группа 1"/>
          <p:cNvGrpSpPr>
            <a:grpSpLocks/>
          </p:cNvGrpSpPr>
          <p:nvPr/>
        </p:nvGrpSpPr>
        <p:grpSpPr bwMode="auto">
          <a:xfrm>
            <a:off x="4446588" y="1198563"/>
            <a:ext cx="6948487" cy="4919662"/>
            <a:chOff x="149225" y="3965575"/>
            <a:chExt cx="6948488" cy="4919386"/>
          </a:xfrm>
        </p:grpSpPr>
        <p:grpSp>
          <p:nvGrpSpPr>
            <p:cNvPr id="26649" name="Группа 62"/>
            <p:cNvGrpSpPr>
              <a:grpSpLocks/>
            </p:cNvGrpSpPr>
            <p:nvPr/>
          </p:nvGrpSpPr>
          <p:grpSpPr bwMode="auto">
            <a:xfrm>
              <a:off x="674688" y="3965575"/>
              <a:ext cx="6423025" cy="1857375"/>
              <a:chOff x="674370" y="3966210"/>
              <a:chExt cx="6423660" cy="1857376"/>
            </a:xfrm>
          </p:grpSpPr>
          <p:cxnSp>
            <p:nvCxnSpPr>
              <p:cNvPr id="26660" name="Прямая со стрелкой 5"/>
              <p:cNvCxnSpPr>
                <a:cxnSpLocks noChangeShapeType="1"/>
              </p:cNvCxnSpPr>
              <p:nvPr/>
            </p:nvCxnSpPr>
            <p:spPr bwMode="auto">
              <a:xfrm flipV="1">
                <a:off x="674370" y="3966210"/>
                <a:ext cx="0" cy="1857376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61" name="Прямая со стрелкой 8"/>
              <p:cNvCxnSpPr>
                <a:cxnSpLocks noChangeShapeType="1"/>
              </p:cNvCxnSpPr>
              <p:nvPr/>
            </p:nvCxnSpPr>
            <p:spPr bwMode="auto">
              <a:xfrm>
                <a:off x="674370" y="5823585"/>
                <a:ext cx="3486150" cy="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4" name="Дуга 13"/>
              <p:cNvSpPr/>
              <p:nvPr/>
            </p:nvSpPr>
            <p:spPr bwMode="auto">
              <a:xfrm flipH="1" flipV="1">
                <a:off x="674369" y="4383699"/>
                <a:ext cx="6423661" cy="696874"/>
              </a:xfrm>
              <a:prstGeom prst="arc">
                <a:avLst>
                  <a:gd name="adj1" fmla="val 16109755"/>
                  <a:gd name="adj2" fmla="val 21589291"/>
                </a:avLst>
              </a:prstGeom>
              <a:solidFill>
                <a:srgbClr val="D1E8FF"/>
              </a:solidFill>
              <a:ln w="15875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cxnSp>
            <p:nvCxnSpPr>
              <p:cNvPr id="26663" name="Прямая соединительная линия 22"/>
              <p:cNvCxnSpPr>
                <a:cxnSpLocks noChangeShapeType="1"/>
              </p:cNvCxnSpPr>
              <p:nvPr/>
            </p:nvCxnSpPr>
            <p:spPr bwMode="auto">
              <a:xfrm>
                <a:off x="674370" y="4732020"/>
                <a:ext cx="321183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26650" name="Группа 65"/>
            <p:cNvGrpSpPr>
              <a:grpSpLocks/>
            </p:cNvGrpSpPr>
            <p:nvPr/>
          </p:nvGrpSpPr>
          <p:grpSpPr bwMode="auto">
            <a:xfrm>
              <a:off x="674688" y="5954713"/>
              <a:ext cx="3222625" cy="468312"/>
              <a:chOff x="674370" y="5955030"/>
              <a:chExt cx="3223260" cy="468630"/>
            </a:xfrm>
          </p:grpSpPr>
          <p:cxnSp>
            <p:nvCxnSpPr>
              <p:cNvPr id="26655" name="Прямая соединительная линия 27"/>
              <p:cNvCxnSpPr>
                <a:cxnSpLocks noChangeShapeType="1"/>
              </p:cNvCxnSpPr>
              <p:nvPr/>
            </p:nvCxnSpPr>
            <p:spPr bwMode="auto">
              <a:xfrm flipH="1">
                <a:off x="674370" y="6149340"/>
                <a:ext cx="322326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56" name="Прямая со стрелкой 33"/>
              <p:cNvCxnSpPr>
                <a:cxnSpLocks noChangeShapeType="1"/>
              </p:cNvCxnSpPr>
              <p:nvPr/>
            </p:nvCxnSpPr>
            <p:spPr bwMode="auto">
              <a:xfrm>
                <a:off x="1600200" y="6149340"/>
                <a:ext cx="0" cy="27432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 type="oval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57" name="Прямая со стрелкой 37"/>
              <p:cNvCxnSpPr>
                <a:cxnSpLocks noChangeShapeType="1"/>
              </p:cNvCxnSpPr>
              <p:nvPr/>
            </p:nvCxnSpPr>
            <p:spPr bwMode="auto">
              <a:xfrm>
                <a:off x="2708910" y="6149340"/>
                <a:ext cx="0" cy="27432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 type="oval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58" name="Прямая со стрелкой 39"/>
              <p:cNvCxnSpPr>
                <a:cxnSpLocks noChangeShapeType="1"/>
              </p:cNvCxnSpPr>
              <p:nvPr/>
            </p:nvCxnSpPr>
            <p:spPr bwMode="auto">
              <a:xfrm>
                <a:off x="3897630" y="6149340"/>
                <a:ext cx="0" cy="27432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 type="oval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59" name="Прямая соединительная линия 57"/>
              <p:cNvCxnSpPr>
                <a:cxnSpLocks noChangeShapeType="1"/>
              </p:cNvCxnSpPr>
              <p:nvPr/>
            </p:nvCxnSpPr>
            <p:spPr bwMode="auto">
              <a:xfrm>
                <a:off x="674370" y="5955030"/>
                <a:ext cx="0" cy="388620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6651" name="TextBox 67"/>
            <p:cNvSpPr txBox="1">
              <a:spLocks noChangeArrowheads="1"/>
            </p:cNvSpPr>
            <p:nvPr/>
          </p:nvSpPr>
          <p:spPr bwMode="auto">
            <a:xfrm>
              <a:off x="320675" y="3965575"/>
              <a:ext cx="2619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i="1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652" name="TextBox 70"/>
            <p:cNvSpPr txBox="1">
              <a:spLocks noChangeArrowheads="1"/>
            </p:cNvSpPr>
            <p:nvPr/>
          </p:nvSpPr>
          <p:spPr bwMode="auto">
            <a:xfrm>
              <a:off x="149225" y="4578350"/>
              <a:ext cx="525463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U</a:t>
              </a:r>
              <a:r>
                <a:rPr lang="ru-RU" sz="1100"/>
                <a:t>цп</a:t>
              </a:r>
              <a:endParaRPr lang="ru-RU"/>
            </a:p>
          </p:txBody>
        </p:sp>
        <p:sp>
          <p:nvSpPr>
            <p:cNvPr id="26653" name="TextBox 70"/>
            <p:cNvSpPr txBox="1">
              <a:spLocks noChangeArrowheads="1"/>
            </p:cNvSpPr>
            <p:nvPr/>
          </p:nvSpPr>
          <p:spPr bwMode="auto">
            <a:xfrm>
              <a:off x="4182719" y="5800725"/>
              <a:ext cx="26273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i="1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654" name="TextBox 70"/>
            <p:cNvSpPr txBox="1">
              <a:spLocks noChangeArrowheads="1"/>
            </p:cNvSpPr>
            <p:nvPr/>
          </p:nvSpPr>
          <p:spPr bwMode="auto">
            <a:xfrm>
              <a:off x="4182719" y="8577184"/>
              <a:ext cx="262731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i="1">
                  <a:latin typeface="Times New Roman" pitchFamily="18" charset="0"/>
                  <a:cs typeface="Times New Roman" pitchFamily="18" charset="0"/>
                </a:rPr>
                <a:t>l</a:t>
              </a:r>
              <a:endParaRPr lang="ru-RU" i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6630" name="Группа 2"/>
          <p:cNvGrpSpPr>
            <a:grpSpLocks/>
          </p:cNvGrpSpPr>
          <p:nvPr/>
        </p:nvGrpSpPr>
        <p:grpSpPr bwMode="auto">
          <a:xfrm>
            <a:off x="4446588" y="3925888"/>
            <a:ext cx="6959600" cy="2767012"/>
            <a:chOff x="4435475" y="3965575"/>
            <a:chExt cx="6959600" cy="2767013"/>
          </a:xfrm>
        </p:grpSpPr>
        <p:grpSp>
          <p:nvGrpSpPr>
            <p:cNvPr id="26631" name="Группа 64"/>
            <p:cNvGrpSpPr>
              <a:grpSpLocks/>
            </p:cNvGrpSpPr>
            <p:nvPr/>
          </p:nvGrpSpPr>
          <p:grpSpPr bwMode="auto">
            <a:xfrm>
              <a:off x="4960938" y="5978525"/>
              <a:ext cx="3222625" cy="754063"/>
              <a:chOff x="4960620" y="5977890"/>
              <a:chExt cx="3223260" cy="755273"/>
            </a:xfrm>
          </p:grpSpPr>
          <p:cxnSp>
            <p:nvCxnSpPr>
              <p:cNvPr id="26640" name="Прямая соединительная линия 42"/>
              <p:cNvCxnSpPr>
                <a:cxnSpLocks noChangeShapeType="1"/>
              </p:cNvCxnSpPr>
              <p:nvPr/>
            </p:nvCxnSpPr>
            <p:spPr bwMode="auto">
              <a:xfrm flipH="1">
                <a:off x="4960620" y="6149340"/>
                <a:ext cx="322326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41" name="Прямая со стрелкой 43"/>
              <p:cNvCxnSpPr>
                <a:cxnSpLocks noChangeShapeType="1"/>
              </p:cNvCxnSpPr>
              <p:nvPr/>
            </p:nvCxnSpPr>
            <p:spPr bwMode="auto">
              <a:xfrm>
                <a:off x="5886450" y="6149340"/>
                <a:ext cx="0" cy="27432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 type="oval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42" name="Прямая со стрелкой 44"/>
              <p:cNvCxnSpPr>
                <a:cxnSpLocks noChangeShapeType="1"/>
                <a:endCxn id="26645" idx="0"/>
              </p:cNvCxnSpPr>
              <p:nvPr/>
            </p:nvCxnSpPr>
            <p:spPr bwMode="auto">
              <a:xfrm>
                <a:off x="6412230" y="6149340"/>
                <a:ext cx="0" cy="194310"/>
              </a:xfrm>
              <a:prstGeom prst="straightConnector1">
                <a:avLst/>
              </a:prstGeom>
              <a:noFill/>
              <a:ln w="15875" algn="ctr">
                <a:solidFill>
                  <a:srgbClr val="95642F"/>
                </a:solidFill>
                <a:round/>
                <a:headEnd type="oval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43" name="Прямая со стрелкой 45"/>
              <p:cNvCxnSpPr>
                <a:cxnSpLocks noChangeShapeType="1"/>
              </p:cNvCxnSpPr>
              <p:nvPr/>
            </p:nvCxnSpPr>
            <p:spPr bwMode="auto">
              <a:xfrm>
                <a:off x="6995160" y="6149340"/>
                <a:ext cx="0" cy="27432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 type="oval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44" name="Прямая со стрелкой 47"/>
              <p:cNvCxnSpPr>
                <a:cxnSpLocks noChangeShapeType="1"/>
              </p:cNvCxnSpPr>
              <p:nvPr/>
            </p:nvCxnSpPr>
            <p:spPr bwMode="auto">
              <a:xfrm>
                <a:off x="8183880" y="6149340"/>
                <a:ext cx="0" cy="27432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 type="oval" w="med" len="med"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6645" name="Блок-схема: узел 49"/>
              <p:cNvSpPr>
                <a:spLocks noChangeArrowheads="1"/>
              </p:cNvSpPr>
              <p:nvPr/>
            </p:nvSpPr>
            <p:spPr bwMode="auto">
              <a:xfrm>
                <a:off x="6212205" y="6343650"/>
                <a:ext cx="400050" cy="389513"/>
              </a:xfrm>
              <a:prstGeom prst="flowChartConnector">
                <a:avLst/>
              </a:prstGeom>
              <a:noFill/>
              <a:ln w="15875" algn="ctr">
                <a:solidFill>
                  <a:srgbClr val="95642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/>
              <a:p>
                <a:r>
                  <a:rPr lang="en-US" sz="1200"/>
                  <a:t>~</a:t>
                </a:r>
                <a:endParaRPr lang="ru-RU"/>
              </a:p>
            </p:txBody>
          </p:sp>
          <p:cxnSp>
            <p:nvCxnSpPr>
              <p:cNvPr id="26646" name="Прямая со стрелкой 54"/>
              <p:cNvCxnSpPr>
                <a:cxnSpLocks noChangeShapeType="1"/>
                <a:endCxn id="26647" idx="0"/>
              </p:cNvCxnSpPr>
              <p:nvPr/>
            </p:nvCxnSpPr>
            <p:spPr bwMode="auto">
              <a:xfrm>
                <a:off x="7600950" y="6149340"/>
                <a:ext cx="0" cy="194310"/>
              </a:xfrm>
              <a:prstGeom prst="straightConnector1">
                <a:avLst/>
              </a:prstGeom>
              <a:noFill/>
              <a:ln w="15875" algn="ctr">
                <a:solidFill>
                  <a:srgbClr val="95642F"/>
                </a:solidFill>
                <a:round/>
                <a:headEnd type="oval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6647" name="Блок-схема: узел 55"/>
              <p:cNvSpPr>
                <a:spLocks noChangeArrowheads="1"/>
              </p:cNvSpPr>
              <p:nvPr/>
            </p:nvSpPr>
            <p:spPr bwMode="auto">
              <a:xfrm>
                <a:off x="7400925" y="6343650"/>
                <a:ext cx="400050" cy="389513"/>
              </a:xfrm>
              <a:prstGeom prst="flowChartConnector">
                <a:avLst/>
              </a:prstGeom>
              <a:noFill/>
              <a:ln w="15875" algn="ctr">
                <a:solidFill>
                  <a:srgbClr val="95642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/>
              <a:p>
                <a:r>
                  <a:rPr lang="en-US" sz="1200"/>
                  <a:t>~</a:t>
                </a:r>
                <a:endParaRPr lang="ru-RU"/>
              </a:p>
            </p:txBody>
          </p:sp>
          <p:cxnSp>
            <p:nvCxnSpPr>
              <p:cNvPr id="26648" name="Прямая соединительная линия 56"/>
              <p:cNvCxnSpPr>
                <a:cxnSpLocks noChangeShapeType="1"/>
              </p:cNvCxnSpPr>
              <p:nvPr/>
            </p:nvCxnSpPr>
            <p:spPr bwMode="auto">
              <a:xfrm>
                <a:off x="4972050" y="5977890"/>
                <a:ext cx="0" cy="388620"/>
              </a:xfrm>
              <a:prstGeom prst="line">
                <a:avLst/>
              </a:prstGeom>
              <a:noFill/>
              <a:ln w="25400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26632" name="Группа 63"/>
            <p:cNvGrpSpPr>
              <a:grpSpLocks/>
            </p:cNvGrpSpPr>
            <p:nvPr/>
          </p:nvGrpSpPr>
          <p:grpSpPr bwMode="auto">
            <a:xfrm>
              <a:off x="4972050" y="3965575"/>
              <a:ext cx="6423025" cy="1857375"/>
              <a:chOff x="4972050" y="3966210"/>
              <a:chExt cx="6423660" cy="1857376"/>
            </a:xfrm>
          </p:grpSpPr>
          <p:cxnSp>
            <p:nvCxnSpPr>
              <p:cNvPr id="26635" name="Прямая со стрелкой 18"/>
              <p:cNvCxnSpPr>
                <a:cxnSpLocks noChangeShapeType="1"/>
              </p:cNvCxnSpPr>
              <p:nvPr/>
            </p:nvCxnSpPr>
            <p:spPr bwMode="auto">
              <a:xfrm>
                <a:off x="4972050" y="5823585"/>
                <a:ext cx="3486150" cy="0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0" name="Дуга 19"/>
              <p:cNvSpPr/>
              <p:nvPr/>
            </p:nvSpPr>
            <p:spPr bwMode="auto">
              <a:xfrm flipH="1" flipV="1">
                <a:off x="4972050" y="4383722"/>
                <a:ext cx="6423660" cy="696914"/>
              </a:xfrm>
              <a:prstGeom prst="arc">
                <a:avLst>
                  <a:gd name="adj1" fmla="val 16109755"/>
                  <a:gd name="adj2" fmla="val 21589291"/>
                </a:avLst>
              </a:prstGeom>
              <a:solidFill>
                <a:srgbClr val="B9DCFF"/>
              </a:solidFill>
              <a:ln w="15875" cap="flat" cmpd="sng" algn="ctr">
                <a:solidFill>
                  <a:srgbClr val="007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Дуга 20"/>
              <p:cNvSpPr/>
              <p:nvPr/>
            </p:nvSpPr>
            <p:spPr bwMode="auto">
              <a:xfrm flipH="1">
                <a:off x="4972050" y="4383722"/>
                <a:ext cx="6423660" cy="696914"/>
              </a:xfrm>
              <a:prstGeom prst="arc">
                <a:avLst>
                  <a:gd name="adj1" fmla="val 16109755"/>
                  <a:gd name="adj2" fmla="val 21589291"/>
                </a:avLst>
              </a:prstGeom>
              <a:solidFill>
                <a:srgbClr val="FFC000"/>
              </a:solidFill>
              <a:ln w="15875" cap="flat" cmpd="sng" algn="ctr">
                <a:solidFill>
                  <a:srgbClr val="C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cxnSp>
            <p:nvCxnSpPr>
              <p:cNvPr id="26638" name="Прямая соединительная линия 24"/>
              <p:cNvCxnSpPr>
                <a:cxnSpLocks noChangeShapeType="1"/>
              </p:cNvCxnSpPr>
              <p:nvPr/>
            </p:nvCxnSpPr>
            <p:spPr bwMode="auto">
              <a:xfrm>
                <a:off x="4972050" y="4732020"/>
                <a:ext cx="3211830" cy="0"/>
              </a:xfrm>
              <a:prstGeom prst="line">
                <a:avLst/>
              </a:prstGeom>
              <a:noFill/>
              <a:ln w="15875" algn="ctr">
                <a:solidFill>
                  <a:schemeClr val="tx1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639" name="Прямая со стрелкой 61"/>
              <p:cNvCxnSpPr>
                <a:cxnSpLocks noChangeShapeType="1"/>
              </p:cNvCxnSpPr>
              <p:nvPr/>
            </p:nvCxnSpPr>
            <p:spPr bwMode="auto">
              <a:xfrm flipV="1">
                <a:off x="4972050" y="3966210"/>
                <a:ext cx="0" cy="1857376"/>
              </a:xfrm>
              <a:prstGeom prst="straightConnector1">
                <a:avLst/>
              </a:prstGeom>
              <a:noFill/>
              <a:ln w="15875" algn="ctr">
                <a:solidFill>
                  <a:schemeClr val="tx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6633" name="TextBox 68"/>
            <p:cNvSpPr txBox="1">
              <a:spLocks noChangeArrowheads="1"/>
            </p:cNvSpPr>
            <p:nvPr/>
          </p:nvSpPr>
          <p:spPr bwMode="auto">
            <a:xfrm>
              <a:off x="4537075" y="3965575"/>
              <a:ext cx="263525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i="1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i="1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634" name="TextBox 71"/>
            <p:cNvSpPr txBox="1">
              <a:spLocks noChangeArrowheads="1"/>
            </p:cNvSpPr>
            <p:nvPr/>
          </p:nvSpPr>
          <p:spPr bwMode="auto">
            <a:xfrm>
              <a:off x="4435475" y="4573588"/>
              <a:ext cx="525463" cy="306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400" b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1400" b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U</a:t>
              </a:r>
              <a:r>
                <a:rPr lang="ru-RU" sz="1100"/>
                <a:t>цп</a:t>
              </a:r>
              <a:endParaRPr lang="ru-RU"/>
            </a:p>
          </p:txBody>
        </p:sp>
      </p:grp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4410" y="189738"/>
            <a:ext cx="7772400" cy="701802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Автоматическое регулирование частоты </a:t>
            </a:r>
            <a:br>
              <a:rPr lang="ru-RU" dirty="0" smtClean="0"/>
            </a:br>
            <a:r>
              <a:rPr lang="ru-RU" dirty="0" smtClean="0"/>
              <a:t>в новых условиях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932040" y="1232136"/>
            <a:ext cx="4032448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accent2"/>
              </a:buClr>
            </a:pPr>
            <a:r>
              <a:rPr lang="ru-RU" sz="1800" kern="0" dirty="0">
                <a:solidFill>
                  <a:srgbClr val="95452F"/>
                </a:solidFill>
                <a:latin typeface="Arial"/>
                <a:ea typeface="+mj-ea"/>
                <a:cs typeface="+mj-cs"/>
              </a:rPr>
              <a:t>«Проблема 50,2 Гц» в Германии</a:t>
            </a:r>
            <a:endParaRPr lang="ru-RU" dirty="0" smtClean="0">
              <a:solidFill>
                <a:srgbClr val="95452F"/>
              </a:solidFill>
            </a:endParaRPr>
          </a:p>
          <a:p>
            <a:pPr marL="176213" indent="-176213"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3CA0"/>
                </a:solidFill>
              </a:rPr>
              <a:t>быстрое </a:t>
            </a:r>
            <a:r>
              <a:rPr lang="ru-RU" sz="1600" dirty="0">
                <a:solidFill>
                  <a:srgbClr val="003CA0"/>
                </a:solidFill>
              </a:rPr>
              <a:t>отключение </a:t>
            </a:r>
            <a:r>
              <a:rPr lang="en-US" sz="1600" dirty="0" smtClean="0"/>
              <a:t>PV-</a:t>
            </a:r>
            <a:r>
              <a:rPr lang="ru-RU" sz="1600" dirty="0" smtClean="0"/>
              <a:t>установок при </a:t>
            </a:r>
            <a:r>
              <a:rPr lang="ru-RU" sz="1600" dirty="0"/>
              <a:t>отклонениях частоты </a:t>
            </a:r>
            <a:r>
              <a:rPr lang="ru-RU" sz="1600" dirty="0" smtClean="0"/>
              <a:t>за </a:t>
            </a:r>
            <a:r>
              <a:rPr lang="ru-RU" sz="1600" dirty="0"/>
              <a:t>пределы диапазона </a:t>
            </a:r>
            <a:r>
              <a:rPr lang="ru-RU" sz="1600" dirty="0">
                <a:solidFill>
                  <a:srgbClr val="C00000"/>
                </a:solidFill>
              </a:rPr>
              <a:t>47,5–50,2 Гц </a:t>
            </a:r>
            <a:r>
              <a:rPr lang="ru-RU" sz="1600" dirty="0" smtClean="0">
                <a:solidFill>
                  <a:srgbClr val="C00000"/>
                </a:solidFill>
              </a:rPr>
              <a:t/>
            </a:r>
            <a:br>
              <a:rPr lang="ru-RU" sz="1600" dirty="0" smtClean="0">
                <a:solidFill>
                  <a:srgbClr val="C00000"/>
                </a:solidFill>
              </a:rPr>
            </a:br>
            <a:r>
              <a:rPr lang="ru-RU" sz="1600" dirty="0" smtClean="0"/>
              <a:t>за </a:t>
            </a:r>
            <a:r>
              <a:rPr lang="ru-RU" sz="1600" dirty="0"/>
              <a:t>время 0,2 </a:t>
            </a:r>
            <a:r>
              <a:rPr lang="ru-RU" sz="1600" dirty="0" smtClean="0"/>
              <a:t>с </a:t>
            </a:r>
            <a:br>
              <a:rPr lang="ru-RU" sz="1600" dirty="0" smtClean="0"/>
            </a:br>
            <a:r>
              <a:rPr lang="ru-RU" sz="1600" dirty="0" smtClean="0"/>
              <a:t>(</a:t>
            </a:r>
            <a:r>
              <a:rPr lang="ru-RU" sz="1600" dirty="0"/>
              <a:t>например, в результате расчетного небаланса в </a:t>
            </a:r>
            <a:r>
              <a:rPr lang="ru-RU" sz="1600" dirty="0">
                <a:solidFill>
                  <a:srgbClr val="C00000"/>
                </a:solidFill>
              </a:rPr>
              <a:t>3 ГВт</a:t>
            </a:r>
            <a:r>
              <a:rPr lang="ru-RU" sz="1600" dirty="0" smtClean="0"/>
              <a:t>)</a:t>
            </a:r>
            <a:endParaRPr lang="ru-RU" sz="1600" dirty="0"/>
          </a:p>
          <a:p>
            <a:pPr marL="176213" indent="-176213"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>
                <a:solidFill>
                  <a:srgbClr val="003CA0"/>
                </a:solidFill>
              </a:rPr>
              <a:t>резкое снижение частоты </a:t>
            </a:r>
            <a:r>
              <a:rPr lang="ru-RU" sz="1600" dirty="0" smtClean="0"/>
              <a:t>в ЭЭС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при </a:t>
            </a:r>
            <a:r>
              <a:rPr lang="ru-RU" sz="1600" dirty="0"/>
              <a:t>отключении </a:t>
            </a:r>
            <a:r>
              <a:rPr lang="ru-RU" sz="1600" dirty="0">
                <a:solidFill>
                  <a:srgbClr val="C00000"/>
                </a:solidFill>
              </a:rPr>
              <a:t>большого числа </a:t>
            </a:r>
            <a:r>
              <a:rPr lang="en-US" sz="1600" dirty="0" smtClean="0">
                <a:solidFill>
                  <a:srgbClr val="C00000"/>
                </a:solidFill>
              </a:rPr>
              <a:t/>
            </a:r>
            <a:br>
              <a:rPr lang="en-US" sz="1600" dirty="0" smtClean="0">
                <a:solidFill>
                  <a:srgbClr val="C00000"/>
                </a:solidFill>
              </a:rPr>
            </a:br>
            <a:r>
              <a:rPr lang="en-US" sz="1600" dirty="0" smtClean="0"/>
              <a:t>PV-</a:t>
            </a:r>
            <a:r>
              <a:rPr lang="ru-RU" sz="1600" dirty="0" smtClean="0"/>
              <a:t>установок </a:t>
            </a:r>
          </a:p>
          <a:p>
            <a:pPr marL="176213" indent="-176213"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>
                <a:solidFill>
                  <a:srgbClr val="003CA0"/>
                </a:solidFill>
              </a:rPr>
              <a:t>неустойчивая работа </a:t>
            </a:r>
            <a:r>
              <a:rPr lang="ru-RU" sz="1600" dirty="0" smtClean="0"/>
              <a:t>АЧР</a:t>
            </a:r>
          </a:p>
          <a:p>
            <a:pPr marL="176213" indent="-176213">
              <a:buClr>
                <a:schemeClr val="accent2"/>
              </a:buClr>
              <a:buFont typeface="Arial" pitchFamily="34" charset="0"/>
              <a:buChar char="•"/>
            </a:pPr>
            <a:endParaRPr lang="ru-RU" dirty="0" smtClean="0"/>
          </a:p>
          <a:p>
            <a:pPr marL="269875" indent="-269875">
              <a:buClr>
                <a:schemeClr val="accent2"/>
              </a:buClr>
              <a:buFont typeface="Wingdings" pitchFamily="2" charset="2"/>
              <a:buChar char="ü"/>
            </a:pPr>
            <a:r>
              <a:rPr lang="ru-RU" sz="1600" dirty="0" smtClean="0"/>
              <a:t>Новые </a:t>
            </a:r>
            <a:r>
              <a:rPr lang="ru-RU" sz="1600" dirty="0">
                <a:solidFill>
                  <a:srgbClr val="003CA0"/>
                </a:solidFill>
              </a:rPr>
              <a:t>технические требования </a:t>
            </a:r>
            <a:r>
              <a:rPr lang="ru-RU" sz="1600" dirty="0" smtClean="0">
                <a:solidFill>
                  <a:srgbClr val="95452F"/>
                </a:solidFill>
              </a:rPr>
              <a:t/>
            </a:r>
            <a:br>
              <a:rPr lang="ru-RU" sz="1600" dirty="0" smtClean="0">
                <a:solidFill>
                  <a:srgbClr val="95452F"/>
                </a:solidFill>
              </a:rPr>
            </a:br>
            <a:r>
              <a:rPr lang="ru-RU" sz="1600" dirty="0" smtClean="0"/>
              <a:t>к </a:t>
            </a:r>
            <a:r>
              <a:rPr lang="ru-RU" sz="1600" dirty="0"/>
              <a:t>генерирующим установкам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в </a:t>
            </a:r>
            <a:r>
              <a:rPr lang="ru-RU" sz="1600" dirty="0"/>
              <a:t>сетях низкого напряжения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(</a:t>
            </a:r>
            <a:r>
              <a:rPr lang="ru-RU" sz="1600" dirty="0">
                <a:solidFill>
                  <a:srgbClr val="C00000"/>
                </a:solidFill>
              </a:rPr>
              <a:t>VDE-AR-N </a:t>
            </a:r>
            <a:r>
              <a:rPr lang="ru-RU" sz="1600" dirty="0" smtClean="0">
                <a:solidFill>
                  <a:srgbClr val="C00000"/>
                </a:solidFill>
              </a:rPr>
              <a:t>4105</a:t>
            </a:r>
            <a:r>
              <a:rPr lang="ru-RU" sz="1600" dirty="0" smtClean="0"/>
              <a:t>) устанавливают необходимость плавного снижения мощности в </a:t>
            </a:r>
            <a:r>
              <a:rPr lang="ru-RU" sz="1600" dirty="0"/>
              <a:t>диапазоне частоты </a:t>
            </a:r>
            <a:r>
              <a:rPr lang="ru-RU" sz="1600" dirty="0" smtClean="0"/>
              <a:t>50,2–51,5 </a:t>
            </a:r>
            <a:r>
              <a:rPr lang="ru-RU" sz="1600" dirty="0"/>
              <a:t>Гц</a:t>
            </a:r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2956937"/>
            <a:ext cx="4824536" cy="3575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030" y="1278001"/>
            <a:ext cx="2849966" cy="164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57D9BB-5776-44A5-B645-078E9AC9AEC3}" type="slidenum">
              <a:rPr lang="ru-RU" sz="2000" smtClean="0">
                <a:solidFill>
                  <a:srgbClr val="95642F"/>
                </a:solidFill>
              </a:rPr>
              <a:pPr eaLnBrk="1" hangingPunct="1"/>
              <a:t>15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794633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60" y="1141033"/>
            <a:ext cx="3122592" cy="2948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0130" y="109728"/>
            <a:ext cx="7636326" cy="827532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Регламентация технических требования </a:t>
            </a:r>
            <a:br>
              <a:rPr lang="ru-RU" dirty="0" smtClean="0"/>
            </a:br>
            <a:r>
              <a:rPr lang="ru-RU" dirty="0" smtClean="0"/>
              <a:t>на присоединение </a:t>
            </a:r>
            <a:r>
              <a:rPr lang="ru-RU" dirty="0" err="1" smtClean="0"/>
              <a:t>ветроустановок</a:t>
            </a:r>
            <a:r>
              <a:rPr lang="ru-RU" dirty="0" smtClean="0"/>
              <a:t> к энергосистеме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347864" y="1122561"/>
            <a:ext cx="5651376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</a:pPr>
            <a:r>
              <a:rPr lang="ru-RU" sz="1800" dirty="0" smtClean="0">
                <a:solidFill>
                  <a:srgbClr val="95452F"/>
                </a:solidFill>
              </a:rPr>
              <a:t>Развитие ветроэнергетики в Китае</a:t>
            </a:r>
          </a:p>
          <a:p>
            <a:pPr marL="182563" indent="-182563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 smtClean="0">
                <a:solidFill>
                  <a:srgbClr val="003CA0"/>
                </a:solidFill>
              </a:rPr>
              <a:t>Установленная </a:t>
            </a:r>
            <a:r>
              <a:rPr lang="ru-RU" sz="1600" dirty="0">
                <a:solidFill>
                  <a:srgbClr val="003CA0"/>
                </a:solidFill>
              </a:rPr>
              <a:t>мощность </a:t>
            </a:r>
            <a:r>
              <a:rPr lang="ru-RU" sz="1600" dirty="0" err="1" smtClean="0"/>
              <a:t>ветроустановок</a:t>
            </a:r>
            <a:r>
              <a:rPr lang="ru-RU" sz="1600" dirty="0" smtClean="0"/>
              <a:t> </a:t>
            </a:r>
            <a:r>
              <a:rPr lang="ru-RU" sz="1600" b="1" dirty="0">
                <a:solidFill>
                  <a:srgbClr val="C00000"/>
                </a:solidFill>
              </a:rPr>
              <a:t>45</a:t>
            </a:r>
            <a:r>
              <a:rPr lang="ru-RU" sz="1600" dirty="0" smtClean="0"/>
              <a:t> ГВт</a:t>
            </a:r>
            <a:endParaRPr lang="ru-RU" sz="1600" dirty="0"/>
          </a:p>
          <a:p>
            <a:pPr marL="182563" indent="-182563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 smtClean="0"/>
              <a:t>В </a:t>
            </a:r>
            <a:r>
              <a:rPr lang="ru-RU" sz="1600" dirty="0"/>
              <a:t>2011 г. </a:t>
            </a:r>
            <a:r>
              <a:rPr lang="ru-RU" sz="1600" b="1" dirty="0">
                <a:solidFill>
                  <a:srgbClr val="C00000"/>
                </a:solidFill>
              </a:rPr>
              <a:t>193</a:t>
            </a:r>
            <a:r>
              <a:rPr lang="ru-RU" sz="1600" dirty="0"/>
              <a:t> было </a:t>
            </a:r>
            <a:r>
              <a:rPr lang="ru-RU" sz="1600" dirty="0">
                <a:solidFill>
                  <a:srgbClr val="003CA0"/>
                </a:solidFill>
              </a:rPr>
              <a:t>аварийных отключений</a:t>
            </a:r>
            <a:r>
              <a:rPr lang="ru-RU" sz="1600" dirty="0"/>
              <a:t>, </a:t>
            </a:r>
            <a:br>
              <a:rPr lang="ru-RU" sz="1600" dirty="0"/>
            </a:br>
            <a:r>
              <a:rPr lang="ru-RU" sz="1600" dirty="0"/>
              <a:t>в </a:t>
            </a:r>
            <a:r>
              <a:rPr lang="ru-RU" sz="1600" dirty="0" err="1"/>
              <a:t>т.ч</a:t>
            </a:r>
            <a:r>
              <a:rPr lang="ru-RU" sz="1600" dirty="0"/>
              <a:t>. 12 отключений с потерей более </a:t>
            </a:r>
            <a:r>
              <a:rPr lang="ru-RU" sz="1600" b="1" dirty="0">
                <a:solidFill>
                  <a:srgbClr val="C00000"/>
                </a:solidFill>
              </a:rPr>
              <a:t>500</a:t>
            </a:r>
            <a:r>
              <a:rPr lang="ru-RU" sz="1600" dirty="0"/>
              <a:t> МВт </a:t>
            </a:r>
          </a:p>
          <a:p>
            <a:pPr marL="182563" indent="-182563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>
                <a:solidFill>
                  <a:srgbClr val="003CA0"/>
                </a:solidFill>
              </a:rPr>
              <a:t>Инцидент 17.04.2011 </a:t>
            </a:r>
            <a:r>
              <a:rPr lang="ru-RU" sz="1600" dirty="0"/>
              <a:t>с отключением </a:t>
            </a:r>
            <a:r>
              <a:rPr lang="ru-RU" sz="1600" b="1" dirty="0">
                <a:solidFill>
                  <a:srgbClr val="C00000"/>
                </a:solidFill>
              </a:rPr>
              <a:t>948</a:t>
            </a:r>
            <a:r>
              <a:rPr lang="ru-RU" sz="1600" dirty="0">
                <a:solidFill>
                  <a:srgbClr val="C00000"/>
                </a:solidFill>
              </a:rPr>
              <a:t> </a:t>
            </a:r>
            <a:r>
              <a:rPr lang="ru-RU" sz="1600" dirty="0"/>
              <a:t>МВт</a:t>
            </a:r>
            <a:r>
              <a:rPr lang="ru-RU" sz="1600" dirty="0">
                <a:solidFill>
                  <a:srgbClr val="C00000"/>
                </a:solidFill>
              </a:rPr>
              <a:t> 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(</a:t>
            </a:r>
            <a:r>
              <a:rPr lang="ru-RU" sz="1600" b="1" dirty="0">
                <a:solidFill>
                  <a:srgbClr val="C00000"/>
                </a:solidFill>
              </a:rPr>
              <a:t>700</a:t>
            </a:r>
            <a:r>
              <a:rPr lang="ru-RU" sz="1600" dirty="0"/>
              <a:t> </a:t>
            </a:r>
            <a:r>
              <a:rPr lang="ru-RU" sz="1600" dirty="0" err="1"/>
              <a:t>ветротурбин</a:t>
            </a:r>
            <a:r>
              <a:rPr lang="ru-RU" sz="1600" dirty="0"/>
              <a:t>) привел к колебаниям частоты в диапазоне 49,81-50,03 Гц</a:t>
            </a:r>
          </a:p>
          <a:p>
            <a:pPr marL="182563" indent="-182563">
              <a:spcBef>
                <a:spcPts val="0"/>
              </a:spcBef>
              <a:spcAft>
                <a:spcPts val="600"/>
              </a:spcAft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600" dirty="0">
                <a:solidFill>
                  <a:srgbClr val="003CA0"/>
                </a:solidFill>
              </a:rPr>
              <a:t>Проблема</a:t>
            </a:r>
            <a:r>
              <a:rPr lang="ru-RU" sz="1600" dirty="0"/>
              <a:t>: неустойчивая работа </a:t>
            </a:r>
            <a:r>
              <a:rPr lang="ru-RU" sz="1600" dirty="0" err="1"/>
              <a:t>ветроустановок</a:t>
            </a:r>
            <a:r>
              <a:rPr lang="ru-RU" sz="1600" dirty="0"/>
              <a:t> при снижении напряжения в сети в результате КЗ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690" y="3872309"/>
            <a:ext cx="6855636" cy="2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ая прямоугольная выноска 5"/>
          <p:cNvSpPr/>
          <p:nvPr/>
        </p:nvSpPr>
        <p:spPr>
          <a:xfrm>
            <a:off x="153264" y="4234800"/>
            <a:ext cx="2390800" cy="1800200"/>
          </a:xfrm>
          <a:prstGeom prst="wedgeRoundRectCallout">
            <a:avLst>
              <a:gd name="adj1" fmla="val 77763"/>
              <a:gd name="adj2" fmla="val -11998"/>
              <a:gd name="adj3" fmla="val 16667"/>
            </a:avLst>
          </a:prstGeom>
          <a:solidFill>
            <a:srgbClr val="F4E4B6">
              <a:alpha val="80000"/>
            </a:srgbClr>
          </a:solidFill>
          <a:ln w="12700">
            <a:solidFill>
              <a:srgbClr val="9545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Национальный стандарт </a:t>
            </a:r>
            <a:r>
              <a:rPr lang="ru-RU" dirty="0" smtClean="0">
                <a:solidFill>
                  <a:srgbClr val="95452F"/>
                </a:solidFill>
              </a:rPr>
              <a:t>Технические </a:t>
            </a:r>
            <a:r>
              <a:rPr lang="ru-RU" dirty="0">
                <a:solidFill>
                  <a:srgbClr val="95452F"/>
                </a:solidFill>
              </a:rPr>
              <a:t>требования </a:t>
            </a:r>
            <a:r>
              <a:rPr lang="ru-RU" dirty="0" smtClean="0">
                <a:solidFill>
                  <a:srgbClr val="95452F"/>
                </a:solidFill>
              </a:rPr>
              <a:t>на присоединение </a:t>
            </a:r>
            <a:r>
              <a:rPr lang="ru-RU" dirty="0" err="1" smtClean="0">
                <a:solidFill>
                  <a:srgbClr val="95452F"/>
                </a:solidFill>
              </a:rPr>
              <a:t>ветрогенерации</a:t>
            </a:r>
            <a:r>
              <a:rPr lang="ru-RU" dirty="0" smtClean="0">
                <a:solidFill>
                  <a:srgbClr val="95452F"/>
                </a:solidFill>
              </a:rPr>
              <a:t> к ЭЭС </a:t>
            </a:r>
            <a:r>
              <a:rPr lang="ru-RU" dirty="0" smtClean="0">
                <a:solidFill>
                  <a:schemeClr val="tx1"/>
                </a:solidFill>
              </a:rPr>
              <a:t>(вступил </a:t>
            </a:r>
            <a:r>
              <a:rPr lang="ru-RU" dirty="0">
                <a:solidFill>
                  <a:schemeClr val="tx1"/>
                </a:solidFill>
              </a:rPr>
              <a:t>в силу 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с 01.06.2012)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173552" y="3779982"/>
            <a:ext cx="2114549" cy="492443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dirty="0" smtClean="0">
                <a:solidFill>
                  <a:srgbClr val="C00000"/>
                </a:solidFill>
              </a:rPr>
              <a:t>LVRT </a:t>
            </a:r>
            <a:endParaRPr lang="ru-RU" dirty="0" smtClean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</a:pPr>
            <a:r>
              <a:rPr lang="en-US" sz="1200" i="1" dirty="0" smtClean="0">
                <a:solidFill>
                  <a:srgbClr val="C00000"/>
                </a:solidFill>
              </a:rPr>
              <a:t>Low voltage ride through</a:t>
            </a:r>
            <a:endParaRPr lang="ru-RU" sz="1200" i="1" dirty="0"/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57D9BB-5776-44A5-B645-078E9AC9AEC3}" type="slidenum">
              <a:rPr lang="ru-RU" sz="2000" smtClean="0">
                <a:solidFill>
                  <a:srgbClr val="95642F"/>
                </a:solidFill>
              </a:rPr>
              <a:pPr eaLnBrk="1" hangingPunct="1"/>
              <a:t>16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39762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7270" y="258318"/>
            <a:ext cx="7899832" cy="621792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/>
              <a:t>Пилотный </a:t>
            </a:r>
            <a:r>
              <a:rPr lang="ru-RU" dirty="0" smtClean="0"/>
              <a:t>мульти-технологичный проект </a:t>
            </a:r>
            <a:r>
              <a:rPr lang="en-US" dirty="0"/>
              <a:t>Smart Grid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Китае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53" y="1743358"/>
            <a:ext cx="2986895" cy="315982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33689" y="4968036"/>
            <a:ext cx="3066789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3CA0"/>
                </a:solidFill>
              </a:rPr>
              <a:t>Система управления </a:t>
            </a:r>
            <a:r>
              <a:rPr lang="ru-RU" dirty="0" smtClean="0"/>
              <a:t>электрической сетью с ВИЭ </a:t>
            </a:r>
            <a:br>
              <a:rPr lang="ru-RU" dirty="0" smtClean="0"/>
            </a:br>
            <a:r>
              <a:rPr lang="ru-RU" dirty="0" smtClean="0"/>
              <a:t>и накопителями </a:t>
            </a:r>
            <a:r>
              <a:rPr lang="ru-RU" dirty="0"/>
              <a:t>энергии</a:t>
            </a:r>
            <a:r>
              <a:rPr lang="ru-RU" dirty="0" smtClean="0"/>
              <a:t>:</a:t>
            </a:r>
          </a:p>
          <a:p>
            <a:r>
              <a:rPr lang="ru-RU" dirty="0" smtClean="0"/>
              <a:t>-</a:t>
            </a:r>
            <a:r>
              <a:rPr lang="ru-RU" i="1" dirty="0" smtClean="0"/>
              <a:t>ветростанция</a:t>
            </a:r>
            <a:r>
              <a:rPr lang="ru-RU" dirty="0"/>
              <a:t>: </a:t>
            </a:r>
            <a:r>
              <a:rPr lang="ru-RU" b="1" dirty="0">
                <a:solidFill>
                  <a:srgbClr val="C00000"/>
                </a:solidFill>
              </a:rPr>
              <a:t>100</a:t>
            </a:r>
            <a:r>
              <a:rPr lang="ru-RU" dirty="0"/>
              <a:t> </a:t>
            </a:r>
            <a:r>
              <a:rPr lang="ru-RU" dirty="0" smtClean="0"/>
              <a:t>МВт</a:t>
            </a:r>
          </a:p>
          <a:p>
            <a:r>
              <a:rPr lang="ru-RU" dirty="0" smtClean="0"/>
              <a:t>-</a:t>
            </a:r>
            <a:r>
              <a:rPr lang="ru-RU" i="1" dirty="0" smtClean="0"/>
              <a:t>солнечная </a:t>
            </a:r>
            <a:r>
              <a:rPr lang="ru-RU" i="1" dirty="0"/>
              <a:t>установка</a:t>
            </a:r>
            <a:r>
              <a:rPr lang="ru-RU" dirty="0"/>
              <a:t>: </a:t>
            </a:r>
            <a:r>
              <a:rPr lang="ru-RU" b="1" dirty="0">
                <a:solidFill>
                  <a:srgbClr val="C00000"/>
                </a:solidFill>
              </a:rPr>
              <a:t>40</a:t>
            </a:r>
            <a:r>
              <a:rPr lang="ru-RU" dirty="0"/>
              <a:t> </a:t>
            </a:r>
            <a:r>
              <a:rPr lang="ru-RU" dirty="0" smtClean="0"/>
              <a:t>МВт</a:t>
            </a:r>
            <a:endParaRPr lang="ru-RU" dirty="0"/>
          </a:p>
          <a:p>
            <a:r>
              <a:rPr lang="ru-RU" dirty="0" smtClean="0"/>
              <a:t>-</a:t>
            </a:r>
            <a:r>
              <a:rPr lang="ru-RU" i="1" dirty="0" smtClean="0"/>
              <a:t>накопитель </a:t>
            </a:r>
            <a:r>
              <a:rPr lang="ru-RU" i="1" dirty="0"/>
              <a:t>энергии</a:t>
            </a:r>
            <a:r>
              <a:rPr lang="ru-RU" dirty="0"/>
              <a:t>: </a:t>
            </a:r>
            <a:r>
              <a:rPr lang="ru-RU" b="1" dirty="0">
                <a:solidFill>
                  <a:srgbClr val="C00000"/>
                </a:solidFill>
              </a:rPr>
              <a:t>20</a:t>
            </a:r>
            <a:r>
              <a:rPr lang="ru-RU" dirty="0"/>
              <a:t> </a:t>
            </a:r>
            <a:r>
              <a:rPr lang="ru-RU" dirty="0" smtClean="0"/>
              <a:t>МВт</a:t>
            </a:r>
            <a:endParaRPr lang="de-DE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07509" y="1311310"/>
            <a:ext cx="17733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Провинция </a:t>
            </a:r>
            <a:r>
              <a:rPr lang="ru-RU" b="1" dirty="0" err="1" smtClean="0"/>
              <a:t>Хэбэй</a:t>
            </a:r>
            <a:endParaRPr lang="ru-RU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432" y="1373608"/>
            <a:ext cx="3042999" cy="194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23268"/>
            <a:ext cx="5497230" cy="300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57D9BB-5776-44A5-B645-078E9AC9AEC3}" type="slidenum">
              <a:rPr lang="ru-RU" sz="2000" smtClean="0">
                <a:solidFill>
                  <a:srgbClr val="95642F"/>
                </a:solidFill>
              </a:rPr>
              <a:pPr eaLnBrk="1" hangingPunct="1"/>
              <a:t>17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47429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250" y="4237799"/>
            <a:ext cx="3669030" cy="2607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Крупные мульти-технологичные проекты </a:t>
            </a:r>
            <a:r>
              <a:rPr lang="en-US" dirty="0" smtClean="0"/>
              <a:t>Smart Grid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dirty="0" smtClean="0"/>
              <a:t>в США и Евросоюзе</a:t>
            </a:r>
            <a:endParaRPr lang="ru-RU" dirty="0"/>
          </a:p>
        </p:txBody>
      </p:sp>
      <p:pic>
        <p:nvPicPr>
          <p:cNvPr id="1027" name="Picture 3" descr=" 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78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629312" y="1196173"/>
            <a:ext cx="6388958" cy="2893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79350" numCol="1" anchor="t" anchorCtr="0" compatLnSpc="1">
            <a:prstTxWarp prst="textNoShape">
              <a:avLst/>
            </a:prstTxWarp>
            <a:spAutoFit/>
          </a:bodyPr>
          <a:lstStyle/>
          <a:p>
            <a:pPr marL="266700" marR="0" indent="-266700" defTabSz="914400" eaLnBrk="0" latinLnBrk="0" hangingPunc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2A4E9E"/>
              </a:buClr>
              <a:buSzTx/>
              <a:buFont typeface="Wingdings" pitchFamily="2" charset="2"/>
              <a:buChar char="Ø"/>
              <a:tabLst/>
            </a:pPr>
            <a:r>
              <a:rPr lang="en-US" sz="1600" b="0" i="0" dirty="0" smtClean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Pacific Northwest Smart Grid Demonstration Project</a:t>
            </a:r>
            <a:r>
              <a:rPr lang="ru-RU" sz="1600" b="0" i="0" dirty="0" smtClean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проект по исследованию </a:t>
            </a:r>
            <a:r>
              <a:rPr lang="ru-RU" sz="1600" b="0" i="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автоматизации распределительной сети, распределенной генерации, аккумулированию электроэнергии, развитий измерительной инфраструктуры и управлению спросом 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с участием более 60 тыс. потребителей, 12 энергокомпаний в 5 штатах. Стоимость: </a:t>
            </a:r>
            <a:r>
              <a:rPr lang="ru-RU" sz="1600" b="0" i="0" dirty="0" smtClean="0">
                <a:solidFill>
                  <a:srgbClr val="95452F"/>
                </a:solidFill>
                <a:latin typeface="Arial" pitchFamily="34" charset="0"/>
                <a:cs typeface="Arial" pitchFamily="34" charset="0"/>
              </a:rPr>
              <a:t>180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0" i="0" dirty="0">
                <a:latin typeface="Arial" pitchFamily="34" charset="0"/>
                <a:cs typeface="Arial" pitchFamily="34" charset="0"/>
              </a:rPr>
              <a:t>млн </a:t>
            </a:r>
            <a:r>
              <a:rPr lang="en-US" sz="1600" b="0" i="0" dirty="0" smtClean="0">
                <a:latin typeface="Arial" pitchFamily="34" charset="0"/>
                <a:cs typeface="Arial" pitchFamily="34" charset="0"/>
              </a:rPr>
              <a:t>$</a:t>
            </a:r>
            <a:endParaRPr lang="ru-RU" sz="1600" b="0" i="0" dirty="0" smtClean="0">
              <a:latin typeface="Arial" pitchFamily="34" charset="0"/>
              <a:cs typeface="Arial" pitchFamily="34" charset="0"/>
            </a:endParaRPr>
          </a:p>
          <a:p>
            <a:pPr marL="266700" marR="0" indent="-266700" defTabSz="914400" eaLnBrk="0" latinLnBrk="0" hangingPunc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2A4E9E"/>
              </a:buClr>
              <a:buSzTx/>
              <a:buFont typeface="Wingdings" pitchFamily="2" charset="2"/>
              <a:buChar char="Ø"/>
              <a:tabLst/>
            </a:pPr>
            <a:r>
              <a:rPr lang="en-US" sz="1600" b="0" i="0" dirty="0" smtClean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Houston’s Smart Grid</a:t>
            </a:r>
            <a:r>
              <a:rPr lang="ru-RU" sz="1600" b="0" i="0" dirty="0" smtClean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2,2 млн «умных» устройств измерения и автоматизации сети. Стоимость</a:t>
            </a:r>
            <a:r>
              <a:rPr lang="ru-RU" sz="1600" b="0" i="0" dirty="0">
                <a:latin typeface="Arial" pitchFamily="34" charset="0"/>
                <a:cs typeface="Arial" pitchFamily="34" charset="0"/>
              </a:rPr>
              <a:t>: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0" i="0" dirty="0" smtClean="0">
                <a:solidFill>
                  <a:srgbClr val="95452F"/>
                </a:solidFill>
                <a:latin typeface="Arial" pitchFamily="34" charset="0"/>
                <a:cs typeface="Arial" pitchFamily="34" charset="0"/>
              </a:rPr>
              <a:t>640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млн </a:t>
            </a:r>
            <a:r>
              <a:rPr lang="en-US" sz="1600" b="0" i="0" dirty="0" smtClean="0">
                <a:latin typeface="Arial" pitchFamily="34" charset="0"/>
                <a:cs typeface="Arial" pitchFamily="34" charset="0"/>
              </a:rPr>
              <a:t>$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(в </a:t>
            </a:r>
            <a:r>
              <a:rPr lang="ru-RU" sz="1600" b="0" i="0" dirty="0" err="1" smtClean="0">
                <a:latin typeface="Arial" pitchFamily="34" charset="0"/>
                <a:cs typeface="Arial" pitchFamily="34" charset="0"/>
              </a:rPr>
              <a:t>т.ч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. 200 </a:t>
            </a:r>
            <a:r>
              <a:rPr lang="ru-RU" sz="1600" b="0" i="0" dirty="0" err="1" smtClean="0">
                <a:latin typeface="Arial" pitchFamily="34" charset="0"/>
                <a:cs typeface="Arial" pitchFamily="34" charset="0"/>
              </a:rPr>
              <a:t>тыс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b="0" i="0" dirty="0" smtClean="0">
                <a:latin typeface="Arial" pitchFamily="34" charset="0"/>
                <a:cs typeface="Arial" pitchFamily="34" charset="0"/>
              </a:rPr>
              <a:t>$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от Правительства США)</a:t>
            </a:r>
            <a:endParaRPr lang="en-US" sz="1600" b="0" i="0" dirty="0" smtClean="0">
              <a:solidFill>
                <a:srgbClr val="003CA0"/>
              </a:solidFill>
              <a:latin typeface="Arial" pitchFamily="34" charset="0"/>
              <a:cs typeface="Arial" pitchFamily="34" charset="0"/>
            </a:endParaRPr>
          </a:p>
          <a:p>
            <a:pPr marL="266700" marR="0" indent="-266700" defTabSz="914400" eaLnBrk="0" latinLnBrk="0" hangingPunc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2A4E9E"/>
              </a:buClr>
              <a:buSzTx/>
              <a:buFont typeface="Wingdings" pitchFamily="2" charset="2"/>
              <a:buChar char="Ø"/>
              <a:tabLst/>
            </a:pPr>
            <a:r>
              <a:rPr lang="en-US" sz="1600" b="0" i="0" dirty="0" smtClean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Ontario Smart Metering Initiative</a:t>
            </a:r>
            <a:r>
              <a:rPr lang="ru-RU" sz="1600" b="0" i="0" dirty="0" smtClean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Проект по развитой инфраструктуре измерений -  4.5 млн «</a:t>
            </a:r>
            <a:r>
              <a:rPr lang="en-US" sz="1600" b="0" i="0" dirty="0" smtClean="0">
                <a:latin typeface="Arial" pitchFamily="34" charset="0"/>
                <a:cs typeface="Arial" pitchFamily="34" charset="0"/>
              </a:rPr>
              <a:t>smart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» для снижения пиковой нагрузки. Стоимость: </a:t>
            </a:r>
            <a:r>
              <a:rPr lang="ru-RU" sz="1600" b="0" i="0" dirty="0" smtClean="0">
                <a:solidFill>
                  <a:srgbClr val="95452F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 млрд </a:t>
            </a:r>
            <a:r>
              <a:rPr lang="en-US" sz="1600" b="0" i="0" dirty="0" smtClean="0">
                <a:latin typeface="Arial" pitchFamily="34" charset="0"/>
                <a:cs typeface="Arial" pitchFamily="34" charset="0"/>
              </a:rPr>
              <a:t>$ 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(ежегодно 50 млн </a:t>
            </a:r>
            <a:r>
              <a:rPr lang="en-US" sz="1600" b="0" i="0" dirty="0" smtClean="0">
                <a:latin typeface="Arial" pitchFamily="34" charset="0"/>
                <a:cs typeface="Arial" pitchFamily="34" charset="0"/>
              </a:rPr>
              <a:t>$</a:t>
            </a:r>
            <a:r>
              <a:rPr lang="ru-RU" sz="1600" b="0" i="0" dirty="0" smtClean="0"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357D9BB-5776-44A5-B645-078E9AC9AEC3}" type="slidenum">
              <a:rPr lang="ru-RU" sz="2000" smtClean="0">
                <a:solidFill>
                  <a:srgbClr val="95642F"/>
                </a:solidFill>
              </a:rPr>
              <a:pPr eaLnBrk="1" hangingPunct="1"/>
              <a:t>18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8994" y="4272089"/>
            <a:ext cx="622752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marR="0" indent="-266700" defTabSz="914400" eaLnBrk="0" latinLnBrk="0" hangingPunc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2A4E9E"/>
              </a:buClr>
              <a:buSzTx/>
              <a:buFont typeface="Wingdings" pitchFamily="2" charset="2"/>
              <a:buChar char="Ø"/>
              <a:tabLst/>
            </a:pPr>
            <a:r>
              <a:rPr lang="en-US" sz="1600" b="0" dirty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ECOGRID</a:t>
            </a:r>
            <a:r>
              <a:rPr lang="ru-RU" sz="1600" b="0" dirty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проект по управлению потреблением с участием 28 </a:t>
            </a:r>
            <a:r>
              <a:rPr lang="ru-RU" sz="1600" b="0" dirty="0" err="1">
                <a:latin typeface="Arial" pitchFamily="34" charset="0"/>
                <a:cs typeface="Arial" pitchFamily="34" charset="0"/>
              </a:rPr>
              <a:t>тыс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 жителей, 300 крупных потребителей и 56 МВт генерации на базе ВИЭ. Стоимость </a:t>
            </a:r>
            <a:r>
              <a:rPr lang="ru-RU" sz="1600" b="0" dirty="0">
                <a:solidFill>
                  <a:srgbClr val="95452F"/>
                </a:solidFill>
                <a:latin typeface="Arial" pitchFamily="34" charset="0"/>
                <a:cs typeface="Arial" pitchFamily="34" charset="0"/>
              </a:rPr>
              <a:t>21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 млн евро</a:t>
            </a:r>
          </a:p>
          <a:p>
            <a:pPr marL="266700" marR="0" indent="-266700" defTabSz="914400" eaLnBrk="0" latinLnBrk="0" hangingPunc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2A4E9E"/>
              </a:buClr>
              <a:buSzTx/>
              <a:buFont typeface="Wingdings" pitchFamily="2" charset="2"/>
              <a:buChar char="Ø"/>
              <a:tabLst/>
            </a:pPr>
            <a:r>
              <a:rPr lang="de-DE" sz="1600" b="0" dirty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ADDRESS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. проект </a:t>
            </a:r>
            <a:r>
              <a:rPr lang="ru-RU" sz="1600" b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управляемой распределительной сетью с «активными потребителями»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 с участием 400 потребителей. Стоимость </a:t>
            </a:r>
            <a:r>
              <a:rPr lang="ru-RU" sz="1600" b="0" dirty="0">
                <a:solidFill>
                  <a:srgbClr val="95452F"/>
                </a:solidFill>
                <a:latin typeface="Arial" pitchFamily="34" charset="0"/>
                <a:cs typeface="Arial" pitchFamily="34" charset="0"/>
              </a:rPr>
              <a:t>16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 млн евро</a:t>
            </a:r>
          </a:p>
          <a:p>
            <a:pPr marL="266700" marR="0" indent="-266700" defTabSz="914400" eaLnBrk="0" latinLnBrk="0" hangingPunct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2A4E9E"/>
              </a:buClr>
              <a:buSzTx/>
              <a:buFont typeface="Wingdings" pitchFamily="2" charset="2"/>
              <a:buChar char="Ø"/>
              <a:tabLst/>
            </a:pPr>
            <a:r>
              <a:rPr lang="ru-RU" sz="1600" b="0" dirty="0">
                <a:solidFill>
                  <a:srgbClr val="003CA0"/>
                </a:solidFill>
                <a:latin typeface="Arial" pitchFamily="34" charset="0"/>
                <a:cs typeface="Arial" pitchFamily="34" charset="0"/>
              </a:rPr>
              <a:t>GRID4EU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. проект с участием 6 операторов распределительных сетей (</a:t>
            </a:r>
            <a:r>
              <a:rPr lang="de-DE" sz="1600" b="0" dirty="0"/>
              <a:t>ERDF, </a:t>
            </a:r>
            <a:r>
              <a:rPr lang="de-DE" sz="1600" b="0" dirty="0" err="1"/>
              <a:t>Enel</a:t>
            </a:r>
            <a:r>
              <a:rPr lang="de-DE" sz="1600" b="0" dirty="0"/>
              <a:t> </a:t>
            </a:r>
            <a:r>
              <a:rPr lang="de-DE" sz="1600" b="0" dirty="0" err="1"/>
              <a:t>Distribuzione</a:t>
            </a:r>
            <a:r>
              <a:rPr lang="de-DE" sz="1600" b="0" dirty="0"/>
              <a:t>, </a:t>
            </a:r>
            <a:r>
              <a:rPr lang="de-DE" sz="1600" b="0" dirty="0" err="1"/>
              <a:t>Iberdrola</a:t>
            </a:r>
            <a:r>
              <a:rPr lang="de-DE" sz="1600" b="0" dirty="0"/>
              <a:t>, CEZ </a:t>
            </a:r>
            <a:r>
              <a:rPr lang="de-DE" sz="1600" b="0" dirty="0" err="1"/>
              <a:t>Distribuce</a:t>
            </a:r>
            <a:r>
              <a:rPr lang="de-DE" sz="1600" b="0" dirty="0"/>
              <a:t>, Vattenfall </a:t>
            </a:r>
            <a:r>
              <a:rPr lang="de-DE" sz="1600" b="0" dirty="0" err="1"/>
              <a:t>Eldistribution</a:t>
            </a:r>
            <a:r>
              <a:rPr lang="ru-RU" sz="1600" b="0" dirty="0"/>
              <a:t>, </a:t>
            </a:r>
            <a:r>
              <a:rPr lang="ru-RU" sz="1600" b="0" dirty="0" smtClean="0"/>
              <a:t/>
            </a:r>
            <a:br>
              <a:rPr lang="ru-RU" sz="1600" b="0" dirty="0" smtClean="0"/>
            </a:br>
            <a:r>
              <a:rPr lang="de-DE" sz="1600" b="0" dirty="0" smtClean="0"/>
              <a:t>RWE</a:t>
            </a:r>
            <a:r>
              <a:rPr lang="ru-RU" sz="1600" b="0" dirty="0"/>
              <a:t>)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. Стоимость </a:t>
            </a:r>
            <a:r>
              <a:rPr lang="ru-RU" sz="1600" b="0" dirty="0">
                <a:solidFill>
                  <a:srgbClr val="95452F"/>
                </a:solidFill>
                <a:latin typeface="Arial" pitchFamily="34" charset="0"/>
                <a:cs typeface="Arial" pitchFamily="34" charset="0"/>
              </a:rPr>
              <a:t>54</a:t>
            </a:r>
            <a:r>
              <a:rPr lang="ru-RU" sz="1600" b="0" dirty="0">
                <a:latin typeface="Arial" pitchFamily="34" charset="0"/>
                <a:cs typeface="Arial" pitchFamily="34" charset="0"/>
              </a:rPr>
              <a:t> млн евро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39" y="1064561"/>
            <a:ext cx="1609725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087" y="2509039"/>
            <a:ext cx="1080477" cy="500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97" y="3111525"/>
            <a:ext cx="2103014" cy="1126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587138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5870" y="155448"/>
            <a:ext cx="7109460" cy="781812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/>
              <a:t>Технические брошюры </a:t>
            </a:r>
            <a:r>
              <a:rPr lang="ru-RU" dirty="0" smtClean="0"/>
              <a:t>ИК С6</a:t>
            </a:r>
            <a:endParaRPr lang="ru-RU" dirty="0"/>
          </a:p>
        </p:txBody>
      </p:sp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251520" y="1488600"/>
            <a:ext cx="8640960" cy="5184576"/>
          </a:xfrm>
        </p:spPr>
        <p:txBody>
          <a:bodyPr>
            <a:normAutofit/>
          </a:bodyPr>
          <a:lstStyle/>
          <a:p>
            <a:pPr marL="3413125" indent="-273050" algn="l"/>
            <a:r>
              <a:rPr lang="ru-RU" sz="1600" dirty="0" smtClean="0">
                <a:solidFill>
                  <a:schemeClr val="tx2"/>
                </a:solidFill>
              </a:rPr>
              <a:t>TB 423 </a:t>
            </a:r>
            <a:r>
              <a:rPr lang="ru-RU" sz="1600" dirty="0"/>
              <a:t>- Стандартизация технической и коммерческой составляющих распределенной генерации и микро-энергосистем </a:t>
            </a:r>
            <a:r>
              <a:rPr lang="ru-RU" sz="1600" dirty="0">
                <a:solidFill>
                  <a:schemeClr val="tx1"/>
                </a:solidFill>
              </a:rPr>
              <a:t>(2010 г.)</a:t>
            </a:r>
          </a:p>
          <a:p>
            <a:pPr marL="3413125" indent="-273050" algn="l"/>
            <a:r>
              <a:rPr lang="ru-RU" sz="1600" dirty="0">
                <a:solidFill>
                  <a:schemeClr val="tx2"/>
                </a:solidFill>
              </a:rPr>
              <a:t>TB 450 </a:t>
            </a:r>
            <a:r>
              <a:rPr lang="ru-RU" sz="1600" dirty="0"/>
              <a:t>- Интеграция </a:t>
            </a:r>
            <a:r>
              <a:rPr lang="ru-RU" sz="1600" dirty="0" err="1"/>
              <a:t>ветрогенерации</a:t>
            </a:r>
            <a:r>
              <a:rPr lang="ru-RU" sz="1600" dirty="0"/>
              <a:t> в энергосистему </a:t>
            </a:r>
            <a:r>
              <a:rPr lang="ru-RU" sz="1600" dirty="0">
                <a:solidFill>
                  <a:schemeClr val="tx1"/>
                </a:solidFill>
              </a:rPr>
              <a:t>(2011 г.)</a:t>
            </a:r>
          </a:p>
          <a:p>
            <a:pPr marL="3413125" indent="-273050" algn="l"/>
            <a:r>
              <a:rPr lang="ru-RU" sz="1600" dirty="0">
                <a:solidFill>
                  <a:schemeClr val="tx2"/>
                </a:solidFill>
              </a:rPr>
              <a:t>TB 457 </a:t>
            </a:r>
            <a:r>
              <a:rPr lang="ru-RU" sz="1600" dirty="0"/>
              <a:t>- Развитие и управление активными распределительными сетями </a:t>
            </a:r>
            <a:r>
              <a:rPr lang="ru-RU" sz="1600" dirty="0">
                <a:solidFill>
                  <a:schemeClr val="tx1"/>
                </a:solidFill>
              </a:rPr>
              <a:t>(2011 г.)</a:t>
            </a:r>
          </a:p>
          <a:p>
            <a:pPr marL="3413125" indent="-273050" algn="l"/>
            <a:r>
              <a:rPr lang="ru-RU" sz="1600" dirty="0">
                <a:solidFill>
                  <a:schemeClr val="tx2"/>
                </a:solidFill>
              </a:rPr>
              <a:t>TB 458 </a:t>
            </a:r>
            <a:r>
              <a:rPr lang="ru-RU" sz="1600" dirty="0"/>
              <a:t>- Системы аккумулирования электроэнергии </a:t>
            </a:r>
            <a:r>
              <a:rPr lang="ru-RU" sz="1600" dirty="0">
                <a:solidFill>
                  <a:schemeClr val="tx1"/>
                </a:solidFill>
              </a:rPr>
              <a:t>(2011 г.)</a:t>
            </a:r>
          </a:p>
          <a:p>
            <a:pPr marL="3413125" indent="-273050" algn="l"/>
            <a:r>
              <a:rPr lang="ru-RU" sz="1600" dirty="0">
                <a:solidFill>
                  <a:schemeClr val="tx2"/>
                </a:solidFill>
              </a:rPr>
              <a:t>TB 475 </a:t>
            </a:r>
            <a:r>
              <a:rPr lang="ru-RU" sz="1600" dirty="0"/>
              <a:t>- Интеграция на стороне потребления </a:t>
            </a:r>
            <a:r>
              <a:rPr lang="ru-RU" sz="1600" dirty="0">
                <a:solidFill>
                  <a:schemeClr val="tx1"/>
                </a:solidFill>
              </a:rPr>
              <a:t>(2011 г</a:t>
            </a:r>
            <a:r>
              <a:rPr lang="ru-RU" sz="1600" dirty="0" smtClean="0">
                <a:solidFill>
                  <a:schemeClr val="tx1"/>
                </a:solidFill>
              </a:rPr>
              <a:t>.)</a:t>
            </a:r>
          </a:p>
          <a:p>
            <a:pPr marL="3140075" indent="0">
              <a:buNone/>
            </a:pPr>
            <a:endParaRPr lang="ru-RU" dirty="0">
              <a:solidFill>
                <a:srgbClr val="95452F"/>
              </a:solidFill>
            </a:endParaRPr>
          </a:p>
          <a:p>
            <a:pPr marL="4763" indent="0">
              <a:buNone/>
            </a:pPr>
            <a:r>
              <a:rPr lang="ru-RU" b="1" dirty="0" smtClean="0">
                <a:solidFill>
                  <a:srgbClr val="95452F"/>
                </a:solidFill>
              </a:rPr>
              <a:t>Технические </a:t>
            </a:r>
            <a:r>
              <a:rPr lang="ru-RU" b="1" dirty="0">
                <a:solidFill>
                  <a:srgbClr val="95452F"/>
                </a:solidFill>
              </a:rPr>
              <a:t>брошюры </a:t>
            </a:r>
            <a:r>
              <a:rPr lang="en-US" b="1" dirty="0">
                <a:solidFill>
                  <a:srgbClr val="95452F"/>
                </a:solidFill>
              </a:rPr>
              <a:t>CIGRE</a:t>
            </a:r>
            <a:r>
              <a:rPr lang="ru-RU" b="1" dirty="0">
                <a:solidFill>
                  <a:srgbClr val="95452F"/>
                </a:solidFill>
              </a:rPr>
              <a:t> – основа для создания стандартов</a:t>
            </a:r>
            <a:r>
              <a:rPr lang="ru-RU" b="1" dirty="0" smtClean="0">
                <a:solidFill>
                  <a:srgbClr val="95452F"/>
                </a:solidFill>
              </a:rPr>
              <a:t>!</a:t>
            </a:r>
            <a:endParaRPr lang="ru-RU" sz="1600" b="1" dirty="0" smtClean="0">
              <a:solidFill>
                <a:srgbClr val="95452F"/>
              </a:solidFill>
            </a:endParaRPr>
          </a:p>
          <a:p>
            <a:pPr marL="0" indent="0">
              <a:buNone/>
            </a:pPr>
            <a:endParaRPr lang="ru-RU" sz="1600" dirty="0" smtClean="0"/>
          </a:p>
          <a:p>
            <a:pPr marL="0" indent="0" algn="l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В </a:t>
            </a:r>
            <a:r>
              <a:rPr lang="ru-RU" sz="1600" dirty="0">
                <a:solidFill>
                  <a:schemeClr val="tx1"/>
                </a:solidFill>
              </a:rPr>
              <a:t>2013 г. рабочими группами комитета С6 планируется </a:t>
            </a:r>
            <a:r>
              <a:rPr lang="ru-RU" sz="1600" dirty="0" smtClean="0">
                <a:solidFill>
                  <a:schemeClr val="tx1"/>
                </a:solidFill>
              </a:rPr>
              <a:t>к </a:t>
            </a:r>
            <a:r>
              <a:rPr lang="ru-RU" sz="1600" dirty="0">
                <a:solidFill>
                  <a:schemeClr val="tx1"/>
                </a:solidFill>
              </a:rPr>
              <a:t>выпуску </a:t>
            </a:r>
            <a:r>
              <a:rPr lang="ru-RU" sz="1600" dirty="0" smtClean="0">
                <a:solidFill>
                  <a:schemeClr val="tx1"/>
                </a:solidFill>
              </a:rPr>
              <a:t>ряд брошюр:</a:t>
            </a:r>
            <a:endParaRPr lang="ru-RU" sz="1600" dirty="0">
              <a:solidFill>
                <a:schemeClr val="tx1"/>
              </a:solidFill>
            </a:endParaRPr>
          </a:p>
          <a:p>
            <a:r>
              <a:rPr lang="ru-RU" sz="1600" dirty="0"/>
              <a:t>по вопросу интеграции DER </a:t>
            </a:r>
            <a:r>
              <a:rPr lang="ru-RU" sz="1600" dirty="0">
                <a:solidFill>
                  <a:schemeClr val="tx1"/>
                </a:solidFill>
              </a:rPr>
              <a:t>(группа WG С6.24)</a:t>
            </a:r>
          </a:p>
          <a:p>
            <a:r>
              <a:rPr lang="ru-RU" sz="1600" dirty="0"/>
              <a:t>по терминологии DER </a:t>
            </a:r>
            <a:r>
              <a:rPr lang="ru-RU" sz="1600" dirty="0">
                <a:solidFill>
                  <a:schemeClr val="tx1"/>
                </a:solidFill>
              </a:rPr>
              <a:t>(группа WG C6.23)</a:t>
            </a:r>
          </a:p>
          <a:p>
            <a:endParaRPr lang="ru-RU" sz="1600" dirty="0" smtClean="0"/>
          </a:p>
          <a:p>
            <a:endParaRPr lang="ru-RU" sz="1600" dirty="0"/>
          </a:p>
          <a:p>
            <a:endParaRPr lang="ru-RU" sz="1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3101606" cy="270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21FAB4-3F43-40AE-8C5A-243E9D2EB947}" type="slidenum">
              <a:rPr lang="ru-RU" sz="2000" smtClean="0">
                <a:solidFill>
                  <a:srgbClr val="95642F"/>
                </a:solidFill>
              </a:rPr>
              <a:pPr eaLnBrk="1" hangingPunct="1"/>
              <a:t>19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622176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0130" y="212598"/>
            <a:ext cx="7689434" cy="667512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Работы </a:t>
            </a:r>
            <a:r>
              <a:rPr lang="ru-RU" dirty="0"/>
              <a:t>по стандартизации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3923928" y="1161316"/>
            <a:ext cx="1584176" cy="1080120"/>
            <a:chOff x="2943622" y="2377649"/>
            <a:chExt cx="1584176" cy="1080120"/>
          </a:xfrm>
        </p:grpSpPr>
        <p:pic>
          <p:nvPicPr>
            <p:cNvPr id="6" name="Picture 8" descr="Cigr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0253" y="2521665"/>
              <a:ext cx="952500" cy="723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Овал 4"/>
            <p:cNvSpPr/>
            <p:nvPr/>
          </p:nvSpPr>
          <p:spPr>
            <a:xfrm>
              <a:off x="2943622" y="2377649"/>
              <a:ext cx="1584176" cy="1080120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1187624" y="1354375"/>
            <a:ext cx="1416546" cy="725538"/>
            <a:chOff x="1486694" y="3552819"/>
            <a:chExt cx="1272530" cy="653530"/>
          </a:xfrm>
        </p:grpSpPr>
        <p:pic>
          <p:nvPicPr>
            <p:cNvPr id="4098" name="Picture 2" descr=" Button back to homepage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9580" y="3647792"/>
              <a:ext cx="427596" cy="4275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Овал 7"/>
            <p:cNvSpPr/>
            <p:nvPr/>
          </p:nvSpPr>
          <p:spPr>
            <a:xfrm>
              <a:off x="1486694" y="3552819"/>
              <a:ext cx="1272530" cy="65353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686478"/>
              </p:ext>
            </p:extLst>
          </p:nvPr>
        </p:nvGraphicFramePr>
        <p:xfrm>
          <a:off x="205800" y="2241436"/>
          <a:ext cx="4320480" cy="3736455"/>
        </p:xfrm>
        <a:graphic>
          <a:graphicData uri="http://schemas.openxmlformats.org/drawingml/2006/table">
            <a:tbl>
              <a:tblPr/>
              <a:tblGrid>
                <a:gridCol w="685350"/>
                <a:gridCol w="3635130"/>
              </a:tblGrid>
              <a:tr h="236431"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#</a:t>
                      </a:r>
                      <a:endParaRPr lang="en-US" sz="14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ru-RU" sz="1400" b="1" noProof="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Технический</a:t>
                      </a:r>
                      <a:r>
                        <a:rPr lang="ru-RU" sz="1400" b="1" baseline="0" noProof="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 комитет</a:t>
                      </a:r>
                      <a:r>
                        <a:rPr lang="en-US" sz="1400" b="1" baseline="0" noProof="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 </a:t>
                      </a:r>
                      <a:r>
                        <a:rPr lang="ru-RU" sz="1400" b="1" baseline="0" noProof="0" dirty="0" smtClean="0">
                          <a:effectLst/>
                          <a:latin typeface="+mn-lt"/>
                          <a:ea typeface="Calibri"/>
                          <a:cs typeface="Calibri"/>
                        </a:rPr>
                        <a:t>МЭК</a:t>
                      </a:r>
                      <a:endParaRPr lang="en-US" sz="1400" b="1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6431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TC 1</a:t>
                      </a:r>
                      <a:endParaRPr lang="en-US" sz="14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0" noProof="0" dirty="0" smtClean="0">
                          <a:solidFill>
                            <a:srgbClr val="121214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Terminology</a:t>
                      </a:r>
                      <a:endParaRPr lang="en-US" sz="1400" b="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6431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TC 4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solidFill>
                            <a:srgbClr val="121214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Hydraulic turbines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6431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TC 7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solidFill>
                            <a:srgbClr val="121214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Overhead electrical conductors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6431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TC 11</a:t>
                      </a:r>
                      <a:endParaRPr lang="en-US" sz="14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solidFill>
                            <a:srgbClr val="121214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Overhead lines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6431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TC 20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solidFill>
                            <a:srgbClr val="121214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Electric cables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429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TC 36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Insulators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2862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TC 42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High-voltage and high-current test techniques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72862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TC 57</a:t>
                      </a:r>
                      <a:endParaRPr lang="en-US" sz="14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2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Power systems management and </a:t>
                      </a:r>
                      <a:r>
                        <a:rPr lang="ru-RU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/>
                      </a:r>
                      <a:br>
                        <a:rPr lang="ru-RU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</a:b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associated information exchange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>
                        <a:alpha val="29000"/>
                      </a:srgbClr>
                    </a:solidFill>
                  </a:tcPr>
                </a:tc>
              </a:tr>
              <a:tr h="274429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TC 73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solidFill>
                            <a:srgbClr val="121214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Short-circuit currents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429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TC 77</a:t>
                      </a:r>
                      <a:endParaRPr lang="en-US" sz="1400" b="1" noProof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Electromagnetic compatibility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17000"/>
                      </a:srgbClr>
                    </a:solidFill>
                  </a:tcPr>
                </a:tc>
              </a:tr>
              <a:tr h="274429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TC 90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Superconductivity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429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b="1" u="none" strike="noStrike" noProof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Calibri"/>
                        </a:rPr>
                        <a:t>TC 95</a:t>
                      </a:r>
                      <a:endParaRPr lang="en-US" sz="1400" b="1" noProof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en-US" sz="1400" noProof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Measuring relays and protection equipment</a:t>
                      </a:r>
                      <a:endParaRPr lang="en-US" sz="1400" noProof="0" dirty="0">
                        <a:effectLst/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0D0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4096" name="Группа 4095"/>
          <p:cNvGrpSpPr/>
          <p:nvPr/>
        </p:nvGrpSpPr>
        <p:grpSpPr>
          <a:xfrm>
            <a:off x="6876256" y="1305332"/>
            <a:ext cx="1296144" cy="774581"/>
            <a:chOff x="6760257" y="1915874"/>
            <a:chExt cx="1296144" cy="774581"/>
          </a:xfrm>
        </p:grpSpPr>
        <p:pic>
          <p:nvPicPr>
            <p:cNvPr id="10" name="Picture 30" descr="IEEE Advancing Technology for Humanity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16909" y="2114391"/>
              <a:ext cx="651460" cy="3654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Овал 10"/>
            <p:cNvSpPr/>
            <p:nvPr/>
          </p:nvSpPr>
          <p:spPr>
            <a:xfrm>
              <a:off x="6760257" y="1915874"/>
              <a:ext cx="1296144" cy="774581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2" name="Прямая соединительная линия 11"/>
          <p:cNvCxnSpPr>
            <a:stCxn id="5" idx="2"/>
            <a:endCxn id="8" idx="6"/>
          </p:cNvCxnSpPr>
          <p:nvPr/>
        </p:nvCxnSpPr>
        <p:spPr>
          <a:xfrm flipH="1">
            <a:off x="2604170" y="1701376"/>
            <a:ext cx="1319758" cy="15768"/>
          </a:xfrm>
          <a:prstGeom prst="line">
            <a:avLst/>
          </a:prstGeom>
          <a:ln>
            <a:solidFill>
              <a:srgbClr val="C0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11" idx="2"/>
            <a:endCxn id="5" idx="6"/>
          </p:cNvCxnSpPr>
          <p:nvPr/>
        </p:nvCxnSpPr>
        <p:spPr>
          <a:xfrm flipH="1">
            <a:off x="5508104" y="1692623"/>
            <a:ext cx="1368152" cy="8753"/>
          </a:xfrm>
          <a:prstGeom prst="line">
            <a:avLst/>
          </a:prstGeom>
          <a:ln>
            <a:solidFill>
              <a:srgbClr val="C0000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5769848" y="2136298"/>
            <a:ext cx="3283047" cy="46597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0070C0"/>
                </a:solidFill>
              </a:rPr>
              <a:t>Policy for Cooperation between CIGRE and IEEE</a:t>
            </a:r>
            <a:r>
              <a:rPr lang="en-US" sz="1400" dirty="0" smtClean="0"/>
              <a:t>,</a:t>
            </a:r>
            <a:r>
              <a:rPr lang="ru-RU" sz="1400" dirty="0" smtClean="0"/>
              <a:t> </a:t>
            </a:r>
            <a:r>
              <a:rPr lang="en-US" sz="1400" dirty="0" smtClean="0"/>
              <a:t>2001</a:t>
            </a:r>
          </a:p>
          <a:p>
            <a:pPr marL="176213" indent="-176213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400" b="1" dirty="0" smtClean="0">
                <a:solidFill>
                  <a:srgbClr val="0070C0"/>
                </a:solidFill>
              </a:rPr>
              <a:t>Memorandum  of  understanding on Smart Grid standards</a:t>
            </a:r>
            <a:r>
              <a:rPr lang="ru-RU" sz="1400" b="1" dirty="0">
                <a:solidFill>
                  <a:srgbClr val="0070C0"/>
                </a:solidFill>
              </a:rPr>
              <a:t>,</a:t>
            </a:r>
            <a:r>
              <a:rPr lang="en-US" sz="1400" b="1" dirty="0" smtClean="0">
                <a:solidFill>
                  <a:srgbClr val="0070C0"/>
                </a:solidFill>
              </a:rPr>
              <a:t> </a:t>
            </a:r>
            <a:r>
              <a:rPr lang="en-US" sz="1400" dirty="0" smtClean="0">
                <a:solidFill>
                  <a:srgbClr val="0070C0"/>
                </a:solidFill>
              </a:rPr>
              <a:t>CIGRE and IEEE Standards Association</a:t>
            </a:r>
            <a:r>
              <a:rPr lang="de-DE" sz="1400" dirty="0" smtClean="0"/>
              <a:t>, </a:t>
            </a:r>
            <a:r>
              <a:rPr lang="de-DE" sz="1400" dirty="0"/>
              <a:t>2012</a:t>
            </a:r>
            <a:endParaRPr lang="ru-RU" sz="1400" dirty="0"/>
          </a:p>
          <a:p>
            <a:pPr marL="176213" indent="-176213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400" dirty="0" smtClean="0">
                <a:solidFill>
                  <a:srgbClr val="0070C0"/>
                </a:solidFill>
              </a:rPr>
              <a:t>Joint </a:t>
            </a:r>
            <a:r>
              <a:rPr lang="en-US" sz="1400" dirty="0">
                <a:solidFill>
                  <a:srgbClr val="0070C0"/>
                </a:solidFill>
              </a:rPr>
              <a:t>IEEE/CIGRE Task Force </a:t>
            </a:r>
            <a:r>
              <a:rPr lang="en-US" sz="1400" dirty="0" smtClean="0"/>
              <a:t>on Stability Terms and Definitions</a:t>
            </a:r>
            <a:endParaRPr lang="en-US" sz="1400" dirty="0"/>
          </a:p>
          <a:p>
            <a:pPr marL="176213" indent="-176213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400" dirty="0">
                <a:solidFill>
                  <a:srgbClr val="0070C0"/>
                </a:solidFill>
              </a:rPr>
              <a:t>Joint IEEE/CIGRE Task Force </a:t>
            </a:r>
            <a:r>
              <a:rPr lang="en-US" sz="1400" dirty="0" smtClean="0"/>
              <a:t>“</a:t>
            </a:r>
            <a:r>
              <a:rPr lang="en-US" sz="1400" dirty="0"/>
              <a:t>Selection of Weather Assumptions for Overhead Line Ratings</a:t>
            </a:r>
            <a:r>
              <a:rPr lang="en-US" sz="1400" dirty="0" smtClean="0"/>
              <a:t>”</a:t>
            </a:r>
          </a:p>
          <a:p>
            <a:pPr marL="176213" indent="-176213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400" dirty="0">
                <a:solidFill>
                  <a:srgbClr val="0070C0"/>
                </a:solidFill>
              </a:rPr>
              <a:t>Joint IEEE/CIGRE Task </a:t>
            </a:r>
            <a:r>
              <a:rPr lang="en-US" sz="1400" dirty="0" smtClean="0">
                <a:solidFill>
                  <a:srgbClr val="0070C0"/>
                </a:solidFill>
              </a:rPr>
              <a:t>Force </a:t>
            </a:r>
            <a:r>
              <a:rPr lang="en-US" sz="1400" dirty="0" smtClean="0"/>
              <a:t>on </a:t>
            </a:r>
            <a:r>
              <a:rPr lang="en-US" sz="1400" dirty="0"/>
              <a:t>Extra High Voltage Transmission Line Radio Noise</a:t>
            </a:r>
          </a:p>
          <a:p>
            <a:pPr marL="176213" indent="-176213">
              <a:lnSpc>
                <a:spcPct val="110000"/>
              </a:lnSpc>
              <a:buFont typeface="Arial" pitchFamily="34" charset="0"/>
              <a:buChar char="•"/>
            </a:pPr>
            <a:r>
              <a:rPr lang="en-US" sz="1400" dirty="0">
                <a:solidFill>
                  <a:srgbClr val="0070C0"/>
                </a:solidFill>
              </a:rPr>
              <a:t>Joint IEEE/CIGRE Task Force</a:t>
            </a:r>
            <a:r>
              <a:rPr lang="en-US" sz="1400" dirty="0"/>
              <a:t> on Insulated </a:t>
            </a:r>
            <a:r>
              <a:rPr lang="en-US" sz="1400" dirty="0" smtClean="0"/>
              <a:t>Conductors</a:t>
            </a:r>
            <a:endParaRPr lang="en-US" sz="1400" dirty="0"/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3666759" y="4342244"/>
            <a:ext cx="2160240" cy="2088232"/>
          </a:xfrm>
          <a:prstGeom prst="wedgeRoundRectCallout">
            <a:avLst>
              <a:gd name="adj1" fmla="val -60671"/>
              <a:gd name="adj2" fmla="val -27107"/>
              <a:gd name="adj3" fmla="val 16667"/>
            </a:avLst>
          </a:prstGeom>
          <a:solidFill>
            <a:schemeClr val="bg1"/>
          </a:solidFill>
          <a:ln w="127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Развитие серии стандартов </a:t>
            </a:r>
            <a:r>
              <a:rPr lang="ru-RU" sz="1300" b="1" dirty="0" smtClean="0">
                <a:solidFill>
                  <a:schemeClr val="tx1"/>
                </a:solidFill>
              </a:rPr>
              <a:t>IEC </a:t>
            </a:r>
            <a:r>
              <a:rPr lang="ru-RU" sz="1300" b="1" dirty="0">
                <a:solidFill>
                  <a:schemeClr val="tx1"/>
                </a:solidFill>
              </a:rPr>
              <a:t>61850 </a:t>
            </a:r>
            <a:r>
              <a:rPr lang="ru-RU" sz="1300" dirty="0">
                <a:solidFill>
                  <a:schemeClr val="tx1"/>
                </a:solidFill>
              </a:rPr>
              <a:t>по </a:t>
            </a:r>
            <a:r>
              <a:rPr lang="ru-RU" sz="1300" dirty="0">
                <a:solidFill>
                  <a:srgbClr val="C00000"/>
                </a:solidFill>
              </a:rPr>
              <a:t>автоматизации </a:t>
            </a:r>
            <a:r>
              <a:rPr lang="ru-RU" sz="1300" dirty="0" smtClean="0">
                <a:solidFill>
                  <a:srgbClr val="C00000"/>
                </a:solidFill>
              </a:rPr>
              <a:t>подстанций</a:t>
            </a:r>
            <a:r>
              <a:rPr lang="ru-RU" sz="1300" dirty="0" smtClean="0">
                <a:solidFill>
                  <a:schemeClr val="tx1"/>
                </a:solidFill>
              </a:rPr>
              <a:t>,</a:t>
            </a:r>
            <a:endParaRPr lang="ru-RU" sz="1300" dirty="0">
              <a:solidFill>
                <a:schemeClr val="tx1"/>
              </a:solidFill>
            </a:endParaRPr>
          </a:p>
          <a:p>
            <a:pPr algn="ctr"/>
            <a:r>
              <a:rPr lang="ru-RU" sz="1300" b="1" dirty="0">
                <a:solidFill>
                  <a:schemeClr val="tx1"/>
                </a:solidFill>
              </a:rPr>
              <a:t>IEC 61970 </a:t>
            </a:r>
            <a:r>
              <a:rPr lang="ru-RU" sz="1300" dirty="0" smtClean="0">
                <a:solidFill>
                  <a:schemeClr val="tx1"/>
                </a:solidFill>
              </a:rPr>
              <a:t>по общей информационной модели </a:t>
            </a:r>
            <a:r>
              <a:rPr lang="ru-RU" sz="1300" dirty="0">
                <a:solidFill>
                  <a:schemeClr val="tx1"/>
                </a:solidFill>
              </a:rPr>
              <a:t>(</a:t>
            </a:r>
            <a:r>
              <a:rPr lang="ru-RU" sz="1300" dirty="0">
                <a:solidFill>
                  <a:srgbClr val="C00000"/>
                </a:solidFill>
              </a:rPr>
              <a:t>CIM</a:t>
            </a:r>
            <a:r>
              <a:rPr lang="ru-RU" sz="1300" dirty="0" smtClean="0">
                <a:solidFill>
                  <a:schemeClr val="tx1"/>
                </a:solidFill>
              </a:rPr>
              <a:t>),</a:t>
            </a:r>
          </a:p>
          <a:p>
            <a:pPr algn="ctr"/>
            <a:r>
              <a:rPr lang="de-DE" sz="1300" b="1" dirty="0">
                <a:solidFill>
                  <a:schemeClr val="tx1"/>
                </a:solidFill>
              </a:rPr>
              <a:t>IEC 62351 </a:t>
            </a:r>
            <a:r>
              <a:rPr lang="ru-RU" sz="1300" dirty="0" smtClean="0">
                <a:solidFill>
                  <a:schemeClr val="tx1"/>
                </a:solidFill>
              </a:rPr>
              <a:t>по </a:t>
            </a:r>
            <a:r>
              <a:rPr lang="ru-RU" sz="1300" dirty="0" err="1" smtClean="0">
                <a:solidFill>
                  <a:srgbClr val="C00000"/>
                </a:solidFill>
              </a:rPr>
              <a:t>кибербезопасности</a:t>
            </a:r>
            <a:r>
              <a:rPr lang="ru-RU" sz="1300" dirty="0" smtClean="0">
                <a:solidFill>
                  <a:schemeClr val="tx1"/>
                </a:solidFill>
              </a:rPr>
              <a:t> </a:t>
            </a:r>
            <a:endParaRPr lang="ru-RU" sz="1300" dirty="0">
              <a:solidFill>
                <a:schemeClr val="tx1"/>
              </a:solidFill>
            </a:endParaRPr>
          </a:p>
        </p:txBody>
      </p:sp>
      <p:sp>
        <p:nvSpPr>
          <p:cNvPr id="20" name="Скругленная прямоугольная выноска 19"/>
          <p:cNvSpPr/>
          <p:nvPr/>
        </p:nvSpPr>
        <p:spPr>
          <a:xfrm>
            <a:off x="2771800" y="3211830"/>
            <a:ext cx="2952328" cy="720080"/>
          </a:xfrm>
          <a:prstGeom prst="wedgeRoundRectCallout">
            <a:avLst>
              <a:gd name="adj1" fmla="val -75955"/>
              <a:gd name="adj2" fmla="val 58409"/>
              <a:gd name="adj3" fmla="val 16667"/>
            </a:avLst>
          </a:prstGeom>
          <a:solidFill>
            <a:schemeClr val="bg1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Пересмотр стандарта </a:t>
            </a:r>
            <a:r>
              <a:rPr lang="ru-RU" sz="1300" b="1" dirty="0">
                <a:solidFill>
                  <a:schemeClr val="tx1"/>
                </a:solidFill>
              </a:rPr>
              <a:t>IEC </a:t>
            </a:r>
            <a:r>
              <a:rPr lang="ru-RU" sz="1300" b="1" dirty="0" smtClean="0">
                <a:solidFill>
                  <a:schemeClr val="tx1"/>
                </a:solidFill>
              </a:rPr>
              <a:t>60060 </a:t>
            </a:r>
            <a:r>
              <a:rPr lang="ru-RU" sz="1300" dirty="0" smtClean="0">
                <a:solidFill>
                  <a:schemeClr val="tx1"/>
                </a:solidFill>
              </a:rPr>
              <a:t>по испытанию оборудования, с учетом класса </a:t>
            </a:r>
            <a:r>
              <a:rPr lang="en-US" sz="1300" b="1" dirty="0" smtClean="0">
                <a:solidFill>
                  <a:srgbClr val="C00000"/>
                </a:solidFill>
              </a:rPr>
              <a:t>UHV</a:t>
            </a:r>
            <a:r>
              <a:rPr lang="en-US" sz="1300" dirty="0" smtClean="0">
                <a:solidFill>
                  <a:schemeClr val="tx1"/>
                </a:solidFill>
              </a:rPr>
              <a:t> (</a:t>
            </a:r>
            <a:r>
              <a:rPr lang="en-US" sz="1300" dirty="0">
                <a:solidFill>
                  <a:schemeClr val="tx1"/>
                </a:solidFill>
              </a:rPr>
              <a:t>&gt;</a:t>
            </a:r>
            <a:r>
              <a:rPr lang="ru-RU" sz="1300" dirty="0" smtClean="0">
                <a:solidFill>
                  <a:schemeClr val="tx1"/>
                </a:solidFill>
              </a:rPr>
              <a:t>1000 </a:t>
            </a:r>
            <a:r>
              <a:rPr lang="ru-RU" sz="1300" dirty="0" err="1" smtClean="0">
                <a:solidFill>
                  <a:schemeClr val="tx1"/>
                </a:solidFill>
              </a:rPr>
              <a:t>кВ</a:t>
            </a:r>
            <a:r>
              <a:rPr lang="en-US" sz="1300" dirty="0" smtClean="0">
                <a:solidFill>
                  <a:schemeClr val="tx1"/>
                </a:solidFill>
              </a:rPr>
              <a:t>)</a:t>
            </a:r>
            <a:endParaRPr lang="ru-RU" sz="1300" dirty="0"/>
          </a:p>
        </p:txBody>
      </p:sp>
      <p:sp>
        <p:nvSpPr>
          <p:cNvPr id="21" name="Скругленная прямоугольная выноска 20"/>
          <p:cNvSpPr/>
          <p:nvPr/>
        </p:nvSpPr>
        <p:spPr>
          <a:xfrm>
            <a:off x="467544" y="6137910"/>
            <a:ext cx="3096344" cy="603458"/>
          </a:xfrm>
          <a:prstGeom prst="wedgeRoundRectCallout">
            <a:avLst>
              <a:gd name="adj1" fmla="val -38246"/>
              <a:gd name="adj2" fmla="val -208451"/>
              <a:gd name="adj3" fmla="val 16667"/>
            </a:avLst>
          </a:prstGeom>
          <a:noFill/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Развитие стандарта </a:t>
            </a:r>
            <a:r>
              <a:rPr lang="de-DE" sz="1300" b="1" dirty="0">
                <a:solidFill>
                  <a:schemeClr val="tx1"/>
                </a:solidFill>
              </a:rPr>
              <a:t>IEC 61000 </a:t>
            </a:r>
            <a:r>
              <a:rPr lang="ru-RU" sz="1300" dirty="0" smtClean="0">
                <a:solidFill>
                  <a:schemeClr val="tx1"/>
                </a:solidFill>
              </a:rPr>
              <a:t>по </a:t>
            </a:r>
            <a:r>
              <a:rPr lang="ru-RU" sz="1300" dirty="0" smtClean="0">
                <a:solidFill>
                  <a:srgbClr val="C00000"/>
                </a:solidFill>
              </a:rPr>
              <a:t>электромагнитной совместимости</a:t>
            </a:r>
            <a:endParaRPr lang="ru-RU" sz="1300" dirty="0">
              <a:solidFill>
                <a:srgbClr val="C00000"/>
              </a:solidFill>
            </a:endParaRPr>
          </a:p>
        </p:txBody>
      </p:sp>
      <p:sp>
        <p:nvSpPr>
          <p:cNvPr id="22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0415D0E-EA72-4A20-A491-C45A579348F6}" type="slidenum">
              <a:rPr lang="ru-RU" sz="2000" smtClean="0">
                <a:solidFill>
                  <a:srgbClr val="95642F"/>
                </a:solidFill>
              </a:rPr>
              <a:pPr eaLnBrk="1" hangingPunct="1"/>
              <a:t>20</a:t>
            </a:fld>
            <a:endParaRPr lang="ru-RU" sz="2000" smtClean="0">
              <a:solidFill>
                <a:srgbClr val="9564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87263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0170"/>
            <a:ext cx="8640960" cy="5400600"/>
          </a:xfrm>
        </p:spPr>
        <p:txBody>
          <a:bodyPr>
            <a:noAutofit/>
          </a:bodyPr>
          <a:lstStyle/>
          <a:p>
            <a:pPr marL="342900" indent="-342900">
              <a:buClr>
                <a:schemeClr val="tx2"/>
              </a:buClr>
              <a:buSzPct val="100000"/>
              <a:buFont typeface="+mj-lt"/>
              <a:buAutoNum type="arabicPeriod"/>
            </a:pPr>
            <a:r>
              <a:rPr lang="ru-RU" sz="1800" dirty="0"/>
              <a:t>Направление стратегической деятельности СИГРЭ заключается в </a:t>
            </a:r>
            <a:r>
              <a:rPr lang="ru-RU" sz="1800" dirty="0">
                <a:solidFill>
                  <a:schemeClr val="tx2"/>
                </a:solidFill>
              </a:rPr>
              <a:t>гармонизации развития «большой» и «малой» энергетики</a:t>
            </a:r>
            <a:r>
              <a:rPr lang="ru-RU" sz="1800" dirty="0"/>
              <a:t>, решении задач интеграции и взаимодействия нового оборудования и технологий в </a:t>
            </a:r>
            <a:r>
              <a:rPr lang="ru-RU" sz="1800" dirty="0" smtClean="0"/>
              <a:t>ЭЭС</a:t>
            </a:r>
            <a:endParaRPr lang="ru-RU" sz="1800" dirty="0"/>
          </a:p>
          <a:p>
            <a:pPr marL="342900" indent="-342900">
              <a:buClr>
                <a:schemeClr val="tx2"/>
              </a:buClr>
              <a:buSzPct val="100000"/>
              <a:buFont typeface="+mj-lt"/>
              <a:buAutoNum type="arabicPeriod"/>
            </a:pPr>
            <a:r>
              <a:rPr lang="ru-RU" sz="1800" dirty="0" smtClean="0"/>
              <a:t>Сформирована </a:t>
            </a:r>
            <a:r>
              <a:rPr lang="ru-RU" sz="1800" dirty="0" smtClean="0">
                <a:solidFill>
                  <a:schemeClr val="tx2"/>
                </a:solidFill>
              </a:rPr>
              <a:t>новая </a:t>
            </a:r>
            <a:r>
              <a:rPr lang="ru-RU" sz="1800" dirty="0">
                <a:solidFill>
                  <a:schemeClr val="tx2"/>
                </a:solidFill>
              </a:rPr>
              <a:t>парадигма </a:t>
            </a:r>
            <a:r>
              <a:rPr lang="ru-RU" sz="1800" dirty="0" smtClean="0">
                <a:solidFill>
                  <a:schemeClr val="tx2"/>
                </a:solidFill>
              </a:rPr>
              <a:t>развития </a:t>
            </a:r>
            <a:r>
              <a:rPr lang="ru-RU" sz="1800" dirty="0" smtClean="0"/>
              <a:t>– </a:t>
            </a:r>
            <a:r>
              <a:rPr lang="ru-RU" sz="1800" dirty="0"/>
              <a:t>«</a:t>
            </a:r>
            <a:r>
              <a:rPr lang="ru-RU" sz="1800" dirty="0">
                <a:solidFill>
                  <a:schemeClr val="tx2"/>
                </a:solidFill>
              </a:rPr>
              <a:t>Электрические сети будущего</a:t>
            </a:r>
            <a:r>
              <a:rPr lang="ru-RU" sz="1800" dirty="0"/>
              <a:t>», основанная </a:t>
            </a:r>
            <a:r>
              <a:rPr lang="ru-RU" sz="1800" dirty="0" smtClean="0"/>
              <a:t>на: </a:t>
            </a:r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/>
              <a:t>применении силовой электроники на всех классах напряжения </a:t>
            </a:r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/>
              <a:t>применении систем аккумулирования электроэнергии</a:t>
            </a:r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/>
              <a:t>интеграции активных потребителей</a:t>
            </a:r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/>
              <a:t>новой концепции планирования, защиты и оперативного управления с учетом нарастающего многообразия </a:t>
            </a:r>
            <a:r>
              <a:rPr lang="ru-RU" sz="1800" dirty="0" err="1"/>
              <a:t>разнотиповых</a:t>
            </a:r>
            <a:r>
              <a:rPr lang="ru-RU" sz="1800" dirty="0"/>
              <a:t> генерирующих источников и нового качества электрических сетей и др</a:t>
            </a:r>
            <a:r>
              <a:rPr lang="ru-RU" sz="1800" dirty="0" smtClean="0"/>
              <a:t>.</a:t>
            </a:r>
          </a:p>
          <a:p>
            <a:pPr marL="342900" indent="-342900">
              <a:buClr>
                <a:schemeClr val="tx2"/>
              </a:buClr>
              <a:buSzPct val="100000"/>
              <a:buFont typeface="+mj-lt"/>
              <a:buAutoNum type="arabicPeriod"/>
            </a:pPr>
            <a:r>
              <a:rPr lang="ru-RU" sz="1800" dirty="0" smtClean="0"/>
              <a:t>Важнейшие </a:t>
            </a:r>
            <a:r>
              <a:rPr lang="ru-RU" sz="1800" dirty="0"/>
              <a:t>технологические достижения: </a:t>
            </a:r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/>
              <a:t>электропередачи </a:t>
            </a:r>
            <a:r>
              <a:rPr lang="en-US" sz="1800" dirty="0"/>
              <a:t>UHV AC&amp;DC</a:t>
            </a:r>
            <a:r>
              <a:rPr lang="ru-RU" sz="1800" dirty="0"/>
              <a:t>, </a:t>
            </a:r>
            <a:r>
              <a:rPr lang="ru-RU" sz="1800" dirty="0" smtClean="0"/>
              <a:t>УШР, мощные </a:t>
            </a:r>
            <a:r>
              <a:rPr lang="ru-RU" sz="1800" dirty="0"/>
              <a:t>ВИЭ</a:t>
            </a:r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/>
              <a:t>цифровые подстанции, </a:t>
            </a:r>
            <a:r>
              <a:rPr lang="en-US" sz="1800" dirty="0" err="1" smtClean="0"/>
              <a:t>MicroGrid</a:t>
            </a:r>
            <a:endParaRPr lang="ru-RU" sz="1800" dirty="0"/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en-US" sz="1800" dirty="0"/>
              <a:t>WAMS</a:t>
            </a:r>
            <a:r>
              <a:rPr lang="ru-RU" sz="1800" dirty="0"/>
              <a:t>, </a:t>
            </a:r>
            <a:r>
              <a:rPr lang="en-US" sz="1800" dirty="0"/>
              <a:t>ICT</a:t>
            </a:r>
            <a:endParaRPr lang="ru-RU" sz="1800" dirty="0"/>
          </a:p>
          <a:p>
            <a:pPr marL="708660" lvl="1" indent="-342900">
              <a:buClr>
                <a:schemeClr val="tx2"/>
              </a:buClr>
              <a:buSzPct val="100000"/>
            </a:pPr>
            <a:r>
              <a:rPr lang="ru-RU" sz="1800" dirty="0" smtClean="0"/>
              <a:t>ТОУ, ВТСП</a:t>
            </a:r>
            <a:r>
              <a:rPr lang="ru-RU" sz="1800" dirty="0"/>
              <a:t>, материалы и др.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82980" y="160060"/>
            <a:ext cx="7498080" cy="822920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/>
              <a:t>Заключение</a:t>
            </a:r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1BD924-F5EF-40E1-81A5-F8D3A786B6FC}" type="slidenum">
              <a:rPr lang="ru-RU" sz="2000" smtClean="0">
                <a:solidFill>
                  <a:srgbClr val="95642F"/>
                </a:solidFill>
              </a:rPr>
              <a:pPr eaLnBrk="1" hangingPunct="1"/>
              <a:t>21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742365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370" y="1120140"/>
            <a:ext cx="8640960" cy="5477212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tx2"/>
              </a:buClr>
              <a:buSzPct val="100000"/>
              <a:buFont typeface="+mj-lt"/>
              <a:buAutoNum type="arabicPeriod" startAt="4"/>
            </a:pPr>
            <a:endParaRPr lang="ru-RU" sz="2000" dirty="0" smtClean="0"/>
          </a:p>
          <a:p>
            <a:pPr marL="457200" indent="-457200">
              <a:buClr>
                <a:schemeClr val="tx2"/>
              </a:buClr>
              <a:buSzPct val="100000"/>
              <a:buFont typeface="+mj-lt"/>
              <a:buAutoNum type="arabicPeriod" startAt="4"/>
            </a:pPr>
            <a:r>
              <a:rPr lang="ru-RU" sz="1800" dirty="0" smtClean="0"/>
              <a:t>В </a:t>
            </a:r>
            <a:r>
              <a:rPr lang="ru-RU" sz="1800" dirty="0"/>
              <a:t>отношении </a:t>
            </a:r>
            <a:r>
              <a:rPr lang="ru-RU" sz="1800" dirty="0">
                <a:solidFill>
                  <a:schemeClr val="tx2"/>
                </a:solidFill>
              </a:rPr>
              <a:t>развития распределенной генерации </a:t>
            </a:r>
            <a:r>
              <a:rPr lang="ru-RU" sz="1800" dirty="0"/>
              <a:t>и ее интеграции в </a:t>
            </a:r>
            <a:r>
              <a:rPr lang="ru-RU" sz="1800" dirty="0" smtClean="0"/>
              <a:t>энергосистему можно </a:t>
            </a:r>
            <a:r>
              <a:rPr lang="ru-RU" sz="1800" dirty="0"/>
              <a:t>выделить следующие </a:t>
            </a:r>
            <a:r>
              <a:rPr lang="ru-RU" sz="1800" dirty="0" smtClean="0">
                <a:solidFill>
                  <a:schemeClr val="tx2"/>
                </a:solidFill>
              </a:rPr>
              <a:t>тенденции:</a:t>
            </a:r>
            <a:endParaRPr lang="ru-RU" sz="1800" dirty="0"/>
          </a:p>
          <a:p>
            <a:pPr marL="822960" lvl="1" indent="-457200">
              <a:spcBef>
                <a:spcPts val="1000"/>
              </a:spcBef>
              <a:buClr>
                <a:schemeClr val="tx2"/>
              </a:buClr>
              <a:buSzPct val="100000"/>
            </a:pPr>
            <a:r>
              <a:rPr lang="ru-RU" sz="1800" dirty="0" smtClean="0"/>
              <a:t>формируется </a:t>
            </a:r>
            <a:r>
              <a:rPr lang="ru-RU" sz="1800" dirty="0"/>
              <a:t>отдельная группа задач по </a:t>
            </a:r>
            <a:r>
              <a:rPr lang="ru-RU" sz="1800" dirty="0">
                <a:solidFill>
                  <a:schemeClr val="tx2"/>
                </a:solidFill>
              </a:rPr>
              <a:t>интеграции ВИЭ большой мощности</a:t>
            </a:r>
            <a:r>
              <a:rPr lang="ru-RU" sz="1800" dirty="0"/>
              <a:t> – </a:t>
            </a:r>
            <a:r>
              <a:rPr lang="ru-RU" sz="1800" dirty="0" err="1"/>
              <a:t>ветрофермы</a:t>
            </a:r>
            <a:r>
              <a:rPr lang="ru-RU" sz="1800" dirty="0"/>
              <a:t> и </a:t>
            </a:r>
            <a:r>
              <a:rPr lang="ru-RU" sz="1800" dirty="0" err="1"/>
              <a:t>ветропарки</a:t>
            </a:r>
            <a:r>
              <a:rPr lang="ru-RU" sz="1800" dirty="0"/>
              <a:t>,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которые </a:t>
            </a:r>
            <a:r>
              <a:rPr lang="ru-RU" sz="1800" dirty="0"/>
              <a:t>уже не относятся к распределенной </a:t>
            </a:r>
            <a:r>
              <a:rPr lang="ru-RU" sz="1800" dirty="0" smtClean="0"/>
              <a:t>генерации</a:t>
            </a:r>
          </a:p>
          <a:p>
            <a:pPr marL="822960" lvl="1" indent="-457200">
              <a:spcBef>
                <a:spcPts val="1000"/>
              </a:spcBef>
              <a:buClr>
                <a:schemeClr val="tx2"/>
              </a:buClr>
              <a:buSzPct val="100000"/>
            </a:pPr>
            <a:r>
              <a:rPr lang="ru-RU" sz="1800" dirty="0" smtClean="0"/>
              <a:t>чрезвычайно </a:t>
            </a:r>
            <a:r>
              <a:rPr lang="ru-RU" sz="1800" dirty="0"/>
              <a:t>активное развитие получает применение </a:t>
            </a:r>
            <a:r>
              <a:rPr lang="ru-RU" sz="1800" dirty="0">
                <a:solidFill>
                  <a:schemeClr val="tx2"/>
                </a:solidFill>
              </a:rPr>
              <a:t>фотоэлектронных панелей </a:t>
            </a:r>
            <a:r>
              <a:rPr lang="ru-RU" sz="1800" dirty="0"/>
              <a:t>у потребителей на низком классе </a:t>
            </a:r>
            <a:r>
              <a:rPr lang="ru-RU" sz="1800" dirty="0" smtClean="0"/>
              <a:t>напряжении</a:t>
            </a:r>
          </a:p>
          <a:p>
            <a:pPr marL="822960" lvl="1" indent="-457200">
              <a:spcBef>
                <a:spcPts val="1000"/>
              </a:spcBef>
              <a:buClr>
                <a:schemeClr val="tx2"/>
              </a:buClr>
              <a:buSzPct val="100000"/>
            </a:pPr>
            <a:r>
              <a:rPr lang="ru-RU" sz="1800" dirty="0" smtClean="0"/>
              <a:t>интенсивный </a:t>
            </a:r>
            <a:r>
              <a:rPr lang="ru-RU" sz="1800" dirty="0"/>
              <a:t>рост распределенной генерации в ряде регионов уже приводит к </a:t>
            </a:r>
            <a:r>
              <a:rPr lang="ru-RU" sz="1800" dirty="0">
                <a:solidFill>
                  <a:schemeClr val="tx2"/>
                </a:solidFill>
              </a:rPr>
              <a:t>конфликту интересов с традиционной энергетикой</a:t>
            </a:r>
            <a:r>
              <a:rPr lang="ru-RU" sz="1800" dirty="0"/>
              <a:t>, как у производителей, так и в секторе электропередачи, забирая у них все </a:t>
            </a:r>
            <a:r>
              <a:rPr lang="ru-RU" sz="1800" dirty="0" smtClean="0"/>
              <a:t>б</a:t>
            </a:r>
            <a:r>
              <a:rPr lang="en-US" sz="1800" dirty="0" smtClean="0">
                <a:cs typeface="Times New Roman"/>
              </a:rPr>
              <a:t>ó</a:t>
            </a:r>
            <a:r>
              <a:rPr lang="ru-RU" sz="1800" dirty="0" err="1" smtClean="0"/>
              <a:t>льшие</a:t>
            </a:r>
            <a:r>
              <a:rPr lang="ru-RU" sz="1800" dirty="0" smtClean="0"/>
              <a:t> </a:t>
            </a:r>
            <a:r>
              <a:rPr lang="ru-RU" sz="1800" dirty="0"/>
              <a:t>и </a:t>
            </a:r>
            <a:r>
              <a:rPr lang="ru-RU" sz="1800" dirty="0" smtClean="0"/>
              <a:t>б</a:t>
            </a:r>
            <a:r>
              <a:rPr lang="en-US" sz="1800" dirty="0" smtClean="0">
                <a:cs typeface="Times New Roman"/>
              </a:rPr>
              <a:t>ó</a:t>
            </a:r>
            <a:r>
              <a:rPr lang="ru-RU" sz="1800" dirty="0" err="1" smtClean="0"/>
              <a:t>льшие</a:t>
            </a:r>
            <a:r>
              <a:rPr lang="ru-RU" sz="1800" dirty="0" smtClean="0"/>
              <a:t> </a:t>
            </a:r>
            <a:r>
              <a:rPr lang="ru-RU" sz="1800" dirty="0"/>
              <a:t>объемы </a:t>
            </a:r>
            <a:r>
              <a:rPr lang="ru-RU" sz="1800" dirty="0" smtClean="0"/>
              <a:t>энергии</a:t>
            </a:r>
            <a:endParaRPr lang="ru-RU" sz="1800" dirty="0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1BD924-F5EF-40E1-81A5-F8D3A786B6FC}" type="slidenum">
              <a:rPr lang="ru-RU" sz="2000" smtClean="0">
                <a:solidFill>
                  <a:srgbClr val="95642F"/>
                </a:solidFill>
              </a:rPr>
              <a:pPr eaLnBrk="1" hangingPunct="1"/>
              <a:t>22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82980" y="160060"/>
            <a:ext cx="7498080" cy="822920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Заключение (2)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77196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88800"/>
            <a:ext cx="8640960" cy="5520610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1000"/>
              </a:spcBef>
              <a:buClr>
                <a:schemeClr val="tx2"/>
              </a:buClr>
              <a:buSzPct val="100000"/>
              <a:buFont typeface="+mj-lt"/>
              <a:buAutoNum type="arabicPeriod" startAt="5"/>
            </a:pPr>
            <a:r>
              <a:rPr lang="ru-RU" sz="1800" dirty="0"/>
              <a:t>Рекомендуется </a:t>
            </a:r>
            <a:r>
              <a:rPr lang="ru-RU" sz="1800" dirty="0">
                <a:solidFill>
                  <a:schemeClr val="tx2"/>
                </a:solidFill>
              </a:rPr>
              <a:t>участникам </a:t>
            </a:r>
            <a:r>
              <a:rPr lang="ru-RU" sz="1800" dirty="0" smtClean="0">
                <a:solidFill>
                  <a:schemeClr val="tx2"/>
                </a:solidFill>
              </a:rPr>
              <a:t>Технологических платформ</a:t>
            </a:r>
            <a:r>
              <a:rPr lang="ru-RU" sz="1800" dirty="0" smtClean="0"/>
              <a:t>, </a:t>
            </a:r>
            <a:br>
              <a:rPr lang="ru-RU" sz="1800" dirty="0" smtClean="0"/>
            </a:br>
            <a:r>
              <a:rPr lang="ru-RU" sz="1800" dirty="0" smtClean="0">
                <a:solidFill>
                  <a:schemeClr val="tx1"/>
                </a:solidFill>
              </a:rPr>
              <a:t>в </a:t>
            </a:r>
            <a:r>
              <a:rPr lang="ru-RU" sz="1800" dirty="0" err="1" smtClean="0">
                <a:solidFill>
                  <a:schemeClr val="tx1"/>
                </a:solidFill>
              </a:rPr>
              <a:t>т.ч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smtClean="0"/>
              <a:t>«</a:t>
            </a:r>
            <a:r>
              <a:rPr lang="ru-RU" sz="1800" dirty="0"/>
              <a:t>Интеллектуальная энергетическая система России</a:t>
            </a:r>
            <a:r>
              <a:rPr lang="ru-RU" sz="1800" dirty="0" smtClean="0"/>
              <a:t>», </a:t>
            </a:r>
            <a:br>
              <a:rPr lang="ru-RU" sz="1800" dirty="0" smtClean="0"/>
            </a:br>
            <a:r>
              <a:rPr lang="ru-RU" sz="1800" dirty="0" smtClean="0"/>
              <a:t>«</a:t>
            </a:r>
            <a:r>
              <a:rPr lang="ru-RU" sz="1800" dirty="0"/>
              <a:t>Малая распределенная энергетика</a:t>
            </a:r>
            <a:r>
              <a:rPr lang="ru-RU" sz="1800" dirty="0" smtClean="0"/>
              <a:t>»</a:t>
            </a:r>
            <a:r>
              <a:rPr lang="ru-RU" sz="1800" dirty="0" smtClean="0">
                <a:solidFill>
                  <a:schemeClr val="tx1"/>
                </a:solidFill>
              </a:rPr>
              <a:t>,</a:t>
            </a:r>
            <a:r>
              <a:rPr lang="ru-RU" sz="1800" dirty="0" smtClean="0"/>
              <a:t> «Перспективные </a:t>
            </a:r>
            <a:r>
              <a:rPr lang="ru-RU" sz="1800" dirty="0"/>
              <a:t>технологии возобновляемой </a:t>
            </a:r>
            <a:r>
              <a:rPr lang="ru-RU" sz="1800" dirty="0" smtClean="0"/>
              <a:t>энергетики» </a:t>
            </a:r>
            <a:r>
              <a:rPr lang="ru-RU" sz="1800" dirty="0" smtClean="0">
                <a:solidFill>
                  <a:schemeClr val="tx1"/>
                </a:solidFill>
              </a:rPr>
              <a:t>и др., </a:t>
            </a:r>
            <a:r>
              <a:rPr lang="ru-RU" sz="1800" dirty="0" smtClean="0"/>
              <a:t>под эгидой Минэнерго России </a:t>
            </a:r>
            <a:r>
              <a:rPr lang="ru-RU" sz="1800" dirty="0" smtClean="0">
                <a:solidFill>
                  <a:schemeClr val="tx2"/>
                </a:solidFill>
              </a:rPr>
              <a:t>организовать  проведение регулярного анализа материалов</a:t>
            </a:r>
            <a:r>
              <a:rPr lang="ru-RU" sz="1800" dirty="0"/>
              <a:t> </a:t>
            </a:r>
            <a:r>
              <a:rPr lang="ru-RU" sz="1800" dirty="0" smtClean="0"/>
              <a:t>СИГРЭ</a:t>
            </a:r>
          </a:p>
          <a:p>
            <a:pPr marL="457200" indent="-457200">
              <a:spcBef>
                <a:spcPts val="1000"/>
              </a:spcBef>
              <a:buClr>
                <a:schemeClr val="tx2"/>
              </a:buClr>
              <a:buSzPct val="100000"/>
              <a:buFont typeface="+mj-lt"/>
              <a:buAutoNum type="arabicPeriod" startAt="5"/>
            </a:pPr>
            <a:r>
              <a:rPr lang="ru-RU" sz="1800" dirty="0" smtClean="0"/>
              <a:t>Регламентация </a:t>
            </a:r>
            <a:r>
              <a:rPr lang="ru-RU" sz="1800" dirty="0"/>
              <a:t>технических </a:t>
            </a:r>
            <a:r>
              <a:rPr lang="ru-RU" sz="1800" dirty="0">
                <a:solidFill>
                  <a:schemeClr val="tx2"/>
                </a:solidFill>
              </a:rPr>
              <a:t>требований по интеграции в энергосистему распределенной генерации</a:t>
            </a:r>
            <a:r>
              <a:rPr lang="ru-RU" sz="1800" dirty="0"/>
              <a:t> разного </a:t>
            </a:r>
            <a:r>
              <a:rPr lang="ru-RU" sz="1800" dirty="0" smtClean="0"/>
              <a:t>типа (наряду с оборудованием </a:t>
            </a:r>
            <a:r>
              <a:rPr lang="ru-RU" sz="1800" dirty="0" smtClean="0"/>
              <a:t>класса </a:t>
            </a:r>
            <a:r>
              <a:rPr lang="en-US" sz="1800" dirty="0" smtClean="0"/>
              <a:t>UHV AC&amp;DC</a:t>
            </a:r>
            <a:r>
              <a:rPr lang="ru-RU" sz="1800" dirty="0" smtClean="0"/>
              <a:t>, </a:t>
            </a:r>
            <a:r>
              <a:rPr lang="en-US" sz="1800" dirty="0" smtClean="0"/>
              <a:t>FACTS</a:t>
            </a:r>
            <a:r>
              <a:rPr lang="ru-RU" sz="1800" dirty="0" smtClean="0"/>
              <a:t> и др.)</a:t>
            </a:r>
            <a:r>
              <a:rPr lang="en-US" sz="1800" dirty="0" smtClean="0"/>
              <a:t>, </a:t>
            </a:r>
            <a:r>
              <a:rPr lang="ru-RU" sz="1800" dirty="0" smtClean="0"/>
              <a:t>проводимая СИГРЭ </a:t>
            </a:r>
            <a:r>
              <a:rPr lang="ru-RU" sz="1800" dirty="0" smtClean="0"/>
              <a:t>и </a:t>
            </a:r>
            <a:r>
              <a:rPr lang="ru-RU" sz="1800" dirty="0" smtClean="0"/>
              <a:t>другими международными организациями и энергокомпаниями, заслуживает внимания и рекомендуется к </a:t>
            </a:r>
            <a:r>
              <a:rPr lang="ru-RU" sz="1800" dirty="0" smtClean="0"/>
              <a:t>использованию </a:t>
            </a:r>
            <a:r>
              <a:rPr lang="ru-RU" sz="1800" dirty="0" smtClean="0">
                <a:solidFill>
                  <a:schemeClr val="tx2"/>
                </a:solidFill>
              </a:rPr>
              <a:t>Техническим комитетам по стандартизации </a:t>
            </a:r>
            <a:r>
              <a:rPr lang="ru-RU" sz="1800" dirty="0" err="1" smtClean="0">
                <a:solidFill>
                  <a:schemeClr val="tx2"/>
                </a:solidFill>
              </a:rPr>
              <a:t>Росстандарта</a:t>
            </a:r>
            <a:endParaRPr lang="ru-RU" sz="1800" dirty="0"/>
          </a:p>
          <a:p>
            <a:pPr marL="457200" indent="-457200">
              <a:spcBef>
                <a:spcPts val="1000"/>
              </a:spcBef>
              <a:buClr>
                <a:schemeClr val="tx2"/>
              </a:buClr>
              <a:buSzPct val="100000"/>
              <a:buFont typeface="+mj-lt"/>
              <a:buAutoNum type="arabicPeriod" startAt="5"/>
            </a:pPr>
            <a:r>
              <a:rPr lang="ru-RU" sz="1800" dirty="0" smtClean="0"/>
              <a:t>Руководителям энергетических </a:t>
            </a:r>
            <a:r>
              <a:rPr lang="ru-RU" sz="1800" dirty="0"/>
              <a:t>компаний и </a:t>
            </a:r>
            <a:r>
              <a:rPr lang="ru-RU" sz="1800" dirty="0" smtClean="0"/>
              <a:t>организаций рекомендуется </a:t>
            </a:r>
            <a:r>
              <a:rPr lang="ru-RU" sz="1800" dirty="0" smtClean="0">
                <a:solidFill>
                  <a:schemeClr val="tx2"/>
                </a:solidFill>
              </a:rPr>
              <a:t>активизировать работу </a:t>
            </a:r>
            <a:r>
              <a:rPr lang="ru-RU" sz="1800" dirty="0" smtClean="0"/>
              <a:t>в </a:t>
            </a:r>
            <a:r>
              <a:rPr lang="ru-RU" sz="1800" dirty="0" smtClean="0"/>
              <a:t>ИК С6 СИГРЭ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и </a:t>
            </a:r>
            <a:r>
              <a:rPr lang="ru-RU" sz="1800" dirty="0" smtClean="0">
                <a:solidFill>
                  <a:schemeClr val="tx2"/>
                </a:solidFill>
              </a:rPr>
              <a:t>делегировать своих специалистов в </a:t>
            </a:r>
            <a:r>
              <a:rPr lang="ru-RU" sz="1800" dirty="0" smtClean="0">
                <a:solidFill>
                  <a:schemeClr val="tx2"/>
                </a:solidFill>
              </a:rPr>
              <a:t>соответствующие </a:t>
            </a:r>
            <a:r>
              <a:rPr lang="ru-RU" sz="1800" dirty="0" smtClean="0"/>
              <a:t>Рабочие группы</a:t>
            </a:r>
            <a:endParaRPr lang="en-US" sz="1800" dirty="0" smtClean="0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1"/>
          </p:nvPr>
        </p:nvSpPr>
        <p:spPr>
          <a:xfrm>
            <a:off x="8567738" y="550863"/>
            <a:ext cx="576262" cy="503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61BD924-F5EF-40E1-81A5-F8D3A786B6FC}" type="slidenum">
              <a:rPr lang="ru-RU" sz="2000" smtClean="0">
                <a:solidFill>
                  <a:srgbClr val="95642F"/>
                </a:solidFill>
              </a:rPr>
              <a:pPr eaLnBrk="1" hangingPunct="1"/>
              <a:t>23</a:t>
            </a:fld>
            <a:endParaRPr lang="ru-RU" sz="2000" dirty="0" smtClean="0">
              <a:solidFill>
                <a:srgbClr val="95642F"/>
              </a:solidFill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982980" y="160060"/>
            <a:ext cx="7498080" cy="822920"/>
          </a:xfrm>
          <a:noFill/>
          <a:ln>
            <a:noFill/>
          </a:ln>
          <a:effectLst>
            <a:outerShdw dist="17961" dir="27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Заключение (3)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0477948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Номер слайда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EFDE62-9821-4C04-9EF8-F2E4C09265A7}" type="slidenum">
              <a:rPr lang="ru-RU" sz="2000" smtClean="0">
                <a:solidFill>
                  <a:srgbClr val="95642F"/>
                </a:solidFill>
              </a:rPr>
              <a:pPr eaLnBrk="1" hangingPunct="1"/>
              <a:t>24</a:t>
            </a:fld>
            <a:endParaRPr lang="ru-RU" sz="2000" smtClean="0">
              <a:solidFill>
                <a:srgbClr val="95642F"/>
              </a:solidFill>
            </a:endParaRPr>
          </a:p>
        </p:txBody>
      </p:sp>
      <p:pic>
        <p:nvPicPr>
          <p:cNvPr id="40963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Rectangle 21"/>
          <p:cNvSpPr>
            <a:spLocks noGrp="1" noChangeArrowheads="1"/>
          </p:cNvSpPr>
          <p:nvPr>
            <p:ph type="ctrTitle" idx="4294967295"/>
          </p:nvPr>
        </p:nvSpPr>
        <p:spPr>
          <a:xfrm>
            <a:off x="447675" y="2690813"/>
            <a:ext cx="8207375" cy="2220912"/>
          </a:xfrm>
          <a:effectLst>
            <a:outerShdw dist="28398" dir="1593903" algn="ctr" rotWithShape="0">
              <a:schemeClr val="bg1"/>
            </a:outerShdw>
          </a:effectLst>
        </p:spPr>
        <p:txBody>
          <a:bodyPr/>
          <a:lstStyle/>
          <a:p>
            <a:pPr eaLnBrk="1" hangingPunct="1"/>
            <a:r>
              <a:rPr lang="ru-RU" sz="2800" dirty="0" smtClean="0"/>
              <a:t>Спасибо за внимание!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Слайд 1 - &amp;quot;Требования к малой распределенной генерации&amp;quot;&quot;/&gt;&lt;property id=&quot;20307&quot; value=&quot;257&quot;/&gt;&lt;/object&gt;&lt;object type=&quot;3&quot; unique_id=&quot;11536&quot;&gt;&lt;property id=&quot;20148&quot; value=&quot;5&quot;/&gt;&lt;property id=&quot;20300&quot; value=&quot;Слайд 2 - &amp;quot;Малая распределенная генерация. &amp;#x0D;&amp;#x0A;Предпосылки к развитию.&amp;quot;&quot;/&gt;&lt;property id=&quot;20307&quot; value=&quot;297&quot;/&gt;&lt;/object&gt;&lt;object type=&quot;3&quot; unique_id=&quot;11538&quot;&gt;&lt;property id=&quot;20148&quot; value=&quot;5&quot;/&gt;&lt;property id=&quot;20300&quot; value=&quot;Слайд 3 - &amp;quot;Малая генерация сегодня&amp;quot;&quot;/&gt;&lt;property id=&quot;20307&quot; value=&quot;298&quot;/&gt;&lt;/object&gt;&lt;object type=&quot;3&quot; unique_id=&quot;11543&quot;&gt;&lt;property id=&quot;20148&quot; value=&quot;5&quot;/&gt;&lt;property id=&quot;20300&quot; value=&quot;Слайд 8 - &amp;quot;Учет малой (розничной) генерации в рынке мощности&amp;quot;&quot;/&gt;&lt;property id=&quot;20307&quot; value=&quot;295&quot;/&gt;&lt;/object&gt;&lt;object type=&quot;3&quot; unique_id=&quot;11544&quot;&gt;&lt;property id=&quot;20148&quot; value=&quot;5&quot;/&gt;&lt;property id=&quot;20300&quot; value=&quot;Слайд 9 - &amp;quot;Спасибо за внимание&amp;quot;&quot;/&gt;&lt;property id=&quot;20307&quot; value=&quot;296&quot;/&gt;&lt;/object&gt;&lt;object type=&quot;3&quot; unique_id=&quot;11635&quot;&gt;&lt;property id=&quot;20148&quot; value=&quot;5&quot;/&gt;&lt;property id=&quot;20300&quot; value=&quot;Слайд 4 - &amp;quot;Учет выработки малой генерации &amp;#x0D;&amp;#x0A;при долгосрочном планировании режимов&amp;quot;&quot;/&gt;&lt;property id=&quot;20307&quot; value=&quot;299&quot;/&gt;&lt;/object&gt;&lt;object type=&quot;3&quot; unique_id=&quot;11697&quot;&gt;&lt;property id=&quot;20148&quot; value=&quot;5&quot;/&gt;&lt;property id=&quot;20300&quot; value=&quot;Слайд 5 - &amp;quot;Требования к единичным объектам генерации&amp;quot;&quot;/&gt;&lt;property id=&quot;20307&quot; value=&quot;300&quot;/&gt;&lt;/object&gt;&lt;object type=&quot;3&quot; unique_id=&quot;11733&quot;&gt;&lt;property id=&quot;20148&quot; value=&quot;5&quot;/&gt;&lt;property id=&quot;20300&quot; value=&quot;Слайд 7 - &amp;quot;Объединение объектов малой генерации&amp;#x0D;&amp;#x0A; в «виртуальную электростанцию»&amp;quot;&quot;/&gt;&lt;property id=&quot;20307&quot; value=&quot;301&quot;/&gt;&lt;/object&gt;&lt;object type=&quot;3&quot; unique_id=&quot;11770&quot;&gt;&lt;property id=&quot;20148&quot; value=&quot;5&quot;/&gt;&lt;property id=&quot;20300&quot; value=&quot;Слайд 6 - &amp;quot;Дополнительные требования&amp;quot;&quot;/&gt;&lt;property id=&quot;20307&quot; value=&quot;30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7622</TotalTime>
  <Words>1526</Words>
  <Application>Microsoft Office PowerPoint</Application>
  <PresentationFormat>Экран (4:3)</PresentationFormat>
  <Paragraphs>287</Paragraphs>
  <Slides>24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Оформление по умолчанию</vt:lpstr>
      <vt:lpstr>2_Оформление по умолчанию</vt:lpstr>
      <vt:lpstr>О деятельности  Исследовательского комитета CIGRE С6 «Системы распределения электроэнергии  и распределенная генерация»  (по итогам 44-ой сессии СИГРЭ 26-31 августа 2012 г.)</vt:lpstr>
      <vt:lpstr>ИК С6 «Системы распределения электроэнергии  и распределенная генерация»</vt:lpstr>
      <vt:lpstr>Рабочая деятельность ИК С6</vt:lpstr>
      <vt:lpstr>Международная деятельность ИК С6</vt:lpstr>
      <vt:lpstr>Распределенная генерация сегодня</vt:lpstr>
      <vt:lpstr>Малая распределенная генерация.  Предпосылки к развитию</vt:lpstr>
      <vt:lpstr>Большая энергетика vs. Малая генерация</vt:lpstr>
      <vt:lpstr>Стратегический взгляд СИГРЭ на развитие электроэнергетических систем</vt:lpstr>
      <vt:lpstr>Стратегические направление №1  «Электроэнергетическая система будущего»</vt:lpstr>
      <vt:lpstr>Распределенная генерация и MICROGRID</vt:lpstr>
      <vt:lpstr>«Дорожная карта» развития MICROGRID</vt:lpstr>
      <vt:lpstr>Новые технологии в секторе потребления электроэнергии. Demand side integration</vt:lpstr>
      <vt:lpstr>Задачи интеграции распределенной генерации  в электроэнергетическую систему</vt:lpstr>
      <vt:lpstr>Регулирование напряжения  в новых условиях</vt:lpstr>
      <vt:lpstr>Автоматическое регулирование частоты  в новых условиях</vt:lpstr>
      <vt:lpstr>Регламентация технических требования  на присоединение ветроустановок к энергосистеме</vt:lpstr>
      <vt:lpstr>Пилотный мульти-технологичный проект Smart Grid  в Китае</vt:lpstr>
      <vt:lpstr>Крупные мульти-технологичные проекты Smart Grid  в США и Евросоюзе</vt:lpstr>
      <vt:lpstr>Технические брошюры ИК С6</vt:lpstr>
      <vt:lpstr>Работы по стандартизации</vt:lpstr>
      <vt:lpstr>Заключение</vt:lpstr>
      <vt:lpstr>Заключение (2)</vt:lpstr>
      <vt:lpstr>Заключение (3)</vt:lpstr>
      <vt:lpstr>Спасибо за внимание!</vt:lpstr>
    </vt:vector>
  </TitlesOfParts>
  <Company>ОАО "СО ЕЭС"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ОАО СО ЕЭС</dc:title>
  <dc:creator>ДОСиИ ОАО "СО ЕЭС"</dc:creator>
  <cp:lastModifiedBy>Кучеров Юрий Н.</cp:lastModifiedBy>
  <cp:revision>898</cp:revision>
  <cp:lastPrinted>2013-02-21T05:37:54Z</cp:lastPrinted>
  <dcterms:created xsi:type="dcterms:W3CDTF">2006-09-14T10:04:19Z</dcterms:created>
  <dcterms:modified xsi:type="dcterms:W3CDTF">2013-09-23T08:21:59Z</dcterms:modified>
</cp:coreProperties>
</file>