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7" r:id="rId1"/>
    <p:sldMasterId id="2147483711" r:id="rId2"/>
    <p:sldMasterId id="2147483699" r:id="rId3"/>
  </p:sldMasterIdLst>
  <p:notesMasterIdLst>
    <p:notesMasterId r:id="rId25"/>
  </p:notesMasterIdLst>
  <p:handoutMasterIdLst>
    <p:handoutMasterId r:id="rId26"/>
  </p:handoutMasterIdLst>
  <p:sldIdLst>
    <p:sldId id="256" r:id="rId4"/>
    <p:sldId id="323" r:id="rId5"/>
    <p:sldId id="300" r:id="rId6"/>
    <p:sldId id="290" r:id="rId7"/>
    <p:sldId id="321" r:id="rId8"/>
    <p:sldId id="324" r:id="rId9"/>
    <p:sldId id="305" r:id="rId10"/>
    <p:sldId id="306" r:id="rId11"/>
    <p:sldId id="309" r:id="rId12"/>
    <p:sldId id="310" r:id="rId13"/>
    <p:sldId id="311" r:id="rId14"/>
    <p:sldId id="313" r:id="rId15"/>
    <p:sldId id="322" r:id="rId16"/>
    <p:sldId id="316" r:id="rId17"/>
    <p:sldId id="314" r:id="rId18"/>
    <p:sldId id="315" r:id="rId19"/>
    <p:sldId id="307" r:id="rId20"/>
    <p:sldId id="326" r:id="rId21"/>
    <p:sldId id="327" r:id="rId22"/>
    <p:sldId id="299" r:id="rId23"/>
    <p:sldId id="297" r:id="rId24"/>
  </p:sldIdLst>
  <p:sldSz cx="9144000" cy="6858000" type="screen4x3"/>
  <p:notesSz cx="6797675" cy="9928225"/>
  <p:custDataLst>
    <p:tags r:id="rId27"/>
  </p:custDataLst>
  <p:defaultTextStyle>
    <a:defPPr>
      <a:defRPr lang="ru-RU"/>
    </a:defPPr>
    <a:lvl1pPr algn="l" rtl="0" fontAlgn="base">
      <a:spcBef>
        <a:spcPct val="0"/>
      </a:spcBef>
      <a:spcAft>
        <a:spcPct val="0"/>
      </a:spcAft>
      <a:defRPr sz="1200" b="1" kern="1200">
        <a:solidFill>
          <a:schemeClr val="tx1"/>
        </a:solidFill>
        <a:latin typeface="Arial" charset="0"/>
        <a:ea typeface="+mn-ea"/>
        <a:cs typeface="Arial" charset="0"/>
      </a:defRPr>
    </a:lvl1pPr>
    <a:lvl2pPr marL="457200" algn="l" rtl="0" fontAlgn="base">
      <a:spcBef>
        <a:spcPct val="0"/>
      </a:spcBef>
      <a:spcAft>
        <a:spcPct val="0"/>
      </a:spcAft>
      <a:defRPr sz="1200" b="1" kern="1200">
        <a:solidFill>
          <a:schemeClr val="tx1"/>
        </a:solidFill>
        <a:latin typeface="Arial" charset="0"/>
        <a:ea typeface="+mn-ea"/>
        <a:cs typeface="Arial" charset="0"/>
      </a:defRPr>
    </a:lvl2pPr>
    <a:lvl3pPr marL="914400" algn="l" rtl="0" fontAlgn="base">
      <a:spcBef>
        <a:spcPct val="0"/>
      </a:spcBef>
      <a:spcAft>
        <a:spcPct val="0"/>
      </a:spcAft>
      <a:defRPr sz="1200" b="1" kern="1200">
        <a:solidFill>
          <a:schemeClr val="tx1"/>
        </a:solidFill>
        <a:latin typeface="Arial" charset="0"/>
        <a:ea typeface="+mn-ea"/>
        <a:cs typeface="Arial" charset="0"/>
      </a:defRPr>
    </a:lvl3pPr>
    <a:lvl4pPr marL="1371600" algn="l" rtl="0" fontAlgn="base">
      <a:spcBef>
        <a:spcPct val="0"/>
      </a:spcBef>
      <a:spcAft>
        <a:spcPct val="0"/>
      </a:spcAft>
      <a:defRPr sz="1200" b="1" kern="1200">
        <a:solidFill>
          <a:schemeClr val="tx1"/>
        </a:solidFill>
        <a:latin typeface="Arial" charset="0"/>
        <a:ea typeface="+mn-ea"/>
        <a:cs typeface="Arial" charset="0"/>
      </a:defRPr>
    </a:lvl4pPr>
    <a:lvl5pPr marL="1828800" algn="l" rtl="0" fontAlgn="base">
      <a:spcBef>
        <a:spcPct val="0"/>
      </a:spcBef>
      <a:spcAft>
        <a:spcPct val="0"/>
      </a:spcAft>
      <a:defRPr sz="1200" b="1" kern="1200">
        <a:solidFill>
          <a:schemeClr val="tx1"/>
        </a:solidFill>
        <a:latin typeface="Arial" charset="0"/>
        <a:ea typeface="+mn-ea"/>
        <a:cs typeface="Arial" charset="0"/>
      </a:defRPr>
    </a:lvl5pPr>
    <a:lvl6pPr marL="2286000" algn="l" defTabSz="914400" rtl="0" eaLnBrk="1" latinLnBrk="0" hangingPunct="1">
      <a:defRPr sz="1200" b="1" kern="1200">
        <a:solidFill>
          <a:schemeClr val="tx1"/>
        </a:solidFill>
        <a:latin typeface="Arial" charset="0"/>
        <a:ea typeface="+mn-ea"/>
        <a:cs typeface="Arial" charset="0"/>
      </a:defRPr>
    </a:lvl6pPr>
    <a:lvl7pPr marL="2743200" algn="l" defTabSz="914400" rtl="0" eaLnBrk="1" latinLnBrk="0" hangingPunct="1">
      <a:defRPr sz="1200" b="1" kern="1200">
        <a:solidFill>
          <a:schemeClr val="tx1"/>
        </a:solidFill>
        <a:latin typeface="Arial" charset="0"/>
        <a:ea typeface="+mn-ea"/>
        <a:cs typeface="Arial" charset="0"/>
      </a:defRPr>
    </a:lvl7pPr>
    <a:lvl8pPr marL="3200400" algn="l" defTabSz="914400" rtl="0" eaLnBrk="1" latinLnBrk="0" hangingPunct="1">
      <a:defRPr sz="1200" b="1" kern="1200">
        <a:solidFill>
          <a:schemeClr val="tx1"/>
        </a:solidFill>
        <a:latin typeface="Arial" charset="0"/>
        <a:ea typeface="+mn-ea"/>
        <a:cs typeface="Arial" charset="0"/>
      </a:defRPr>
    </a:lvl8pPr>
    <a:lvl9pPr marL="3657600" algn="l" defTabSz="914400" rtl="0" eaLnBrk="1" latinLnBrk="0" hangingPunct="1">
      <a:defRPr sz="1200" b="1"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008000"/>
    <a:srgbClr val="7EE27E"/>
    <a:srgbClr val="003399"/>
    <a:srgbClr val="00CC99"/>
    <a:srgbClr val="00FF00"/>
    <a:srgbClr val="E5FBE8"/>
    <a:srgbClr val="CCFFCC"/>
    <a:srgbClr val="FFFF99"/>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91" autoAdjust="0"/>
    <p:restoredTop sz="93957" autoAdjust="0"/>
  </p:normalViewPr>
  <p:slideViewPr>
    <p:cSldViewPr snapToGrid="0">
      <p:cViewPr>
        <p:scale>
          <a:sx n="80" d="100"/>
          <a:sy n="80" d="100"/>
        </p:scale>
        <p:origin x="-924" y="5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2" d="100"/>
          <a:sy n="62" d="100"/>
        </p:scale>
        <p:origin x="-3330" y="-6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1" y="0"/>
            <a:ext cx="2946189" cy="496411"/>
          </a:xfrm>
          <a:prstGeom prst="rect">
            <a:avLst/>
          </a:prstGeom>
        </p:spPr>
        <p:txBody>
          <a:bodyPr vert="horz" lIns="91577" tIns="45789" rIns="91577" bIns="45789" rtlCol="0"/>
          <a:lstStyle>
            <a:lvl1pPr algn="l">
              <a:defRPr sz="1200"/>
            </a:lvl1pPr>
          </a:lstStyle>
          <a:p>
            <a:endParaRPr lang="ru-RU"/>
          </a:p>
        </p:txBody>
      </p:sp>
      <p:sp>
        <p:nvSpPr>
          <p:cNvPr id="3" name="Дата 2"/>
          <p:cNvSpPr>
            <a:spLocks noGrp="1"/>
          </p:cNvSpPr>
          <p:nvPr>
            <p:ph type="dt" sz="quarter" idx="1"/>
          </p:nvPr>
        </p:nvSpPr>
        <p:spPr>
          <a:xfrm>
            <a:off x="3849899" y="0"/>
            <a:ext cx="2946189" cy="496411"/>
          </a:xfrm>
          <a:prstGeom prst="rect">
            <a:avLst/>
          </a:prstGeom>
        </p:spPr>
        <p:txBody>
          <a:bodyPr vert="horz" lIns="91577" tIns="45789" rIns="91577" bIns="45789" rtlCol="0"/>
          <a:lstStyle>
            <a:lvl1pPr algn="r">
              <a:defRPr sz="1200"/>
            </a:lvl1pPr>
          </a:lstStyle>
          <a:p>
            <a:fld id="{2424C410-A330-4E57-A870-B2ED2EB9BC8B}" type="datetimeFigureOut">
              <a:rPr lang="ru-RU" smtClean="0"/>
              <a:pPr/>
              <a:t>24.09.2013</a:t>
            </a:fld>
            <a:endParaRPr lang="ru-RU"/>
          </a:p>
        </p:txBody>
      </p:sp>
      <p:sp>
        <p:nvSpPr>
          <p:cNvPr id="4" name="Нижний колонтитул 3"/>
          <p:cNvSpPr>
            <a:spLocks noGrp="1"/>
          </p:cNvSpPr>
          <p:nvPr>
            <p:ph type="ftr" sz="quarter" idx="2"/>
          </p:nvPr>
        </p:nvSpPr>
        <p:spPr>
          <a:xfrm>
            <a:off x="1" y="9430223"/>
            <a:ext cx="2946189" cy="496411"/>
          </a:xfrm>
          <a:prstGeom prst="rect">
            <a:avLst/>
          </a:prstGeom>
        </p:spPr>
        <p:txBody>
          <a:bodyPr vert="horz" lIns="91577" tIns="45789" rIns="91577" bIns="45789" rtlCol="0" anchor="b"/>
          <a:lstStyle>
            <a:lvl1pPr algn="l">
              <a:defRPr sz="1200"/>
            </a:lvl1pPr>
          </a:lstStyle>
          <a:p>
            <a:endParaRPr lang="ru-RU"/>
          </a:p>
        </p:txBody>
      </p:sp>
      <p:sp>
        <p:nvSpPr>
          <p:cNvPr id="5" name="Номер слайда 4"/>
          <p:cNvSpPr>
            <a:spLocks noGrp="1"/>
          </p:cNvSpPr>
          <p:nvPr>
            <p:ph type="sldNum" sz="quarter" idx="3"/>
          </p:nvPr>
        </p:nvSpPr>
        <p:spPr>
          <a:xfrm>
            <a:off x="3849899" y="9430223"/>
            <a:ext cx="2946189" cy="496411"/>
          </a:xfrm>
          <a:prstGeom prst="rect">
            <a:avLst/>
          </a:prstGeom>
        </p:spPr>
        <p:txBody>
          <a:bodyPr vert="horz" lIns="91577" tIns="45789" rIns="91577" bIns="45789" rtlCol="0" anchor="b"/>
          <a:lstStyle>
            <a:lvl1pPr algn="r">
              <a:defRPr sz="1200"/>
            </a:lvl1pPr>
          </a:lstStyle>
          <a:p>
            <a:fld id="{C7C69780-D83E-4555-80CE-CA1654109A73}" type="slidenum">
              <a:rPr lang="ru-RU" smtClean="0"/>
              <a:pPr/>
              <a:t>‹#›</a:t>
            </a:fld>
            <a:endParaRPr lang="ru-RU"/>
          </a:p>
        </p:txBody>
      </p:sp>
    </p:spTree>
    <p:extLst>
      <p:ext uri="{BB962C8B-B14F-4D97-AF65-F5344CB8AC3E}">
        <p14:creationId xmlns:p14="http://schemas.microsoft.com/office/powerpoint/2010/main" val="7535572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45659" cy="496411"/>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eaLnBrk="0" hangingPunct="0">
              <a:defRPr b="0" smtClean="0"/>
            </a:lvl1pPr>
          </a:lstStyle>
          <a:p>
            <a:pPr>
              <a:defRPr/>
            </a:pPr>
            <a:endParaRPr lang="ru-RU"/>
          </a:p>
        </p:txBody>
      </p:sp>
      <p:sp>
        <p:nvSpPr>
          <p:cNvPr id="30723" name="Rectangle 3"/>
          <p:cNvSpPr>
            <a:spLocks noGrp="1" noChangeArrowheads="1"/>
          </p:cNvSpPr>
          <p:nvPr>
            <p:ph type="dt" idx="1"/>
          </p:nvPr>
        </p:nvSpPr>
        <p:spPr bwMode="auto">
          <a:xfrm>
            <a:off x="3850444" y="0"/>
            <a:ext cx="2945659" cy="496411"/>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algn="r" eaLnBrk="0" hangingPunct="0">
              <a:defRPr b="0" smtClean="0"/>
            </a:lvl1pPr>
          </a:lstStyle>
          <a:p>
            <a:pPr>
              <a:defRPr/>
            </a:pPr>
            <a:fld id="{5FB12BDD-E519-4332-B640-8FF218CDB8DB}" type="datetimeFigureOut">
              <a:rPr lang="ru-RU"/>
              <a:pPr>
                <a:defRPr/>
              </a:pPr>
              <a:t>24.09.2013</a:t>
            </a:fld>
            <a:endParaRPr lang="ru-RU"/>
          </a:p>
        </p:txBody>
      </p:sp>
      <p:sp>
        <p:nvSpPr>
          <p:cNvPr id="286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30725" name="Rectangle 5"/>
          <p:cNvSpPr>
            <a:spLocks noGrp="1" noChangeArrowheads="1"/>
          </p:cNvSpPr>
          <p:nvPr>
            <p:ph type="body" sz="quarter" idx="3"/>
          </p:nvPr>
        </p:nvSpPr>
        <p:spPr bwMode="auto">
          <a:xfrm>
            <a:off x="679768" y="4715907"/>
            <a:ext cx="5438140" cy="4467701"/>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30726" name="Rectangle 6"/>
          <p:cNvSpPr>
            <a:spLocks noGrp="1" noChangeArrowheads="1"/>
          </p:cNvSpPr>
          <p:nvPr>
            <p:ph type="ftr" sz="quarter" idx="4"/>
          </p:nvPr>
        </p:nvSpPr>
        <p:spPr bwMode="auto">
          <a:xfrm>
            <a:off x="0" y="9430091"/>
            <a:ext cx="2945659" cy="496411"/>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eaLnBrk="0" hangingPunct="0">
              <a:defRPr b="0" smtClean="0"/>
            </a:lvl1pPr>
          </a:lstStyle>
          <a:p>
            <a:pPr>
              <a:defRPr/>
            </a:pPr>
            <a:endParaRPr lang="ru-RU"/>
          </a:p>
        </p:txBody>
      </p:sp>
      <p:sp>
        <p:nvSpPr>
          <p:cNvPr id="30727" name="Rectangle 7"/>
          <p:cNvSpPr>
            <a:spLocks noGrp="1" noChangeArrowheads="1"/>
          </p:cNvSpPr>
          <p:nvPr>
            <p:ph type="sldNum" sz="quarter" idx="5"/>
          </p:nvPr>
        </p:nvSpPr>
        <p:spPr bwMode="auto">
          <a:xfrm>
            <a:off x="3850444" y="9430091"/>
            <a:ext cx="2945659" cy="496411"/>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algn="r" eaLnBrk="0" hangingPunct="0">
              <a:defRPr b="0" smtClean="0"/>
            </a:lvl1pPr>
          </a:lstStyle>
          <a:p>
            <a:pPr>
              <a:defRPr/>
            </a:pPr>
            <a:fld id="{840D1601-3F8C-4D52-9307-D4E389159858}" type="slidenum">
              <a:rPr lang="ru-RU"/>
              <a:pPr>
                <a:defRPr/>
              </a:pPr>
              <a:t>‹#›</a:t>
            </a:fld>
            <a:endParaRPr lang="ru-RU"/>
          </a:p>
        </p:txBody>
      </p:sp>
    </p:spTree>
    <p:extLst>
      <p:ext uri="{BB962C8B-B14F-4D97-AF65-F5344CB8AC3E}">
        <p14:creationId xmlns:p14="http://schemas.microsoft.com/office/powerpoint/2010/main" val="7108981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840D1601-3F8C-4D52-9307-D4E389159858}" type="slidenum">
              <a:rPr lang="ru-RU" smtClean="0"/>
              <a:pPr>
                <a:defRPr/>
              </a:pPr>
              <a:t>5</a:t>
            </a:fld>
            <a:endParaRPr lang="ru-RU"/>
          </a:p>
        </p:txBody>
      </p:sp>
    </p:spTree>
    <p:extLst>
      <p:ext uri="{BB962C8B-B14F-4D97-AF65-F5344CB8AC3E}">
        <p14:creationId xmlns:p14="http://schemas.microsoft.com/office/powerpoint/2010/main" val="4071835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840D1601-3F8C-4D52-9307-D4E389159858}" type="slidenum">
              <a:rPr lang="ru-RU" smtClean="0"/>
              <a:pPr>
                <a:defRPr/>
              </a:pPr>
              <a:t>6</a:t>
            </a:fld>
            <a:endParaRPr lang="ru-RU"/>
          </a:p>
        </p:txBody>
      </p:sp>
    </p:spTree>
    <p:extLst>
      <p:ext uri="{BB962C8B-B14F-4D97-AF65-F5344CB8AC3E}">
        <p14:creationId xmlns:p14="http://schemas.microsoft.com/office/powerpoint/2010/main" val="4071835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a:defRPr/>
            </a:pPr>
            <a:fld id="{862206D0-300C-4BBC-98E2-3BEB3DC745FD}" type="datetime1">
              <a:rPr lang="ru-RU" smtClean="0"/>
              <a:pPr>
                <a:defRPr/>
              </a:pPr>
              <a:t>24.09.2013</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4AB557F-B93A-4765-A14E-FB6F222B1CAA}" type="slidenum">
              <a:rPr lang="ru-RU" smtClean="0"/>
              <a:pPr>
                <a:defRPr/>
              </a:pPr>
              <a:t>‹#›</a:t>
            </a:fld>
            <a:endParaRPr lang="ru-RU"/>
          </a:p>
        </p:txBody>
      </p:sp>
    </p:spTree>
    <p:extLst>
      <p:ext uri="{BB962C8B-B14F-4D97-AF65-F5344CB8AC3E}">
        <p14:creationId xmlns:p14="http://schemas.microsoft.com/office/powerpoint/2010/main" val="242555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AADEEDAC-0F36-4EEF-BBE3-32EDB700F10B}" type="datetime1">
              <a:rPr lang="ru-RU" smtClean="0"/>
              <a:pPr>
                <a:defRPr/>
              </a:pPr>
              <a:t>24.09.2013</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18930D5A-C7A9-449F-8E6B-2D4EF386C414}" type="slidenum">
              <a:rPr lang="ru-RU" smtClean="0"/>
              <a:pPr>
                <a:defRPr/>
              </a:pPr>
              <a:t>‹#›</a:t>
            </a:fld>
            <a:endParaRPr lang="ru-RU"/>
          </a:p>
        </p:txBody>
      </p:sp>
    </p:spTree>
    <p:extLst>
      <p:ext uri="{BB962C8B-B14F-4D97-AF65-F5344CB8AC3E}">
        <p14:creationId xmlns:p14="http://schemas.microsoft.com/office/powerpoint/2010/main" val="3604281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a:defRPr/>
            </a:pPr>
            <a:fld id="{986AF4AA-A930-463C-AEBF-0BD9EB62846D}" type="datetime1">
              <a:rPr lang="ru-RU" smtClean="0"/>
              <a:pPr>
                <a:defRPr/>
              </a:pPr>
              <a:t>24.09.2013</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01FDB242-C164-40C4-80C8-49AC101E30CA}" type="slidenum">
              <a:rPr lang="ru-RU" smtClean="0"/>
              <a:pPr>
                <a:defRPr/>
              </a:pPr>
              <a:t>‹#›</a:t>
            </a:fld>
            <a:endParaRPr lang="ru-RU"/>
          </a:p>
        </p:txBody>
      </p:sp>
    </p:spTree>
    <p:extLst>
      <p:ext uri="{BB962C8B-B14F-4D97-AF65-F5344CB8AC3E}">
        <p14:creationId xmlns:p14="http://schemas.microsoft.com/office/powerpoint/2010/main" val="4180372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a:defRPr/>
            </a:pPr>
            <a:fld id="{0163CDFD-BF71-4115-BF70-F7690B2C62E7}" type="datetime1">
              <a:rPr lang="ru-RU" smtClean="0"/>
              <a:pPr>
                <a:defRPr/>
              </a:pPr>
              <a:t>24.09.2013</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0FEC858-9A5C-4770-9043-86F2B34E4116}" type="slidenum">
              <a:rPr lang="ru-RU" smtClean="0"/>
              <a:pPr>
                <a:defRPr/>
              </a:pPr>
              <a:t>‹#›</a:t>
            </a:fld>
            <a:endParaRPr lang="ru-RU"/>
          </a:p>
        </p:txBody>
      </p:sp>
    </p:spTree>
    <p:extLst>
      <p:ext uri="{BB962C8B-B14F-4D97-AF65-F5344CB8AC3E}">
        <p14:creationId xmlns:p14="http://schemas.microsoft.com/office/powerpoint/2010/main" val="3724669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a:defRPr/>
            </a:pPr>
            <a:fld id="{7781EF9E-40FE-4DE4-B02A-C5B79A5F9D82}" type="datetime1">
              <a:rPr lang="ru-RU" smtClean="0"/>
              <a:pPr>
                <a:defRPr/>
              </a:pPr>
              <a:t>24.09.2013</a:t>
            </a:fld>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0E2029C-D7A9-492D-81F0-EC3025CA2FDE}" type="slidenum">
              <a:rPr lang="ru-RU" smtClean="0"/>
              <a:pPr>
                <a:defRPr/>
              </a:pPr>
              <a:t>‹#›</a:t>
            </a:fld>
            <a:endParaRPr lang="ru-RU"/>
          </a:p>
        </p:txBody>
      </p:sp>
    </p:spTree>
    <p:extLst>
      <p:ext uri="{BB962C8B-B14F-4D97-AF65-F5344CB8AC3E}">
        <p14:creationId xmlns:p14="http://schemas.microsoft.com/office/powerpoint/2010/main" val="4046178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a:defRPr/>
            </a:pPr>
            <a:fld id="{429D38D3-76C6-4964-8ADF-35B4F0DEA958}" type="datetime1">
              <a:rPr lang="ru-RU" smtClean="0"/>
              <a:pPr>
                <a:defRPr/>
              </a:pPr>
              <a:t>24.09.2013</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57FA05BF-F001-48A2-ACEA-1D2DD47938E1}" type="slidenum">
              <a:rPr lang="ru-RU" smtClean="0"/>
              <a:pPr>
                <a:defRPr/>
              </a:pPr>
              <a:t>‹#›</a:t>
            </a:fld>
            <a:endParaRPr lang="ru-RU"/>
          </a:p>
        </p:txBody>
      </p:sp>
    </p:spTree>
    <p:extLst>
      <p:ext uri="{BB962C8B-B14F-4D97-AF65-F5344CB8AC3E}">
        <p14:creationId xmlns:p14="http://schemas.microsoft.com/office/powerpoint/2010/main" val="12363085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pPr>
              <a:defRPr/>
            </a:pPr>
            <a:fld id="{73EA9C31-2C51-4A04-AEEE-89EA0BECB59B}" type="slidenum">
              <a:rPr lang="ru-RU" smtClean="0"/>
              <a:pPr>
                <a:defRPr/>
              </a:pPr>
              <a:t>‹#›</a:t>
            </a:fld>
            <a:endParaRPr lang="ru-RU"/>
          </a:p>
        </p:txBody>
      </p:sp>
      <p:pic>
        <p:nvPicPr>
          <p:cNvPr id="3" name="Рисунок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248" y="0"/>
            <a:ext cx="1784930" cy="1532529"/>
          </a:xfrm>
          <a:prstGeom prst="rect">
            <a:avLst/>
          </a:prstGeom>
        </p:spPr>
      </p:pic>
    </p:spTree>
    <p:extLst>
      <p:ext uri="{BB962C8B-B14F-4D97-AF65-F5344CB8AC3E}">
        <p14:creationId xmlns:p14="http://schemas.microsoft.com/office/powerpoint/2010/main" val="104100642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FCFA3383-6BA3-44EE-9E0C-B4ABE03D6979}" type="datetime1">
              <a:rPr lang="ru-RU" smtClean="0"/>
              <a:pPr>
                <a:defRPr/>
              </a:pPr>
              <a:t>24.09.2013</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B6E9B6C3-F203-4CD1-964E-E69545138BA8}" type="slidenum">
              <a:rPr lang="ru-RU" smtClean="0"/>
              <a:pPr>
                <a:defRPr/>
              </a:pPr>
              <a:t>‹#›</a:t>
            </a:fld>
            <a:endParaRPr lang="ru-RU"/>
          </a:p>
        </p:txBody>
      </p:sp>
    </p:spTree>
    <p:extLst>
      <p:ext uri="{BB962C8B-B14F-4D97-AF65-F5344CB8AC3E}">
        <p14:creationId xmlns:p14="http://schemas.microsoft.com/office/powerpoint/2010/main" val="2590528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84A708F6-28F6-4097-9AC2-91C9D0D10416}" type="datetime1">
              <a:rPr lang="ru-RU" smtClean="0"/>
              <a:pPr>
                <a:defRPr/>
              </a:pPr>
              <a:t>24.09.2013</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12148790-AE01-4789-9923-FF83C650F659}" type="slidenum">
              <a:rPr lang="ru-RU" smtClean="0"/>
              <a:pPr>
                <a:defRPr/>
              </a:pPr>
              <a:t>‹#›</a:t>
            </a:fld>
            <a:endParaRPr lang="ru-RU"/>
          </a:p>
        </p:txBody>
      </p:sp>
    </p:spTree>
    <p:extLst>
      <p:ext uri="{BB962C8B-B14F-4D97-AF65-F5344CB8AC3E}">
        <p14:creationId xmlns:p14="http://schemas.microsoft.com/office/powerpoint/2010/main" val="322785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5D2BEC67-5CA7-4876-A954-BD1A6F9A1EDC}" type="datetime1">
              <a:rPr lang="ru-RU" smtClean="0"/>
              <a:pPr>
                <a:defRPr/>
              </a:pPr>
              <a:t>24.09.2013</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D7EF14D-1F20-4337-AE3C-5FACD8D8CE3A}" type="slidenum">
              <a:rPr lang="ru-RU" smtClean="0"/>
              <a:pPr>
                <a:defRPr/>
              </a:pPr>
              <a:t>‹#›</a:t>
            </a:fld>
            <a:endParaRPr lang="ru-RU"/>
          </a:p>
        </p:txBody>
      </p:sp>
    </p:spTree>
    <p:extLst>
      <p:ext uri="{BB962C8B-B14F-4D97-AF65-F5344CB8AC3E}">
        <p14:creationId xmlns:p14="http://schemas.microsoft.com/office/powerpoint/2010/main" val="1767435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3B34FAD5-ED08-4FD5-8C40-37DC7B35B152}" type="datetime1">
              <a:rPr lang="ru-RU" smtClean="0"/>
              <a:pPr>
                <a:defRPr/>
              </a:pPr>
              <a:t>24.09.2013</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31EE09A-B6ED-4E0D-BCDD-56AA7745F728}" type="slidenum">
              <a:rPr lang="ru-RU" smtClean="0"/>
              <a:pPr>
                <a:defRPr/>
              </a:pPr>
              <a:t>‹#›</a:t>
            </a:fld>
            <a:endParaRPr lang="ru-RU"/>
          </a:p>
        </p:txBody>
      </p:sp>
    </p:spTree>
    <p:extLst>
      <p:ext uri="{BB962C8B-B14F-4D97-AF65-F5344CB8AC3E}">
        <p14:creationId xmlns:p14="http://schemas.microsoft.com/office/powerpoint/2010/main" val="3475934140"/>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gradFill rotWithShape="1">
          <a:gsLst>
            <a:gs pos="0">
              <a:schemeClr val="bg1">
                <a:tint val="80000"/>
                <a:satMod val="300000"/>
              </a:schemeClr>
            </a:gs>
            <a:gs pos="100000">
              <a:srgbClr val="00CC00">
                <a:alpha val="56000"/>
              </a:srgb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B388672-EE0B-4634-A939-4ED5D992D3E4}" type="slidenum">
              <a:rPr lang="ru-RU" smtClean="0"/>
              <a:pPr/>
              <a:t>‹#›</a:t>
            </a:fld>
            <a:endParaRPr lang="ru-RU"/>
          </a:p>
        </p:txBody>
      </p:sp>
      <p:pic>
        <p:nvPicPr>
          <p:cNvPr id="15" name="Рисунок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86084" y="4993330"/>
            <a:ext cx="13801726" cy="1993317"/>
          </a:xfrm>
          <a:prstGeom prst="rect">
            <a:avLst/>
          </a:prstGeom>
        </p:spPr>
      </p:pic>
    </p:spTree>
    <p:extLst>
      <p:ext uri="{BB962C8B-B14F-4D97-AF65-F5344CB8AC3E}">
        <p14:creationId xmlns:p14="http://schemas.microsoft.com/office/powerpoint/2010/main" val="103982206"/>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1_Титульный слайд">
    <p:bg>
      <p:bgPr>
        <a:gradFill rotWithShape="1">
          <a:gsLst>
            <a:gs pos="0">
              <a:schemeClr val="bg1">
                <a:tint val="80000"/>
                <a:satMod val="300000"/>
              </a:schemeClr>
            </a:gs>
            <a:gs pos="100000">
              <a:srgbClr val="00CC00">
                <a:alpha val="56000"/>
              </a:srgb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214704226"/>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3449226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1149998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3092164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24649547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3004748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4636453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19367194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38232120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2360054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312A6C-CCB7-4BD1-82F4-7B7776F35498}"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B388672-EE0B-4634-A939-4ED5D992D3E4}" type="slidenum">
              <a:rPr lang="ru-RU" smtClean="0"/>
              <a:pPr/>
              <a:t>‹#›</a:t>
            </a:fld>
            <a:endParaRPr lang="ru-RU"/>
          </a:p>
        </p:txBody>
      </p:sp>
    </p:spTree>
    <p:extLst>
      <p:ext uri="{BB962C8B-B14F-4D97-AF65-F5344CB8AC3E}">
        <p14:creationId xmlns:p14="http://schemas.microsoft.com/office/powerpoint/2010/main" val="10985511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30090066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21128958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2168778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40325481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3161655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42201117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26599167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38220482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3928939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10719833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EFB30A2-9C6F-4374-BBB9-39BC75AF55D0}" type="datetimeFigureOut">
              <a:rPr lang="ru-RU" smtClean="0"/>
              <a:pPr/>
              <a:t>24.09.2013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D3AB95-ECF7-4F59-8187-18E4D887FFC5}" type="slidenum">
              <a:rPr lang="ru-RU" smtClean="0"/>
              <a:pPr/>
              <a:t>‹#›</a:t>
            </a:fld>
            <a:endParaRPr lang="ru-RU"/>
          </a:p>
        </p:txBody>
      </p:sp>
    </p:spTree>
    <p:extLst>
      <p:ext uri="{BB962C8B-B14F-4D97-AF65-F5344CB8AC3E}">
        <p14:creationId xmlns:p14="http://schemas.microsoft.com/office/powerpoint/2010/main" val="23086004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00CC00">
                <a:alpha val="62000"/>
              </a:srgb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6344" y="115204"/>
            <a:ext cx="7195625" cy="700722"/>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2D01121-9640-43C8-9518-90933C6BF755}" type="datetime1">
              <a:rPr lang="ru-RU" smtClean="0"/>
              <a:pPr>
                <a:defRPr/>
              </a:pPr>
              <a:t>24.09.2013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8131125" y="154745"/>
            <a:ext cx="1012875" cy="618343"/>
          </a:xfrm>
          <a:prstGeom prst="rect">
            <a:avLst/>
          </a:prstGeom>
        </p:spPr>
        <p:txBody>
          <a:bodyPr vert="horz" lIns="91440" tIns="45720" rIns="91440" bIns="45720" rtlCol="0" anchor="ctr"/>
          <a:lstStyle>
            <a:lvl1pPr algn="r">
              <a:defRPr sz="2400">
                <a:solidFill>
                  <a:srgbClr val="00CC99"/>
                </a:solidFill>
              </a:defRPr>
            </a:lvl1pPr>
          </a:lstStyle>
          <a:p>
            <a:pPr>
              <a:defRPr/>
            </a:pPr>
            <a:fld id="{417508AB-DD29-4421-AAD4-FA1FB734FDE7}" type="slidenum">
              <a:rPr lang="ru-RU" smtClean="0"/>
              <a:pPr>
                <a:defRPr/>
              </a:pPr>
              <a:t>‹#›</a:t>
            </a:fld>
            <a:endParaRPr lang="ru-RU" dirty="0"/>
          </a:p>
        </p:txBody>
      </p:sp>
      <p:sp>
        <p:nvSpPr>
          <p:cNvPr id="10" name="Полилиния 9"/>
          <p:cNvSpPr/>
          <p:nvPr userDrawn="1"/>
        </p:nvSpPr>
        <p:spPr>
          <a:xfrm>
            <a:off x="0" y="0"/>
            <a:ext cx="8721969" cy="908720"/>
          </a:xfrm>
          <a:custGeom>
            <a:avLst/>
            <a:gdLst>
              <a:gd name="connsiteX0" fmla="*/ 14068 w 8398412"/>
              <a:gd name="connsiteY0" fmla="*/ 14068 h 717452"/>
              <a:gd name="connsiteX1" fmla="*/ 8398412 w 8398412"/>
              <a:gd name="connsiteY1" fmla="*/ 0 h 717452"/>
              <a:gd name="connsiteX2" fmla="*/ 7877908 w 8398412"/>
              <a:gd name="connsiteY2" fmla="*/ 492369 h 717452"/>
              <a:gd name="connsiteX3" fmla="*/ 8201465 w 8398412"/>
              <a:gd name="connsiteY3" fmla="*/ 393895 h 717452"/>
              <a:gd name="connsiteX4" fmla="*/ 7891975 w 8398412"/>
              <a:gd name="connsiteY4" fmla="*/ 703384 h 717452"/>
              <a:gd name="connsiteX5" fmla="*/ 0 w 8398412"/>
              <a:gd name="connsiteY5" fmla="*/ 717452 h 717452"/>
              <a:gd name="connsiteX6" fmla="*/ 14068 w 8398412"/>
              <a:gd name="connsiteY6" fmla="*/ 14068 h 717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98412" h="717452">
                <a:moveTo>
                  <a:pt x="14068" y="14068"/>
                </a:moveTo>
                <a:lnTo>
                  <a:pt x="8398412" y="0"/>
                </a:lnTo>
                <a:lnTo>
                  <a:pt x="7877908" y="492369"/>
                </a:lnTo>
                <a:lnTo>
                  <a:pt x="8201465" y="393895"/>
                </a:lnTo>
                <a:lnTo>
                  <a:pt x="7891975" y="703384"/>
                </a:lnTo>
                <a:lnTo>
                  <a:pt x="0" y="717452"/>
                </a:lnTo>
                <a:lnTo>
                  <a:pt x="14068" y="14068"/>
                </a:lnTo>
                <a:close/>
              </a:path>
            </a:pathLst>
          </a:custGeom>
          <a:gradFill flip="none" rotWithShape="1">
            <a:gsLst>
              <a:gs pos="0">
                <a:schemeClr val="bg1"/>
              </a:gs>
              <a:gs pos="100000">
                <a:srgbClr val="00CC00"/>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726031769"/>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312A6C-CCB7-4BD1-82F4-7B7776F35498}" type="datetimeFigureOut">
              <a:rPr lang="ru-RU" smtClean="0"/>
              <a:pPr/>
              <a:t>24.09.2013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388672-EE0B-4634-A939-4ED5D992D3E4}" type="slidenum">
              <a:rPr lang="ru-RU" smtClean="0"/>
              <a:pPr/>
              <a:t>‹#›</a:t>
            </a:fld>
            <a:endParaRPr lang="ru-RU"/>
          </a:p>
        </p:txBody>
      </p:sp>
    </p:spTree>
    <p:extLst>
      <p:ext uri="{BB962C8B-B14F-4D97-AF65-F5344CB8AC3E}">
        <p14:creationId xmlns:p14="http://schemas.microsoft.com/office/powerpoint/2010/main" val="1530185972"/>
      </p:ext>
    </p:extLst>
  </p:cSld>
  <p:clrMap bg1="lt1" tx1="dk1" bg2="lt2" tx2="dk2" accent1="accent1" accent2="accent2" accent3="accent3" accent4="accent4" accent5="accent5" accent6="accent6" hlink="hlink" folHlink="folHlink"/>
  <p:sldLayoutIdLst>
    <p:sldLayoutId id="2147483712" r:id="rId1"/>
    <p:sldLayoutId id="2147483723"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rgbClr val="00CC00">
                <a:alpha val="62000"/>
              </a:srgb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FB30A2-9C6F-4374-BBB9-39BC75AF55D0}" type="datetimeFigureOut">
              <a:rPr lang="ru-RU" smtClean="0"/>
              <a:pPr/>
              <a:t>24.09.2013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D3AB95-ECF7-4F59-8187-18E4D887FFC5}" type="slidenum">
              <a:rPr lang="ru-RU" smtClean="0"/>
              <a:pPr/>
              <a:t>‹#›</a:t>
            </a:fld>
            <a:endParaRPr lang="ru-RU"/>
          </a:p>
        </p:txBody>
      </p:sp>
    </p:spTree>
    <p:extLst>
      <p:ext uri="{BB962C8B-B14F-4D97-AF65-F5344CB8AC3E}">
        <p14:creationId xmlns:p14="http://schemas.microsoft.com/office/powerpoint/2010/main" val="1460685731"/>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jpeg"/><Relationship Id="rId12" Type="http://schemas.openxmlformats.org/officeDocument/2006/relationships/image" Target="../media/image1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gif"/><Relationship Id="rId11" Type="http://schemas.openxmlformats.org/officeDocument/2006/relationships/image" Target="../media/image13.jpeg"/><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2.jpe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37.jpeg"/><Relationship Id="rId4" Type="http://schemas.microsoft.com/office/2007/relationships/hdphoto" Target="../media/hdphoto3.wdp"/></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cigre.ru/rnk/youth/action/261/" TargetMode="External"/><Relationship Id="rId2" Type="http://schemas.openxmlformats.org/officeDocument/2006/relationships/hyperlink" Target="http://www.cigre.ru/rnk/youth/action/263/" TargetMode="External"/><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mailto:cigre@list.ru" TargetMode="External"/><Relationship Id="rId2" Type="http://schemas.openxmlformats.org/officeDocument/2006/relationships/image" Target="../media/image47.jpeg"/><Relationship Id="rId1" Type="http://schemas.openxmlformats.org/officeDocument/2006/relationships/slideLayout" Target="../slideLayouts/slideLayout13.xml"/><Relationship Id="rId6" Type="http://schemas.openxmlformats.org/officeDocument/2006/relationships/image" Target="../media/image49.jpeg"/><Relationship Id="rId5" Type="http://schemas.openxmlformats.org/officeDocument/2006/relationships/image" Target="../media/image1.gif"/><Relationship Id="rId4" Type="http://schemas.openxmlformats.org/officeDocument/2006/relationships/image" Target="../media/image4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6"/>
          <p:cNvSpPr txBox="1">
            <a:spLocks/>
          </p:cNvSpPr>
          <p:nvPr/>
        </p:nvSpPr>
        <p:spPr bwMode="auto">
          <a:xfrm>
            <a:off x="1716563" y="3234134"/>
            <a:ext cx="5890162" cy="1008062"/>
          </a:xfrm>
          <a:prstGeom prst="rect">
            <a:avLst/>
          </a:prstGeom>
          <a:noFill/>
          <a:ln w="9525">
            <a:noFill/>
            <a:miter lim="800000"/>
            <a:headEnd/>
            <a:tailEnd/>
          </a:ln>
        </p:spPr>
        <p:txBody>
          <a:bodyPr anchor="ctr"/>
          <a:lstStyle/>
          <a:p>
            <a:pPr algn="ctr">
              <a:spcBef>
                <a:spcPts val="600"/>
              </a:spcBef>
              <a:spcAft>
                <a:spcPts val="600"/>
              </a:spcAft>
            </a:pPr>
            <a:r>
              <a:rPr lang="ru-RU" sz="4400" dirty="0" smtClean="0">
                <a:solidFill>
                  <a:schemeClr val="accent1">
                    <a:lumMod val="75000"/>
                  </a:schemeClr>
                </a:solidFill>
                <a:latin typeface="Arial" pitchFamily="34" charset="0"/>
                <a:cs typeface="Arial" pitchFamily="34" charset="0"/>
              </a:rPr>
              <a:t>Молодежная секция РНК СИГРЭ</a:t>
            </a:r>
            <a:endParaRPr lang="ru-RU" sz="3600" dirty="0">
              <a:solidFill>
                <a:schemeClr val="accent1">
                  <a:lumMod val="75000"/>
                </a:schemeClr>
              </a:solidFill>
              <a:latin typeface="Arial" pitchFamily="34" charset="0"/>
              <a:cs typeface="Arial" pitchFamily="34"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0370" y="320634"/>
            <a:ext cx="2862548" cy="494013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p:cNvSpPr>
          <p:nvPr>
            <p:ph type="title" idx="4294967295"/>
          </p:nvPr>
        </p:nvSpPr>
        <p:spPr>
          <a:xfrm>
            <a:off x="1947863" y="178130"/>
            <a:ext cx="6246111" cy="558140"/>
          </a:xfrm>
        </p:spPr>
        <p:txBody>
          <a:bodyPr vert="horz" lIns="91440" tIns="45720" rIns="91440" bIns="45720" rtlCol="0" anchor="ctr">
            <a:noAutofit/>
          </a:bodyPr>
          <a:lstStyle/>
          <a:p>
            <a:r>
              <a:rPr lang="ru-RU" sz="2200" b="1" dirty="0">
                <a:solidFill>
                  <a:schemeClr val="accent1">
                    <a:lumMod val="75000"/>
                  </a:schemeClr>
                </a:solidFill>
                <a:latin typeface="Arial" pitchFamily="34" charset="0"/>
                <a:ea typeface="+mn-ea"/>
                <a:cs typeface="Arial" pitchFamily="34" charset="0"/>
              </a:rPr>
              <a:t>Вызовы к созданию </a:t>
            </a:r>
            <a:r>
              <a:rPr lang="en-US" sz="2200" b="1" dirty="0">
                <a:solidFill>
                  <a:schemeClr val="accent1">
                    <a:lumMod val="75000"/>
                  </a:schemeClr>
                </a:solidFill>
                <a:latin typeface="Arial" pitchFamily="34" charset="0"/>
                <a:ea typeface="+mn-ea"/>
                <a:cs typeface="Arial" pitchFamily="34" charset="0"/>
              </a:rPr>
              <a:t/>
            </a:r>
            <a:br>
              <a:rPr lang="en-US" sz="2200" b="1" dirty="0">
                <a:solidFill>
                  <a:schemeClr val="accent1">
                    <a:lumMod val="75000"/>
                  </a:schemeClr>
                </a:solidFill>
                <a:latin typeface="Arial" pitchFamily="34" charset="0"/>
                <a:ea typeface="+mn-ea"/>
                <a:cs typeface="Arial" pitchFamily="34" charset="0"/>
              </a:rPr>
            </a:br>
            <a:r>
              <a:rPr lang="ru-RU" sz="2200" b="1" dirty="0">
                <a:solidFill>
                  <a:schemeClr val="accent1">
                    <a:lumMod val="75000"/>
                  </a:schemeClr>
                </a:solidFill>
                <a:latin typeface="Arial" pitchFamily="34" charset="0"/>
                <a:ea typeface="+mn-ea"/>
                <a:cs typeface="Arial" pitchFamily="34" charset="0"/>
              </a:rPr>
              <a:t>Молодежной секции РНК СИГРЭ </a:t>
            </a:r>
          </a:p>
        </p:txBody>
      </p:sp>
      <p:sp>
        <p:nvSpPr>
          <p:cNvPr id="4" name="Прямоугольник 5"/>
          <p:cNvSpPr>
            <a:spLocks noChangeArrowheads="1"/>
          </p:cNvSpPr>
          <p:nvPr/>
        </p:nvSpPr>
        <p:spPr bwMode="auto">
          <a:xfrm>
            <a:off x="178131" y="953344"/>
            <a:ext cx="8787740" cy="5863144"/>
          </a:xfrm>
          <a:prstGeom prst="rect">
            <a:avLst/>
          </a:prstGeom>
          <a:solidFill>
            <a:schemeClr val="bg1">
              <a:alpha val="63000"/>
            </a:schemeClr>
          </a:solidFill>
          <a:ln>
            <a:noFill/>
          </a:ln>
          <a:extLst/>
        </p:spPr>
        <p:txBody>
          <a:bodyPr wrap="square">
            <a:spAutoFit/>
          </a:bodyPr>
          <a:lstStyle/>
          <a:p>
            <a:pPr marL="285750" indent="-285750" algn="just">
              <a:spcAft>
                <a:spcPts val="600"/>
              </a:spcAft>
              <a:buFont typeface="Wingdings" pitchFamily="2" charset="2"/>
              <a:buChar char="§"/>
            </a:pPr>
            <a:r>
              <a:rPr lang="ru-RU" sz="1600" dirty="0">
                <a:solidFill>
                  <a:srgbClr val="006600"/>
                </a:solidFill>
              </a:rPr>
              <a:t>Указ Президента Российской Федерации 7 мая 2012 года № </a:t>
            </a:r>
            <a:r>
              <a:rPr lang="ru-RU" sz="1600" dirty="0" smtClean="0">
                <a:solidFill>
                  <a:srgbClr val="006600"/>
                </a:solidFill>
              </a:rPr>
              <a:t>596</a:t>
            </a:r>
            <a:br>
              <a:rPr lang="ru-RU" sz="1600" dirty="0" smtClean="0">
                <a:solidFill>
                  <a:srgbClr val="006600"/>
                </a:solidFill>
              </a:rPr>
            </a:br>
            <a:r>
              <a:rPr lang="ru-RU" sz="1600" dirty="0" smtClean="0">
                <a:solidFill>
                  <a:srgbClr val="006600"/>
                </a:solidFill>
              </a:rPr>
              <a:t>«О </a:t>
            </a:r>
            <a:r>
              <a:rPr lang="ru-RU" sz="1600" dirty="0">
                <a:solidFill>
                  <a:srgbClr val="006600"/>
                </a:solidFill>
              </a:rPr>
              <a:t>долгосрочной государственной экономической </a:t>
            </a:r>
            <a:r>
              <a:rPr lang="ru-RU" sz="1600" dirty="0" smtClean="0">
                <a:solidFill>
                  <a:srgbClr val="006600"/>
                </a:solidFill>
              </a:rPr>
              <a:t>политике»</a:t>
            </a:r>
          </a:p>
          <a:p>
            <a:pPr marL="742950" lvl="1" indent="-285750" algn="just">
              <a:spcAft>
                <a:spcPts val="600"/>
              </a:spcAft>
              <a:buFont typeface="Wingdings" pitchFamily="2" charset="2"/>
              <a:buChar char="§"/>
            </a:pPr>
            <a:r>
              <a:rPr lang="ru-RU" sz="1400" dirty="0" smtClean="0">
                <a:solidFill>
                  <a:srgbClr val="006600"/>
                </a:solidFill>
              </a:rPr>
              <a:t>создание </a:t>
            </a:r>
            <a:r>
              <a:rPr lang="ru-RU" sz="1400" dirty="0">
                <a:solidFill>
                  <a:srgbClr val="006600"/>
                </a:solidFill>
              </a:rPr>
              <a:t>высокопроизводительных рабочих </a:t>
            </a:r>
            <a:r>
              <a:rPr lang="ru-RU" sz="1400" dirty="0" smtClean="0">
                <a:solidFill>
                  <a:srgbClr val="006600"/>
                </a:solidFill>
              </a:rPr>
              <a:t>мест</a:t>
            </a:r>
            <a:endParaRPr lang="ru-RU" sz="1400" dirty="0">
              <a:solidFill>
                <a:srgbClr val="006600"/>
              </a:solidFill>
            </a:endParaRPr>
          </a:p>
          <a:p>
            <a:pPr marL="742950" lvl="1" indent="-285750" algn="just">
              <a:spcAft>
                <a:spcPts val="600"/>
              </a:spcAft>
              <a:buFont typeface="Wingdings" pitchFamily="2" charset="2"/>
              <a:buChar char="§"/>
            </a:pPr>
            <a:r>
              <a:rPr lang="ru-RU" sz="1400" dirty="0" smtClean="0">
                <a:solidFill>
                  <a:srgbClr val="006600"/>
                </a:solidFill>
              </a:rPr>
              <a:t>увеличение </a:t>
            </a:r>
            <a:r>
              <a:rPr lang="ru-RU" sz="1400" dirty="0">
                <a:solidFill>
                  <a:srgbClr val="006600"/>
                </a:solidFill>
              </a:rPr>
              <a:t>доли продукции высокотехнологичных и наукоемких отраслей экономики в валовом внутреннем </a:t>
            </a:r>
            <a:r>
              <a:rPr lang="ru-RU" sz="1400" dirty="0" smtClean="0">
                <a:solidFill>
                  <a:srgbClr val="006600"/>
                </a:solidFill>
              </a:rPr>
              <a:t>продукте</a:t>
            </a:r>
          </a:p>
          <a:p>
            <a:pPr marL="285750" indent="-285750" algn="just">
              <a:spcAft>
                <a:spcPts val="600"/>
              </a:spcAft>
              <a:buFont typeface="Wingdings" pitchFamily="2" charset="2"/>
              <a:buChar char="§"/>
            </a:pPr>
            <a:r>
              <a:rPr lang="ru-RU" sz="1600" dirty="0">
                <a:solidFill>
                  <a:srgbClr val="006600"/>
                </a:solidFill>
              </a:rPr>
              <a:t>Министр энергетики Российской Федерации Александр Валентинович Новак на </a:t>
            </a:r>
            <a:r>
              <a:rPr lang="ru-RU" sz="1600" dirty="0" smtClean="0">
                <a:solidFill>
                  <a:srgbClr val="006600"/>
                </a:solidFill>
              </a:rPr>
              <a:t>II</a:t>
            </a:r>
            <a:r>
              <a:rPr lang="en-US" sz="1600" dirty="0" smtClean="0">
                <a:solidFill>
                  <a:srgbClr val="006600"/>
                </a:solidFill>
              </a:rPr>
              <a:t>I</a:t>
            </a:r>
            <a:r>
              <a:rPr lang="ru-RU" sz="1600" dirty="0" smtClean="0">
                <a:solidFill>
                  <a:srgbClr val="006600"/>
                </a:solidFill>
              </a:rPr>
              <a:t> </a:t>
            </a:r>
            <a:r>
              <a:rPr lang="ru-RU" sz="1600" dirty="0">
                <a:solidFill>
                  <a:srgbClr val="006600"/>
                </a:solidFill>
              </a:rPr>
              <a:t>Всероссийской кадровой конференции «ТЭК России: от кадровых ресурсов к человеческому капиталу</a:t>
            </a:r>
            <a:r>
              <a:rPr lang="ru-RU" sz="1600" dirty="0" smtClean="0">
                <a:solidFill>
                  <a:srgbClr val="006600"/>
                </a:solidFill>
              </a:rPr>
              <a:t>» 24 октября 2012 года</a:t>
            </a:r>
            <a:endParaRPr lang="ru-RU" sz="1600" dirty="0">
              <a:solidFill>
                <a:srgbClr val="006600"/>
              </a:solidFill>
            </a:endParaRPr>
          </a:p>
          <a:p>
            <a:pPr marL="742950" lvl="1" indent="-285750" algn="just">
              <a:spcAft>
                <a:spcPts val="600"/>
              </a:spcAft>
              <a:buFont typeface="Wingdings" pitchFamily="2" charset="2"/>
              <a:buChar char="§"/>
            </a:pPr>
            <a:r>
              <a:rPr lang="ru-RU" sz="1400" dirty="0" smtClean="0">
                <a:solidFill>
                  <a:srgbClr val="006600"/>
                </a:solidFill>
              </a:rPr>
              <a:t>выработк</a:t>
            </a:r>
            <a:r>
              <a:rPr lang="ru-RU" sz="1400" dirty="0">
                <a:solidFill>
                  <a:srgbClr val="006600"/>
                </a:solidFill>
              </a:rPr>
              <a:t>а</a:t>
            </a:r>
            <a:r>
              <a:rPr lang="ru-RU" sz="1400" dirty="0" smtClean="0">
                <a:solidFill>
                  <a:srgbClr val="006600"/>
                </a:solidFill>
              </a:rPr>
              <a:t> </a:t>
            </a:r>
            <a:r>
              <a:rPr lang="ru-RU" sz="1400" dirty="0">
                <a:solidFill>
                  <a:srgbClr val="006600"/>
                </a:solidFill>
              </a:rPr>
              <a:t>новых подходов обеспечения человеческими ресурсами, соответствующими современным условиям и вызовам в топливно-энергетическом комплексе как ключевой отрасли экономики Российской Федерации </a:t>
            </a:r>
            <a:endParaRPr lang="ru-RU" sz="1400" dirty="0" smtClean="0">
              <a:solidFill>
                <a:srgbClr val="006600"/>
              </a:solidFill>
            </a:endParaRPr>
          </a:p>
          <a:p>
            <a:pPr marL="285750" indent="-285750" algn="just">
              <a:spcAft>
                <a:spcPts val="600"/>
              </a:spcAft>
              <a:buFont typeface="Wingdings" pitchFamily="2" charset="2"/>
              <a:buChar char="§"/>
            </a:pPr>
            <a:r>
              <a:rPr lang="ru-RU" sz="1600" dirty="0" smtClean="0">
                <a:solidFill>
                  <a:srgbClr val="006600"/>
                </a:solidFill>
              </a:rPr>
              <a:t>Первый заместитель председателя комитета по экономической политике Совета Федерации РФ Валентин Ефимович Межевич на II</a:t>
            </a:r>
            <a:r>
              <a:rPr lang="en-US" sz="1600" dirty="0" smtClean="0">
                <a:solidFill>
                  <a:srgbClr val="006600"/>
                </a:solidFill>
              </a:rPr>
              <a:t>I</a:t>
            </a:r>
            <a:r>
              <a:rPr lang="ru-RU" sz="1600" dirty="0" smtClean="0">
                <a:solidFill>
                  <a:srgbClr val="006600"/>
                </a:solidFill>
              </a:rPr>
              <a:t> Всероссийской кадровой конференции «ТЭК России: от кадровых ресурсов к человеческому капиталу» 24 октября 2012 года</a:t>
            </a:r>
          </a:p>
          <a:p>
            <a:pPr marL="742950" lvl="1" indent="-285750" algn="just">
              <a:spcAft>
                <a:spcPts val="600"/>
              </a:spcAft>
              <a:buFont typeface="Wingdings" pitchFamily="2" charset="2"/>
              <a:buChar char="§"/>
            </a:pPr>
            <a:r>
              <a:rPr lang="ru-RU" sz="1400" dirty="0" smtClean="0">
                <a:solidFill>
                  <a:srgbClr val="006600"/>
                </a:solidFill>
              </a:rPr>
              <a:t>проблема </a:t>
            </a:r>
            <a:r>
              <a:rPr lang="ru-RU" sz="1400" dirty="0">
                <a:solidFill>
                  <a:srgbClr val="006600"/>
                </a:solidFill>
              </a:rPr>
              <a:t>нехватки </a:t>
            </a:r>
            <a:r>
              <a:rPr lang="ru-RU" sz="1400" dirty="0" smtClean="0">
                <a:solidFill>
                  <a:srgbClr val="006600"/>
                </a:solidFill>
              </a:rPr>
              <a:t>квалифицированных</a:t>
            </a:r>
            <a:r>
              <a:rPr lang="en-US" sz="1400" dirty="0" smtClean="0">
                <a:solidFill>
                  <a:srgbClr val="006600"/>
                </a:solidFill>
              </a:rPr>
              <a:t> </a:t>
            </a:r>
            <a:r>
              <a:rPr lang="ru-RU" sz="1400" dirty="0" smtClean="0">
                <a:solidFill>
                  <a:srgbClr val="006600"/>
                </a:solidFill>
              </a:rPr>
              <a:t>кадров</a:t>
            </a:r>
            <a:endParaRPr lang="ru-RU" sz="1400" dirty="0">
              <a:solidFill>
                <a:srgbClr val="006600"/>
              </a:solidFill>
            </a:endParaRPr>
          </a:p>
          <a:p>
            <a:pPr marL="742950" lvl="1" indent="-285750" algn="just">
              <a:spcAft>
                <a:spcPts val="600"/>
              </a:spcAft>
              <a:buFont typeface="Wingdings" pitchFamily="2" charset="2"/>
              <a:buChar char="§"/>
            </a:pPr>
            <a:r>
              <a:rPr lang="ru-RU" sz="1400" dirty="0">
                <a:solidFill>
                  <a:srgbClr val="006600"/>
                </a:solidFill>
              </a:rPr>
              <a:t>исчезновение процессов передачи опыта молодому поколению </a:t>
            </a:r>
          </a:p>
          <a:p>
            <a:pPr marL="742950" lvl="1" indent="-285750" algn="just">
              <a:spcAft>
                <a:spcPts val="600"/>
              </a:spcAft>
              <a:buFont typeface="Wingdings" pitchFamily="2" charset="2"/>
              <a:buChar char="§"/>
            </a:pPr>
            <a:r>
              <a:rPr lang="ru-RU" sz="1400" dirty="0">
                <a:solidFill>
                  <a:srgbClr val="006600"/>
                </a:solidFill>
              </a:rPr>
              <a:t>недооценка значимости инженерных кадров</a:t>
            </a:r>
          </a:p>
          <a:p>
            <a:pPr marL="742950" lvl="1" indent="-285750" algn="just">
              <a:spcAft>
                <a:spcPts val="0"/>
              </a:spcAft>
              <a:buFont typeface="Wingdings" pitchFamily="2" charset="2"/>
              <a:buChar char="§"/>
            </a:pPr>
            <a:r>
              <a:rPr lang="ru-RU" sz="1400" dirty="0">
                <a:solidFill>
                  <a:srgbClr val="006600"/>
                </a:solidFill>
              </a:rPr>
              <a:t>недостаточная работа по привлечению </a:t>
            </a:r>
            <a:r>
              <a:rPr lang="ru-RU" sz="1400" dirty="0" smtClean="0">
                <a:solidFill>
                  <a:srgbClr val="006600"/>
                </a:solidFill>
              </a:rPr>
              <a:t>молодежи</a:t>
            </a:r>
            <a:endParaRPr lang="en-US" sz="1400" dirty="0" smtClean="0">
              <a:solidFill>
                <a:srgbClr val="006600"/>
              </a:solidFill>
            </a:endParaRPr>
          </a:p>
          <a:p>
            <a:pPr algn="ctr">
              <a:spcAft>
                <a:spcPts val="0"/>
              </a:spcAft>
            </a:pPr>
            <a:endParaRPr lang="en-US" sz="1000" dirty="0">
              <a:solidFill>
                <a:srgbClr val="006600"/>
              </a:solidFill>
            </a:endParaRPr>
          </a:p>
          <a:p>
            <a:pPr algn="ctr">
              <a:spcAft>
                <a:spcPts val="0"/>
              </a:spcAft>
            </a:pPr>
            <a:r>
              <a:rPr lang="ru-RU" sz="1600" dirty="0">
                <a:solidFill>
                  <a:srgbClr val="C00000"/>
                </a:solidFill>
              </a:rPr>
              <a:t>Решение </a:t>
            </a:r>
            <a:r>
              <a:rPr lang="ru-RU" sz="1600" dirty="0" smtClean="0">
                <a:solidFill>
                  <a:srgbClr val="C00000"/>
                </a:solidFill>
              </a:rPr>
              <a:t>о </a:t>
            </a:r>
            <a:r>
              <a:rPr lang="ru-RU" sz="1600" dirty="0">
                <a:solidFill>
                  <a:srgbClr val="C00000"/>
                </a:solidFill>
              </a:rPr>
              <a:t>создании Молодежной секции РНК СИГРЭ и </a:t>
            </a:r>
            <a:r>
              <a:rPr lang="ru-RU" sz="1600" dirty="0" smtClean="0">
                <a:solidFill>
                  <a:srgbClr val="C00000"/>
                </a:solidFill>
              </a:rPr>
              <a:t>подготовк</a:t>
            </a:r>
            <a:r>
              <a:rPr lang="ru-RU" sz="1600" dirty="0">
                <a:solidFill>
                  <a:srgbClr val="C00000"/>
                </a:solidFill>
              </a:rPr>
              <a:t>е</a:t>
            </a:r>
            <a:r>
              <a:rPr lang="ru-RU" sz="1600" dirty="0" smtClean="0">
                <a:solidFill>
                  <a:srgbClr val="C00000"/>
                </a:solidFill>
              </a:rPr>
              <a:t> </a:t>
            </a:r>
            <a:r>
              <a:rPr lang="ru-RU" sz="1600" dirty="0">
                <a:solidFill>
                  <a:srgbClr val="C00000"/>
                </a:solidFill>
              </a:rPr>
              <a:t>программы взаимодействия с </a:t>
            </a:r>
            <a:r>
              <a:rPr lang="ru-RU" sz="1600" dirty="0" smtClean="0">
                <a:solidFill>
                  <a:srgbClr val="C00000"/>
                </a:solidFill>
              </a:rPr>
              <a:t>вузами принято на Ассамблее </a:t>
            </a:r>
            <a:r>
              <a:rPr lang="ru-RU" sz="1600" dirty="0">
                <a:solidFill>
                  <a:srgbClr val="C00000"/>
                </a:solidFill>
              </a:rPr>
              <a:t>РНК СИГРЭ </a:t>
            </a:r>
            <a:r>
              <a:rPr lang="ru-RU" sz="1600" dirty="0" smtClean="0">
                <a:solidFill>
                  <a:srgbClr val="C00000"/>
                </a:solidFill>
              </a:rPr>
              <a:t>09.06.2011</a:t>
            </a:r>
            <a:endParaRPr lang="ru-RU" sz="1600" dirty="0">
              <a:solidFill>
                <a:srgbClr val="C00000"/>
              </a:solidFill>
            </a:endParaRPr>
          </a:p>
        </p:txBody>
      </p:sp>
    </p:spTree>
    <p:extLst>
      <p:ext uri="{BB962C8B-B14F-4D97-AF65-F5344CB8AC3E}">
        <p14:creationId xmlns:p14="http://schemas.microsoft.com/office/powerpoint/2010/main" val="207281382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3</a:t>
            </a:fld>
            <a:endParaRPr lang="ru-RU"/>
          </a:p>
        </p:txBody>
      </p:sp>
      <p:sp>
        <p:nvSpPr>
          <p:cNvPr id="4" name="Прямоугольник 5"/>
          <p:cNvSpPr>
            <a:spLocks noChangeArrowheads="1"/>
          </p:cNvSpPr>
          <p:nvPr/>
        </p:nvSpPr>
        <p:spPr bwMode="auto">
          <a:xfrm>
            <a:off x="311150" y="1137426"/>
            <a:ext cx="8642845" cy="5386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lvl="7" indent="-342900" algn="just" fontAlgn="base">
              <a:spcBef>
                <a:spcPts val="800"/>
              </a:spcBef>
              <a:spcAft>
                <a:spcPct val="0"/>
              </a:spcAft>
              <a:buFontTx/>
              <a:buAutoNum type="arabicPeriod"/>
            </a:pPr>
            <a:r>
              <a:rPr lang="ru-RU" sz="1800" dirty="0">
                <a:solidFill>
                  <a:srgbClr val="006600"/>
                </a:solidFill>
              </a:rPr>
              <a:t>Выявление, продвижение, поддержка образовательной активности молодежи и ее достижений в научно-техническом развитии и творчестве, дающие возможность молодым людям проявить себя, реализовать свой инновационный потенциал и получить заслуженное признание в </a:t>
            </a:r>
            <a:r>
              <a:rPr lang="ru-RU" sz="1800" dirty="0" smtClean="0">
                <a:solidFill>
                  <a:srgbClr val="006600"/>
                </a:solidFill>
              </a:rPr>
              <a:t>России</a:t>
            </a:r>
          </a:p>
          <a:p>
            <a:pPr marL="342900" lvl="7" indent="-342900" algn="just" fontAlgn="base">
              <a:spcBef>
                <a:spcPts val="800"/>
              </a:spcBef>
              <a:spcAft>
                <a:spcPct val="0"/>
              </a:spcAft>
              <a:buFontTx/>
              <a:buAutoNum type="arabicPeriod"/>
            </a:pPr>
            <a:r>
              <a:rPr lang="ru-RU" sz="1800" dirty="0" smtClean="0">
                <a:solidFill>
                  <a:srgbClr val="006600"/>
                </a:solidFill>
              </a:rPr>
              <a:t>Поддержание </a:t>
            </a:r>
            <a:r>
              <a:rPr lang="ru-RU" sz="1800" dirty="0">
                <a:solidFill>
                  <a:srgbClr val="006600"/>
                </a:solidFill>
              </a:rPr>
              <a:t>и развитие компетенций электроэнергетических кафедр российских технических вузов в сфере знаний о зарубежных научно-технических исследованиях и их результатах, повышение на этой основе конкурентоспособности российских технических вузов среди ведущих мировых научно-образовательных </a:t>
            </a:r>
            <a:r>
              <a:rPr lang="ru-RU" sz="1800" dirty="0" smtClean="0">
                <a:solidFill>
                  <a:srgbClr val="006600"/>
                </a:solidFill>
              </a:rPr>
              <a:t>центров</a:t>
            </a:r>
          </a:p>
          <a:p>
            <a:pPr marL="3857625" lvl="7" indent="-342900" algn="just" fontAlgn="base">
              <a:spcBef>
                <a:spcPts val="800"/>
              </a:spcBef>
              <a:spcAft>
                <a:spcPct val="0"/>
              </a:spcAft>
              <a:buFontTx/>
              <a:buAutoNum type="arabicPeriod"/>
            </a:pPr>
            <a:r>
              <a:rPr lang="ru-RU" sz="1800" dirty="0" smtClean="0">
                <a:solidFill>
                  <a:srgbClr val="006600"/>
                </a:solidFill>
              </a:rPr>
              <a:t>Развитие </a:t>
            </a:r>
            <a:r>
              <a:rPr lang="ru-RU" sz="1800" dirty="0">
                <a:solidFill>
                  <a:srgbClr val="006600"/>
                </a:solidFill>
              </a:rPr>
              <a:t>и стимулирование интереса аспирантов, соискателей, молодых ученых и специалистов к тематике научно-технических исследований </a:t>
            </a:r>
            <a:r>
              <a:rPr lang="ru-RU" sz="1800" dirty="0" smtClean="0">
                <a:solidFill>
                  <a:srgbClr val="006600"/>
                </a:solidFill>
              </a:rPr>
              <a:t>СИГРЭ</a:t>
            </a:r>
          </a:p>
          <a:p>
            <a:pPr marL="3857625" lvl="7" indent="-342900" algn="just" fontAlgn="base">
              <a:spcBef>
                <a:spcPts val="800"/>
              </a:spcBef>
              <a:spcAft>
                <a:spcPct val="0"/>
              </a:spcAft>
              <a:buFontTx/>
              <a:buAutoNum type="arabicPeriod"/>
            </a:pPr>
            <a:r>
              <a:rPr lang="ru-RU" sz="1800" dirty="0" smtClean="0">
                <a:solidFill>
                  <a:srgbClr val="006600"/>
                </a:solidFill>
              </a:rPr>
              <a:t>Привлечение </a:t>
            </a:r>
            <a:r>
              <a:rPr lang="ru-RU" sz="1800" dirty="0">
                <a:solidFill>
                  <a:srgbClr val="006600"/>
                </a:solidFill>
              </a:rPr>
              <a:t>российской студенческой молодежи к членству в СИГРЭ через РНК </a:t>
            </a:r>
            <a:r>
              <a:rPr lang="ru-RU" sz="1800" dirty="0" smtClean="0">
                <a:solidFill>
                  <a:srgbClr val="006600"/>
                </a:solidFill>
              </a:rPr>
              <a:t>СИГРЭ</a:t>
            </a:r>
            <a:endParaRPr lang="ru-RU" sz="1800" dirty="0">
              <a:solidFill>
                <a:srgbClr val="006600"/>
              </a:solidFill>
            </a:endParaRPr>
          </a:p>
        </p:txBody>
      </p:sp>
      <p:sp>
        <p:nvSpPr>
          <p:cNvPr id="5" name="Rectangle 5"/>
          <p:cNvSpPr txBox="1">
            <a:spLocks/>
          </p:cNvSpPr>
          <p:nvPr/>
        </p:nvSpPr>
        <p:spPr>
          <a:xfrm>
            <a:off x="1947863" y="115888"/>
            <a:ext cx="6744875" cy="700087"/>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ru-RU" sz="3200" b="1" dirty="0" smtClean="0">
                <a:solidFill>
                  <a:schemeClr val="accent1">
                    <a:lumMod val="75000"/>
                  </a:schemeClr>
                </a:solidFill>
                <a:latin typeface="Arial" pitchFamily="34" charset="0"/>
                <a:ea typeface="+mn-ea"/>
                <a:cs typeface="Arial" pitchFamily="34" charset="0"/>
              </a:rPr>
              <a:t>Цели и задачи </a:t>
            </a:r>
          </a:p>
          <a:p>
            <a:pPr fontAlgn="auto">
              <a:spcAft>
                <a:spcPts val="0"/>
              </a:spcAft>
              <a:defRPr/>
            </a:pPr>
            <a:r>
              <a:rPr lang="ru-RU" sz="3200" dirty="0" smtClean="0">
                <a:solidFill>
                  <a:schemeClr val="accent1">
                    <a:lumMod val="75000"/>
                  </a:schemeClr>
                </a:solidFill>
                <a:latin typeface="Arial" pitchFamily="34" charset="0"/>
                <a:cs typeface="Arial" pitchFamily="34" charset="0"/>
              </a:rPr>
              <a:t>Молодежной </a:t>
            </a:r>
            <a:r>
              <a:rPr lang="ru-RU" sz="3200" dirty="0">
                <a:solidFill>
                  <a:schemeClr val="accent1">
                    <a:lumMod val="75000"/>
                  </a:schemeClr>
                </a:solidFill>
                <a:latin typeface="Arial" pitchFamily="34" charset="0"/>
                <a:cs typeface="Arial" pitchFamily="34" charset="0"/>
              </a:rPr>
              <a:t>секции РНК </a:t>
            </a:r>
            <a:r>
              <a:rPr lang="ru-RU" sz="3200" dirty="0" smtClean="0">
                <a:solidFill>
                  <a:schemeClr val="accent1">
                    <a:lumMod val="75000"/>
                  </a:schemeClr>
                </a:solidFill>
                <a:latin typeface="Arial" pitchFamily="34" charset="0"/>
                <a:cs typeface="Arial" pitchFamily="34" charset="0"/>
              </a:rPr>
              <a:t>СИГРЭ</a:t>
            </a:r>
            <a:endParaRPr lang="ru-RU" sz="3200" dirty="0">
              <a:solidFill>
                <a:schemeClr val="accent1">
                  <a:lumMod val="75000"/>
                </a:schemeClr>
              </a:solidFill>
              <a:latin typeface="Arial" pitchFamily="34" charset="0"/>
              <a:cs typeface="Arial" pitchFamily="34" charset="0"/>
            </a:endParaRP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042" y="4172476"/>
            <a:ext cx="3551891" cy="2224605"/>
          </a:xfrm>
          <a:prstGeom prst="rect">
            <a:avLst/>
          </a:prstGeom>
          <a:ln>
            <a:noFill/>
          </a:ln>
          <a:effectLst>
            <a:softEdge rad="112500"/>
          </a:effectLst>
        </p:spPr>
      </p:pic>
    </p:spTree>
    <p:extLst>
      <p:ext uri="{BB962C8B-B14F-4D97-AF65-F5344CB8AC3E}">
        <p14:creationId xmlns:p14="http://schemas.microsoft.com/office/powerpoint/2010/main" val="32805980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4</a:t>
            </a:fld>
            <a:endParaRPr lang="ru-RU"/>
          </a:p>
        </p:txBody>
      </p:sp>
      <p:sp>
        <p:nvSpPr>
          <p:cNvPr id="4" name="Line 9"/>
          <p:cNvSpPr>
            <a:spLocks noChangeShapeType="1"/>
          </p:cNvSpPr>
          <p:nvPr/>
        </p:nvSpPr>
        <p:spPr bwMode="auto">
          <a:xfrm>
            <a:off x="6913563" y="1417638"/>
            <a:ext cx="8529" cy="4607147"/>
          </a:xfrm>
          <a:prstGeom prst="line">
            <a:avLst/>
          </a:prstGeom>
          <a:noFill/>
          <a:ln w="57150">
            <a:solidFill>
              <a:srgbClr val="008000"/>
            </a:solidFill>
            <a:round/>
            <a:headEnd/>
            <a:tailEnd/>
          </a:ln>
        </p:spPr>
        <p:txBody>
          <a:bodyPr/>
          <a:lstStyle/>
          <a:p>
            <a:endParaRPr lang="ru-RU"/>
          </a:p>
        </p:txBody>
      </p:sp>
      <p:sp>
        <p:nvSpPr>
          <p:cNvPr id="6" name="Text Box 8"/>
          <p:cNvSpPr txBox="1">
            <a:spLocks noChangeArrowheads="1"/>
          </p:cNvSpPr>
          <p:nvPr/>
        </p:nvSpPr>
        <p:spPr bwMode="auto">
          <a:xfrm>
            <a:off x="6981371" y="1432406"/>
            <a:ext cx="2019300" cy="4662815"/>
          </a:xfrm>
          <a:prstGeom prst="rect">
            <a:avLst/>
          </a:prstGeom>
          <a:noFill/>
          <a:ln w="9525" algn="ctr">
            <a:noFill/>
            <a:miter lim="800000"/>
            <a:headEnd/>
            <a:tailEnd/>
          </a:ln>
        </p:spPr>
        <p:txBody>
          <a:bodyPr wrap="square">
            <a:spAutoFit/>
          </a:bodyPr>
          <a:lstStyle/>
          <a:p>
            <a:pPr>
              <a:spcBef>
                <a:spcPct val="50000"/>
              </a:spcBef>
            </a:pPr>
            <a:r>
              <a:rPr lang="ru-RU" sz="1800" dirty="0" smtClean="0">
                <a:solidFill>
                  <a:srgbClr val="006600"/>
                </a:solidFill>
              </a:rPr>
              <a:t>Мероприятия:</a:t>
            </a:r>
          </a:p>
          <a:p>
            <a:pPr>
              <a:spcBef>
                <a:spcPct val="50000"/>
              </a:spcBef>
            </a:pPr>
            <a:endParaRPr lang="ru-RU" sz="1800" dirty="0" smtClean="0">
              <a:solidFill>
                <a:srgbClr val="006600"/>
              </a:solidFill>
            </a:endParaRPr>
          </a:p>
          <a:p>
            <a:pPr>
              <a:spcBef>
                <a:spcPct val="50000"/>
              </a:spcBef>
            </a:pPr>
            <a:r>
              <a:rPr lang="ru-RU" sz="1800" dirty="0" smtClean="0">
                <a:solidFill>
                  <a:srgbClr val="006600"/>
                </a:solidFill>
              </a:rPr>
              <a:t>Конкурсы,</a:t>
            </a:r>
          </a:p>
          <a:p>
            <a:pPr>
              <a:spcBef>
                <a:spcPct val="50000"/>
              </a:spcBef>
            </a:pPr>
            <a:r>
              <a:rPr lang="ru-RU" sz="1800" dirty="0" smtClean="0">
                <a:solidFill>
                  <a:srgbClr val="006600"/>
                </a:solidFill>
              </a:rPr>
              <a:t>Олимпиады,</a:t>
            </a:r>
          </a:p>
          <a:p>
            <a:pPr>
              <a:spcBef>
                <a:spcPct val="50000"/>
              </a:spcBef>
            </a:pPr>
            <a:r>
              <a:rPr lang="ru-RU" sz="1800" dirty="0" smtClean="0">
                <a:solidFill>
                  <a:srgbClr val="006600"/>
                </a:solidFill>
              </a:rPr>
              <a:t>Викторины</a:t>
            </a:r>
          </a:p>
          <a:p>
            <a:pPr>
              <a:spcBef>
                <a:spcPct val="50000"/>
              </a:spcBef>
            </a:pPr>
            <a:r>
              <a:rPr lang="ru-RU" sz="1800" dirty="0" smtClean="0">
                <a:solidFill>
                  <a:srgbClr val="006600"/>
                </a:solidFill>
              </a:rPr>
              <a:t>Конференции</a:t>
            </a:r>
          </a:p>
          <a:p>
            <a:pPr>
              <a:spcBef>
                <a:spcPct val="50000"/>
              </a:spcBef>
            </a:pPr>
            <a:r>
              <a:rPr lang="ru-RU" sz="1800" dirty="0" smtClean="0">
                <a:solidFill>
                  <a:srgbClr val="006600"/>
                </a:solidFill>
              </a:rPr>
              <a:t>Выставки</a:t>
            </a:r>
          </a:p>
          <a:p>
            <a:pPr>
              <a:spcBef>
                <a:spcPct val="50000"/>
              </a:spcBef>
            </a:pPr>
            <a:r>
              <a:rPr lang="ru-RU" sz="1800" dirty="0" smtClean="0">
                <a:solidFill>
                  <a:srgbClr val="006600"/>
                </a:solidFill>
              </a:rPr>
              <a:t>Гранты</a:t>
            </a:r>
          </a:p>
          <a:p>
            <a:pPr>
              <a:spcBef>
                <a:spcPct val="50000"/>
              </a:spcBef>
            </a:pPr>
            <a:r>
              <a:rPr lang="ru-RU" sz="1800" dirty="0" smtClean="0">
                <a:solidFill>
                  <a:srgbClr val="006600"/>
                </a:solidFill>
              </a:rPr>
              <a:t>Именные стипендии</a:t>
            </a:r>
          </a:p>
          <a:p>
            <a:pPr>
              <a:spcBef>
                <a:spcPct val="50000"/>
              </a:spcBef>
            </a:pPr>
            <a:r>
              <a:rPr lang="ru-RU" sz="1800" dirty="0" smtClean="0">
                <a:solidFill>
                  <a:srgbClr val="006600"/>
                </a:solidFill>
              </a:rPr>
              <a:t>Иные мероприятия</a:t>
            </a:r>
            <a:endParaRPr lang="ru-RU" sz="1800" dirty="0">
              <a:solidFill>
                <a:srgbClr val="006600"/>
              </a:solidFill>
            </a:endParaRPr>
          </a:p>
        </p:txBody>
      </p:sp>
      <p:sp>
        <p:nvSpPr>
          <p:cNvPr id="7" name="AutoShape 9"/>
          <p:cNvSpPr>
            <a:spLocks noChangeArrowheads="1"/>
          </p:cNvSpPr>
          <p:nvPr/>
        </p:nvSpPr>
        <p:spPr bwMode="auto">
          <a:xfrm>
            <a:off x="175760" y="1477175"/>
            <a:ext cx="2092823" cy="1932418"/>
          </a:xfrm>
          <a:prstGeom prst="roundRect">
            <a:avLst>
              <a:gd name="adj" fmla="val 7227"/>
            </a:avLst>
          </a:prstGeom>
          <a:solidFill>
            <a:srgbClr val="DAFADE"/>
          </a:solidFill>
          <a:ln w="9525" algn="ctr">
            <a:solidFill>
              <a:srgbClr val="008000"/>
            </a:solidFill>
            <a:round/>
            <a:headEnd/>
            <a:tailEnd/>
          </a:ln>
        </p:spPr>
        <p:txBody>
          <a:bodyPr/>
          <a:lstStyle/>
          <a:p>
            <a:pPr algn="ctr"/>
            <a:r>
              <a:rPr lang="ru-RU" sz="1600" dirty="0" smtClean="0">
                <a:solidFill>
                  <a:srgbClr val="C00000"/>
                </a:solidFill>
              </a:rPr>
              <a:t>Студенческая молодежь</a:t>
            </a:r>
            <a:endParaRPr lang="ru-RU" sz="1600" dirty="0">
              <a:solidFill>
                <a:srgbClr val="C00000"/>
              </a:solidFill>
            </a:endParaRPr>
          </a:p>
        </p:txBody>
      </p:sp>
      <p:sp>
        <p:nvSpPr>
          <p:cNvPr id="8" name="AutoShape 10"/>
          <p:cNvSpPr>
            <a:spLocks noChangeArrowheads="1"/>
          </p:cNvSpPr>
          <p:nvPr/>
        </p:nvSpPr>
        <p:spPr bwMode="auto">
          <a:xfrm>
            <a:off x="396151" y="2114218"/>
            <a:ext cx="1637302" cy="282330"/>
          </a:xfrm>
          <a:prstGeom prst="roundRect">
            <a:avLst>
              <a:gd name="adj" fmla="val 6102"/>
            </a:avLst>
          </a:prstGeom>
          <a:solidFill>
            <a:schemeClr val="bg1"/>
          </a:solidFill>
          <a:ln w="9525" algn="ctr">
            <a:solidFill>
              <a:srgbClr val="008000"/>
            </a:solidFill>
            <a:round/>
            <a:headEnd/>
            <a:tailEnd/>
          </a:ln>
        </p:spPr>
        <p:txBody>
          <a:bodyPr/>
          <a:lstStyle/>
          <a:p>
            <a:pPr>
              <a:spcBef>
                <a:spcPct val="25000"/>
              </a:spcBef>
            </a:pPr>
            <a:r>
              <a:rPr lang="ru-RU" sz="1400" dirty="0" err="1" smtClean="0">
                <a:solidFill>
                  <a:srgbClr val="006600"/>
                </a:solidFill>
              </a:rPr>
              <a:t>Бакалавриат</a:t>
            </a:r>
            <a:endParaRPr lang="ru-RU" sz="1400" dirty="0"/>
          </a:p>
        </p:txBody>
      </p:sp>
      <p:sp>
        <p:nvSpPr>
          <p:cNvPr id="11" name="AutoShape 10"/>
          <p:cNvSpPr>
            <a:spLocks noChangeArrowheads="1"/>
          </p:cNvSpPr>
          <p:nvPr/>
        </p:nvSpPr>
        <p:spPr bwMode="auto">
          <a:xfrm>
            <a:off x="391795" y="2488689"/>
            <a:ext cx="1637302" cy="282330"/>
          </a:xfrm>
          <a:prstGeom prst="roundRect">
            <a:avLst>
              <a:gd name="adj" fmla="val 6102"/>
            </a:avLst>
          </a:prstGeom>
          <a:solidFill>
            <a:schemeClr val="bg1"/>
          </a:solidFill>
          <a:ln w="9525" algn="ctr">
            <a:solidFill>
              <a:srgbClr val="008000"/>
            </a:solidFill>
            <a:round/>
            <a:headEnd/>
            <a:tailEnd/>
          </a:ln>
        </p:spPr>
        <p:txBody>
          <a:bodyPr/>
          <a:lstStyle/>
          <a:p>
            <a:pPr>
              <a:spcBef>
                <a:spcPct val="25000"/>
              </a:spcBef>
            </a:pPr>
            <a:r>
              <a:rPr lang="ru-RU" sz="1400" dirty="0" err="1" smtClean="0">
                <a:solidFill>
                  <a:srgbClr val="006600"/>
                </a:solidFill>
              </a:rPr>
              <a:t>Специалитет</a:t>
            </a:r>
            <a:endParaRPr lang="ru-RU" sz="1400" dirty="0"/>
          </a:p>
        </p:txBody>
      </p:sp>
      <p:sp>
        <p:nvSpPr>
          <p:cNvPr id="12" name="AutoShape 10"/>
          <p:cNvSpPr>
            <a:spLocks noChangeArrowheads="1"/>
          </p:cNvSpPr>
          <p:nvPr/>
        </p:nvSpPr>
        <p:spPr bwMode="auto">
          <a:xfrm>
            <a:off x="391795" y="2867516"/>
            <a:ext cx="1637302" cy="282330"/>
          </a:xfrm>
          <a:prstGeom prst="roundRect">
            <a:avLst>
              <a:gd name="adj" fmla="val 6102"/>
            </a:avLst>
          </a:prstGeom>
          <a:solidFill>
            <a:schemeClr val="bg1"/>
          </a:solidFill>
          <a:ln w="9525" algn="ctr">
            <a:solidFill>
              <a:srgbClr val="008000"/>
            </a:solidFill>
            <a:round/>
            <a:headEnd/>
            <a:tailEnd/>
          </a:ln>
        </p:spPr>
        <p:txBody>
          <a:bodyPr/>
          <a:lstStyle/>
          <a:p>
            <a:pPr>
              <a:spcBef>
                <a:spcPct val="25000"/>
              </a:spcBef>
            </a:pPr>
            <a:r>
              <a:rPr lang="ru-RU" sz="1400" dirty="0" smtClean="0">
                <a:solidFill>
                  <a:srgbClr val="006600"/>
                </a:solidFill>
              </a:rPr>
              <a:t>Магистратура</a:t>
            </a:r>
            <a:endParaRPr lang="ru-RU" sz="1400" dirty="0"/>
          </a:p>
        </p:txBody>
      </p:sp>
      <p:sp>
        <p:nvSpPr>
          <p:cNvPr id="14" name="AutoShape 9"/>
          <p:cNvSpPr>
            <a:spLocks noChangeArrowheads="1"/>
          </p:cNvSpPr>
          <p:nvPr/>
        </p:nvSpPr>
        <p:spPr bwMode="auto">
          <a:xfrm>
            <a:off x="178102" y="3611275"/>
            <a:ext cx="2092823" cy="2036284"/>
          </a:xfrm>
          <a:prstGeom prst="roundRect">
            <a:avLst>
              <a:gd name="adj" fmla="val 7227"/>
            </a:avLst>
          </a:prstGeom>
          <a:solidFill>
            <a:srgbClr val="DAFADE"/>
          </a:solidFill>
          <a:ln w="9525" algn="ctr">
            <a:solidFill>
              <a:srgbClr val="008000"/>
            </a:solidFill>
            <a:round/>
            <a:headEnd/>
            <a:tailEnd/>
          </a:ln>
        </p:spPr>
        <p:txBody>
          <a:bodyPr/>
          <a:lstStyle/>
          <a:p>
            <a:pPr algn="ctr"/>
            <a:r>
              <a:rPr lang="ru-RU" sz="1600" dirty="0" smtClean="0">
                <a:solidFill>
                  <a:srgbClr val="C00000"/>
                </a:solidFill>
              </a:rPr>
              <a:t>Молодые специалисты</a:t>
            </a:r>
            <a:endParaRPr lang="ru-RU" sz="1600" dirty="0">
              <a:solidFill>
                <a:srgbClr val="C00000"/>
              </a:solidFill>
            </a:endParaRPr>
          </a:p>
        </p:txBody>
      </p:sp>
      <p:sp>
        <p:nvSpPr>
          <p:cNvPr id="15" name="AutoShape 10"/>
          <p:cNvSpPr>
            <a:spLocks noChangeArrowheads="1"/>
          </p:cNvSpPr>
          <p:nvPr/>
        </p:nvSpPr>
        <p:spPr bwMode="auto">
          <a:xfrm>
            <a:off x="418926" y="4307459"/>
            <a:ext cx="1637302" cy="282330"/>
          </a:xfrm>
          <a:prstGeom prst="roundRect">
            <a:avLst>
              <a:gd name="adj" fmla="val 6102"/>
            </a:avLst>
          </a:prstGeom>
          <a:solidFill>
            <a:schemeClr val="bg1"/>
          </a:solidFill>
          <a:ln w="9525" algn="ctr">
            <a:solidFill>
              <a:srgbClr val="008000"/>
            </a:solidFill>
            <a:round/>
            <a:headEnd/>
            <a:tailEnd/>
          </a:ln>
        </p:spPr>
        <p:txBody>
          <a:bodyPr/>
          <a:lstStyle/>
          <a:p>
            <a:pPr algn="ctr">
              <a:spcBef>
                <a:spcPct val="25000"/>
              </a:spcBef>
            </a:pPr>
            <a:r>
              <a:rPr lang="ru-RU" sz="1400" dirty="0" smtClean="0">
                <a:solidFill>
                  <a:srgbClr val="006600"/>
                </a:solidFill>
              </a:rPr>
              <a:t>Аспиранты</a:t>
            </a:r>
            <a:endParaRPr lang="ru-RU" sz="1400" dirty="0"/>
          </a:p>
        </p:txBody>
      </p:sp>
      <p:sp>
        <p:nvSpPr>
          <p:cNvPr id="16" name="AutoShape 10"/>
          <p:cNvSpPr>
            <a:spLocks noChangeArrowheads="1"/>
          </p:cNvSpPr>
          <p:nvPr/>
        </p:nvSpPr>
        <p:spPr bwMode="auto">
          <a:xfrm>
            <a:off x="414570" y="4655804"/>
            <a:ext cx="1637302" cy="282330"/>
          </a:xfrm>
          <a:prstGeom prst="roundRect">
            <a:avLst>
              <a:gd name="adj" fmla="val 6102"/>
            </a:avLst>
          </a:prstGeom>
          <a:solidFill>
            <a:schemeClr val="bg1"/>
          </a:solidFill>
          <a:ln w="9525" algn="ctr">
            <a:solidFill>
              <a:srgbClr val="008000"/>
            </a:solidFill>
            <a:round/>
            <a:headEnd/>
            <a:tailEnd/>
          </a:ln>
        </p:spPr>
        <p:txBody>
          <a:bodyPr/>
          <a:lstStyle/>
          <a:p>
            <a:pPr algn="ctr">
              <a:spcBef>
                <a:spcPct val="25000"/>
              </a:spcBef>
            </a:pPr>
            <a:r>
              <a:rPr lang="ru-RU" sz="1400" dirty="0" smtClean="0">
                <a:solidFill>
                  <a:srgbClr val="006600"/>
                </a:solidFill>
              </a:rPr>
              <a:t>Соискатели</a:t>
            </a:r>
            <a:endParaRPr lang="ru-RU" sz="1400" dirty="0"/>
          </a:p>
        </p:txBody>
      </p:sp>
      <p:sp>
        <p:nvSpPr>
          <p:cNvPr id="17" name="AutoShape 10"/>
          <p:cNvSpPr>
            <a:spLocks noChangeArrowheads="1"/>
          </p:cNvSpPr>
          <p:nvPr/>
        </p:nvSpPr>
        <p:spPr bwMode="auto">
          <a:xfrm>
            <a:off x="349255" y="5007500"/>
            <a:ext cx="1750516" cy="513449"/>
          </a:xfrm>
          <a:prstGeom prst="roundRect">
            <a:avLst>
              <a:gd name="adj" fmla="val 6102"/>
            </a:avLst>
          </a:prstGeom>
          <a:solidFill>
            <a:schemeClr val="bg1"/>
          </a:solidFill>
          <a:ln w="9525" algn="ctr">
            <a:solidFill>
              <a:srgbClr val="008000"/>
            </a:solidFill>
            <a:round/>
            <a:headEnd/>
            <a:tailEnd/>
          </a:ln>
        </p:spPr>
        <p:txBody>
          <a:bodyPr/>
          <a:lstStyle/>
          <a:p>
            <a:pPr>
              <a:spcBef>
                <a:spcPts val="0"/>
              </a:spcBef>
            </a:pPr>
            <a:r>
              <a:rPr lang="ru-RU" sz="1400" dirty="0" smtClean="0">
                <a:solidFill>
                  <a:srgbClr val="006600"/>
                </a:solidFill>
              </a:rPr>
              <a:t>Молодые ученые</a:t>
            </a:r>
          </a:p>
          <a:p>
            <a:pPr algn="ctr">
              <a:spcBef>
                <a:spcPts val="0"/>
              </a:spcBef>
            </a:pPr>
            <a:r>
              <a:rPr lang="ru-RU" sz="1400" dirty="0" smtClean="0">
                <a:solidFill>
                  <a:srgbClr val="006600"/>
                </a:solidFill>
              </a:rPr>
              <a:t>и инженеры</a:t>
            </a:r>
            <a:endParaRPr lang="ru-RU" sz="1400" dirty="0"/>
          </a:p>
        </p:txBody>
      </p:sp>
      <p:sp>
        <p:nvSpPr>
          <p:cNvPr id="19" name="AutoShape 9"/>
          <p:cNvSpPr>
            <a:spLocks noChangeArrowheads="1"/>
          </p:cNvSpPr>
          <p:nvPr/>
        </p:nvSpPr>
        <p:spPr bwMode="auto">
          <a:xfrm>
            <a:off x="2555967" y="1534208"/>
            <a:ext cx="1562206" cy="4324371"/>
          </a:xfrm>
          <a:prstGeom prst="roundRect">
            <a:avLst>
              <a:gd name="adj" fmla="val 10972"/>
            </a:avLst>
          </a:prstGeom>
          <a:solidFill>
            <a:srgbClr val="DAFADE"/>
          </a:solidFill>
          <a:ln w="9525" algn="ctr">
            <a:solidFill>
              <a:srgbClr val="008000"/>
            </a:solidFill>
            <a:round/>
            <a:headEnd/>
            <a:tailEnd/>
          </a:ln>
        </p:spPr>
        <p:txBody>
          <a:bodyPr vert="vert270"/>
          <a:lstStyle/>
          <a:p>
            <a:pPr algn="ctr"/>
            <a:endParaRPr lang="ru-RU" sz="1600" dirty="0">
              <a:solidFill>
                <a:srgbClr val="006600"/>
              </a:solidFill>
            </a:endParaRPr>
          </a:p>
        </p:txBody>
      </p:sp>
      <p:grpSp>
        <p:nvGrpSpPr>
          <p:cNvPr id="23" name="Группа 22"/>
          <p:cNvGrpSpPr/>
          <p:nvPr/>
        </p:nvGrpSpPr>
        <p:grpSpPr>
          <a:xfrm>
            <a:off x="4321841" y="2598650"/>
            <a:ext cx="2427302" cy="2197112"/>
            <a:chOff x="3984171" y="3133762"/>
            <a:chExt cx="2756263" cy="1563204"/>
          </a:xfrm>
        </p:grpSpPr>
        <p:sp>
          <p:nvSpPr>
            <p:cNvPr id="32" name="AutoShape 9"/>
            <p:cNvSpPr>
              <a:spLocks noChangeArrowheads="1"/>
            </p:cNvSpPr>
            <p:nvPr/>
          </p:nvSpPr>
          <p:spPr bwMode="auto">
            <a:xfrm>
              <a:off x="3984171" y="3133762"/>
              <a:ext cx="2756263" cy="1563204"/>
            </a:xfrm>
            <a:prstGeom prst="roundRect">
              <a:avLst>
                <a:gd name="adj" fmla="val 10972"/>
              </a:avLst>
            </a:prstGeom>
            <a:solidFill>
              <a:srgbClr val="DAFADE"/>
            </a:solidFill>
            <a:ln w="9525" algn="ctr">
              <a:solidFill>
                <a:srgbClr val="008000"/>
              </a:solidFill>
              <a:round/>
              <a:headEnd/>
              <a:tailEnd/>
            </a:ln>
          </p:spPr>
          <p:txBody>
            <a:bodyPr vert="horz"/>
            <a:lstStyle/>
            <a:p>
              <a:pPr algn="ctr"/>
              <a:r>
                <a:rPr lang="ru-RU" sz="2400" dirty="0" smtClean="0">
                  <a:solidFill>
                    <a:srgbClr val="C00000"/>
                  </a:solidFill>
                </a:rPr>
                <a:t>Оргкомитет</a:t>
              </a:r>
              <a:endParaRPr lang="ru-RU" sz="1800" dirty="0">
                <a:solidFill>
                  <a:srgbClr val="C00000"/>
                </a:solidFill>
              </a:endParaRPr>
            </a:p>
          </p:txBody>
        </p:sp>
        <p:grpSp>
          <p:nvGrpSpPr>
            <p:cNvPr id="33" name="Группа 32"/>
            <p:cNvGrpSpPr/>
            <p:nvPr/>
          </p:nvGrpSpPr>
          <p:grpSpPr>
            <a:xfrm>
              <a:off x="4153876" y="3585290"/>
              <a:ext cx="2377974" cy="964187"/>
              <a:chOff x="4298786" y="5025485"/>
              <a:chExt cx="1246429" cy="1877856"/>
            </a:xfrm>
          </p:grpSpPr>
          <p:sp>
            <p:nvSpPr>
              <p:cNvPr id="34" name="AutoShape 10"/>
              <p:cNvSpPr>
                <a:spLocks noChangeArrowheads="1"/>
              </p:cNvSpPr>
              <p:nvPr/>
            </p:nvSpPr>
            <p:spPr bwMode="auto">
              <a:xfrm>
                <a:off x="4425567" y="5564730"/>
                <a:ext cx="1119648" cy="1338611"/>
              </a:xfrm>
              <a:prstGeom prst="roundRect">
                <a:avLst>
                  <a:gd name="adj" fmla="val 6102"/>
                </a:avLst>
              </a:prstGeom>
              <a:solidFill>
                <a:schemeClr val="bg1"/>
              </a:solidFill>
              <a:ln w="9525" algn="ctr">
                <a:solidFill>
                  <a:srgbClr val="008000"/>
                </a:solidFill>
                <a:round/>
                <a:headEnd/>
                <a:tailEnd/>
              </a:ln>
            </p:spPr>
            <p:txBody>
              <a:bodyPr vert="vert270"/>
              <a:lstStyle/>
              <a:p>
                <a:pPr>
                  <a:spcBef>
                    <a:spcPct val="25000"/>
                  </a:spcBef>
                </a:pPr>
                <a:endParaRPr lang="ru-RU" sz="1400" dirty="0"/>
              </a:p>
            </p:txBody>
          </p:sp>
          <p:sp>
            <p:nvSpPr>
              <p:cNvPr id="35" name="AutoShape 10"/>
              <p:cNvSpPr>
                <a:spLocks noChangeArrowheads="1"/>
              </p:cNvSpPr>
              <p:nvPr/>
            </p:nvSpPr>
            <p:spPr bwMode="auto">
              <a:xfrm>
                <a:off x="4369023" y="5269798"/>
                <a:ext cx="1119648" cy="1451169"/>
              </a:xfrm>
              <a:prstGeom prst="roundRect">
                <a:avLst>
                  <a:gd name="adj" fmla="val 6102"/>
                </a:avLst>
              </a:prstGeom>
              <a:solidFill>
                <a:schemeClr val="bg1"/>
              </a:solidFill>
              <a:ln w="9525" algn="ctr">
                <a:solidFill>
                  <a:srgbClr val="008000"/>
                </a:solidFill>
                <a:round/>
                <a:headEnd/>
                <a:tailEnd/>
              </a:ln>
            </p:spPr>
            <p:txBody>
              <a:bodyPr vert="vert270"/>
              <a:lstStyle/>
              <a:p>
                <a:pPr>
                  <a:spcBef>
                    <a:spcPct val="25000"/>
                  </a:spcBef>
                </a:pPr>
                <a:endParaRPr lang="ru-RU" sz="1400" dirty="0"/>
              </a:p>
            </p:txBody>
          </p:sp>
          <p:sp>
            <p:nvSpPr>
              <p:cNvPr id="36" name="AutoShape 10"/>
              <p:cNvSpPr>
                <a:spLocks noChangeArrowheads="1"/>
              </p:cNvSpPr>
              <p:nvPr/>
            </p:nvSpPr>
            <p:spPr bwMode="auto">
              <a:xfrm>
                <a:off x="4298786" y="5025485"/>
                <a:ext cx="1119648" cy="1548375"/>
              </a:xfrm>
              <a:prstGeom prst="roundRect">
                <a:avLst>
                  <a:gd name="adj" fmla="val 6102"/>
                </a:avLst>
              </a:prstGeom>
              <a:solidFill>
                <a:schemeClr val="bg1"/>
              </a:solidFill>
              <a:ln w="9525" algn="ctr">
                <a:solidFill>
                  <a:srgbClr val="008000"/>
                </a:solidFill>
                <a:round/>
                <a:headEnd/>
                <a:tailEnd/>
              </a:ln>
            </p:spPr>
            <p:txBody>
              <a:bodyPr vert="horz"/>
              <a:lstStyle/>
              <a:p>
                <a:pPr algn="ctr">
                  <a:spcBef>
                    <a:spcPct val="25000"/>
                  </a:spcBef>
                </a:pPr>
                <a:r>
                  <a:rPr lang="ru-RU" sz="1400" dirty="0" smtClean="0">
                    <a:solidFill>
                      <a:srgbClr val="006600"/>
                    </a:solidFill>
                  </a:rPr>
                  <a:t>Координаторы Молодежной секции РНК СИГРЭ в вузах</a:t>
                </a:r>
                <a:endParaRPr lang="ru-RU" sz="1400" dirty="0"/>
              </a:p>
            </p:txBody>
          </p:sp>
        </p:grpSp>
      </p:grpSp>
      <p:cxnSp>
        <p:nvCxnSpPr>
          <p:cNvPr id="59" name="Прямая соединительная линия 58"/>
          <p:cNvCxnSpPr/>
          <p:nvPr/>
        </p:nvCxnSpPr>
        <p:spPr>
          <a:xfrm>
            <a:off x="2257734" y="4780893"/>
            <a:ext cx="298233" cy="0"/>
          </a:xfrm>
          <a:prstGeom prst="line">
            <a:avLst/>
          </a:prstGeom>
          <a:ln w="38100">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61" name="Прямая соединительная линия 60"/>
          <p:cNvCxnSpPr/>
          <p:nvPr/>
        </p:nvCxnSpPr>
        <p:spPr>
          <a:xfrm>
            <a:off x="2265538" y="2596333"/>
            <a:ext cx="298233" cy="0"/>
          </a:xfrm>
          <a:prstGeom prst="line">
            <a:avLst/>
          </a:prstGeom>
          <a:ln w="38100">
            <a:solidFill>
              <a:srgbClr val="008000"/>
            </a:solidFill>
          </a:ln>
        </p:spPr>
        <p:style>
          <a:lnRef idx="1">
            <a:schemeClr val="accent1"/>
          </a:lnRef>
          <a:fillRef idx="0">
            <a:schemeClr val="accent1"/>
          </a:fillRef>
          <a:effectRef idx="0">
            <a:schemeClr val="accent1"/>
          </a:effectRef>
          <a:fontRef idx="minor">
            <a:schemeClr val="tx1"/>
          </a:fontRef>
        </p:style>
      </p:cxnSp>
      <p:sp>
        <p:nvSpPr>
          <p:cNvPr id="63" name="AutoShape 10"/>
          <p:cNvSpPr>
            <a:spLocks noChangeArrowheads="1"/>
          </p:cNvSpPr>
          <p:nvPr/>
        </p:nvSpPr>
        <p:spPr bwMode="auto">
          <a:xfrm>
            <a:off x="2912576" y="1680820"/>
            <a:ext cx="1066908" cy="2458979"/>
          </a:xfrm>
          <a:prstGeom prst="roundRect">
            <a:avLst>
              <a:gd name="adj" fmla="val 6102"/>
            </a:avLst>
          </a:prstGeom>
          <a:solidFill>
            <a:schemeClr val="bg1"/>
          </a:solidFill>
          <a:ln w="9525" algn="ctr">
            <a:solidFill>
              <a:srgbClr val="008000"/>
            </a:solidFill>
            <a:round/>
            <a:headEnd/>
            <a:tailEnd/>
          </a:ln>
        </p:spPr>
        <p:txBody>
          <a:bodyPr vert="vert270"/>
          <a:lstStyle/>
          <a:p>
            <a:pPr>
              <a:spcBef>
                <a:spcPct val="25000"/>
              </a:spcBef>
            </a:pPr>
            <a:endParaRPr lang="ru-RU" sz="1400" dirty="0"/>
          </a:p>
        </p:txBody>
      </p:sp>
      <p:sp>
        <p:nvSpPr>
          <p:cNvPr id="20" name="AutoShape 10"/>
          <p:cNvSpPr>
            <a:spLocks noChangeArrowheads="1"/>
          </p:cNvSpPr>
          <p:nvPr/>
        </p:nvSpPr>
        <p:spPr bwMode="auto">
          <a:xfrm>
            <a:off x="2788312" y="1767576"/>
            <a:ext cx="1066908" cy="2458979"/>
          </a:xfrm>
          <a:prstGeom prst="roundRect">
            <a:avLst>
              <a:gd name="adj" fmla="val 6102"/>
            </a:avLst>
          </a:prstGeom>
          <a:solidFill>
            <a:schemeClr val="bg1"/>
          </a:solidFill>
          <a:ln w="9525" algn="ctr">
            <a:solidFill>
              <a:srgbClr val="008000"/>
            </a:solidFill>
            <a:round/>
            <a:headEnd/>
            <a:tailEnd/>
          </a:ln>
        </p:spPr>
        <p:txBody>
          <a:bodyPr vert="vert270"/>
          <a:lstStyle/>
          <a:p>
            <a:pPr algn="ctr">
              <a:spcBef>
                <a:spcPct val="25000"/>
              </a:spcBef>
            </a:pPr>
            <a:r>
              <a:rPr lang="ru-RU" sz="1400" dirty="0" smtClean="0">
                <a:solidFill>
                  <a:srgbClr val="006600"/>
                </a:solidFill>
              </a:rPr>
              <a:t>Заведующие </a:t>
            </a:r>
            <a:r>
              <a:rPr lang="ru-RU" sz="1400" dirty="0">
                <a:solidFill>
                  <a:srgbClr val="006600"/>
                </a:solidFill>
              </a:rPr>
              <a:t>и преподаватели базовых кафедр технических </a:t>
            </a:r>
            <a:r>
              <a:rPr lang="ru-RU" sz="1400" dirty="0" smtClean="0">
                <a:solidFill>
                  <a:srgbClr val="006600"/>
                </a:solidFill>
              </a:rPr>
              <a:t>вузов</a:t>
            </a:r>
            <a:endParaRPr lang="ru-RU" sz="1400" dirty="0">
              <a:solidFill>
                <a:srgbClr val="006600"/>
              </a:solidFill>
            </a:endParaRPr>
          </a:p>
          <a:p>
            <a:pPr>
              <a:spcBef>
                <a:spcPct val="25000"/>
              </a:spcBef>
            </a:pPr>
            <a:endParaRPr lang="ru-RU" sz="1400" dirty="0"/>
          </a:p>
        </p:txBody>
      </p:sp>
      <p:sp>
        <p:nvSpPr>
          <p:cNvPr id="64" name="AutoShape 10"/>
          <p:cNvSpPr>
            <a:spLocks noChangeArrowheads="1"/>
          </p:cNvSpPr>
          <p:nvPr/>
        </p:nvSpPr>
        <p:spPr bwMode="auto">
          <a:xfrm>
            <a:off x="2921283" y="4286788"/>
            <a:ext cx="1058201" cy="1387940"/>
          </a:xfrm>
          <a:prstGeom prst="roundRect">
            <a:avLst>
              <a:gd name="adj" fmla="val 6102"/>
            </a:avLst>
          </a:prstGeom>
          <a:solidFill>
            <a:schemeClr val="bg1"/>
          </a:solidFill>
          <a:ln w="9525" algn="ctr">
            <a:solidFill>
              <a:srgbClr val="008000"/>
            </a:solidFill>
            <a:round/>
            <a:headEnd/>
            <a:tailEnd/>
          </a:ln>
        </p:spPr>
        <p:txBody>
          <a:bodyPr vert="vert270"/>
          <a:lstStyle/>
          <a:p>
            <a:pPr algn="ctr">
              <a:spcBef>
                <a:spcPct val="25000"/>
              </a:spcBef>
            </a:pPr>
            <a:endParaRPr lang="ru-RU" sz="1400" dirty="0"/>
          </a:p>
        </p:txBody>
      </p:sp>
      <p:sp>
        <p:nvSpPr>
          <p:cNvPr id="56" name="AutoShape 10"/>
          <p:cNvSpPr>
            <a:spLocks noChangeArrowheads="1"/>
          </p:cNvSpPr>
          <p:nvPr/>
        </p:nvSpPr>
        <p:spPr bwMode="auto">
          <a:xfrm>
            <a:off x="2797019" y="4373544"/>
            <a:ext cx="1058201" cy="1387940"/>
          </a:xfrm>
          <a:prstGeom prst="roundRect">
            <a:avLst>
              <a:gd name="adj" fmla="val 6102"/>
            </a:avLst>
          </a:prstGeom>
          <a:solidFill>
            <a:schemeClr val="bg1"/>
          </a:solidFill>
          <a:ln w="9525" algn="ctr">
            <a:solidFill>
              <a:srgbClr val="008000"/>
            </a:solidFill>
            <a:round/>
            <a:headEnd/>
            <a:tailEnd/>
          </a:ln>
        </p:spPr>
        <p:txBody>
          <a:bodyPr vert="vert270"/>
          <a:lstStyle/>
          <a:p>
            <a:pPr algn="ctr">
              <a:spcBef>
                <a:spcPct val="25000"/>
              </a:spcBef>
            </a:pPr>
            <a:r>
              <a:rPr lang="ru-RU" sz="1400" dirty="0" smtClean="0">
                <a:solidFill>
                  <a:srgbClr val="006600"/>
                </a:solidFill>
              </a:rPr>
              <a:t>Эксперты, ученые, специалисты</a:t>
            </a:r>
            <a:endParaRPr lang="ru-RU" sz="1400" dirty="0"/>
          </a:p>
        </p:txBody>
      </p:sp>
      <p:cxnSp>
        <p:nvCxnSpPr>
          <p:cNvPr id="72" name="Прямая соединительная линия 71"/>
          <p:cNvCxnSpPr>
            <a:stCxn id="19" idx="3"/>
          </p:cNvCxnSpPr>
          <p:nvPr/>
        </p:nvCxnSpPr>
        <p:spPr>
          <a:xfrm>
            <a:off x="4118173" y="3696394"/>
            <a:ext cx="203668" cy="812"/>
          </a:xfrm>
          <a:prstGeom prst="line">
            <a:avLst/>
          </a:prstGeom>
          <a:ln w="38100">
            <a:solidFill>
              <a:srgbClr val="008000"/>
            </a:solidFill>
          </a:ln>
        </p:spPr>
        <p:style>
          <a:lnRef idx="1">
            <a:schemeClr val="accent1"/>
          </a:lnRef>
          <a:fillRef idx="0">
            <a:schemeClr val="accent1"/>
          </a:fillRef>
          <a:effectRef idx="0">
            <a:schemeClr val="accent1"/>
          </a:effectRef>
          <a:fontRef idx="minor">
            <a:schemeClr val="tx1"/>
          </a:fontRef>
        </p:style>
      </p:cxnSp>
      <p:sp>
        <p:nvSpPr>
          <p:cNvPr id="29" name="Rectangle 5"/>
          <p:cNvSpPr txBox="1">
            <a:spLocks/>
          </p:cNvSpPr>
          <p:nvPr/>
        </p:nvSpPr>
        <p:spPr>
          <a:xfrm>
            <a:off x="1947863" y="0"/>
            <a:ext cx="7196137" cy="88174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ru-RU" sz="2200" dirty="0">
                <a:solidFill>
                  <a:schemeClr val="accent1">
                    <a:lumMod val="75000"/>
                  </a:schemeClr>
                </a:solidFill>
                <a:latin typeface="Arial" pitchFamily="34" charset="0"/>
                <a:ea typeface="+mn-ea"/>
                <a:cs typeface="Arial" pitchFamily="34" charset="0"/>
              </a:rPr>
              <a:t>Оргкомитет </a:t>
            </a:r>
          </a:p>
          <a:p>
            <a:pPr fontAlgn="auto">
              <a:spcAft>
                <a:spcPts val="0"/>
              </a:spcAft>
              <a:defRPr/>
            </a:pPr>
            <a:r>
              <a:rPr lang="ru-RU" sz="2200" dirty="0">
                <a:solidFill>
                  <a:schemeClr val="accent1">
                    <a:lumMod val="75000"/>
                  </a:schemeClr>
                </a:solidFill>
                <a:latin typeface="Arial" pitchFamily="34" charset="0"/>
                <a:ea typeface="+mn-ea"/>
                <a:cs typeface="Arial" pitchFamily="34" charset="0"/>
              </a:rPr>
              <a:t>Молодежной секции РНК СИГРЭ</a:t>
            </a:r>
          </a:p>
        </p:txBody>
      </p:sp>
      <p:sp>
        <p:nvSpPr>
          <p:cNvPr id="28" name="Text Box 30"/>
          <p:cNvSpPr txBox="1">
            <a:spLocks noChangeArrowheads="1"/>
          </p:cNvSpPr>
          <p:nvPr/>
        </p:nvSpPr>
        <p:spPr bwMode="auto">
          <a:xfrm>
            <a:off x="213106" y="6154596"/>
            <a:ext cx="8818836" cy="492443"/>
          </a:xfrm>
          <a:prstGeom prst="rect">
            <a:avLst/>
          </a:prstGeom>
          <a:noFill/>
          <a:ln w="28575" algn="ctr">
            <a:noFill/>
            <a:miter lim="800000"/>
            <a:headEnd/>
            <a:tailEnd/>
          </a:ln>
        </p:spPr>
        <p:txBody>
          <a:bodyPr wrap="square" lIns="0" tIns="0" rIns="0" bIns="0">
            <a:spAutoFit/>
          </a:bodyPr>
          <a:lstStyle/>
          <a:p>
            <a:pPr algn="ctr">
              <a:spcBef>
                <a:spcPts val="0"/>
              </a:spcBef>
              <a:buClr>
                <a:srgbClr val="2A4E9E"/>
              </a:buClr>
              <a:buFont typeface="Wingdings" pitchFamily="2" charset="2"/>
              <a:buNone/>
            </a:pPr>
            <a:r>
              <a:rPr lang="ru-RU" sz="1600" dirty="0">
                <a:solidFill>
                  <a:srgbClr val="C00000"/>
                </a:solidFill>
              </a:rPr>
              <a:t>Для проведения мероприятий разработана обеспечивающая документация: положения, методические указания </a:t>
            </a:r>
          </a:p>
        </p:txBody>
      </p:sp>
    </p:spTree>
    <p:extLst>
      <p:ext uri="{BB962C8B-B14F-4D97-AF65-F5344CB8AC3E}">
        <p14:creationId xmlns:p14="http://schemas.microsoft.com/office/powerpoint/2010/main" val="7561043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5</a:t>
            </a:fld>
            <a:endParaRPr lang="ru-RU"/>
          </a:p>
        </p:txBody>
      </p:sp>
      <p:sp>
        <p:nvSpPr>
          <p:cNvPr id="21" name="TextBox 20"/>
          <p:cNvSpPr txBox="1"/>
          <p:nvPr/>
        </p:nvSpPr>
        <p:spPr>
          <a:xfrm>
            <a:off x="1849903" y="87879"/>
            <a:ext cx="7301132" cy="769441"/>
          </a:xfrm>
          <a:prstGeom prst="rect">
            <a:avLst/>
          </a:prstGeom>
          <a:noFill/>
        </p:spPr>
        <p:txBody>
          <a:bodyPr wrap="square" rtlCol="0">
            <a:spAutoFit/>
          </a:bodyPr>
          <a:lstStyle/>
          <a:p>
            <a:pPr algn="ctr" fontAlgn="auto">
              <a:spcAft>
                <a:spcPts val="0"/>
              </a:spcAft>
              <a:defRPr/>
            </a:pPr>
            <a:r>
              <a:rPr lang="ru-RU" sz="2200" dirty="0">
                <a:solidFill>
                  <a:schemeClr val="accent1">
                    <a:lumMod val="75000"/>
                  </a:schemeClr>
                </a:solidFill>
                <a:latin typeface="Arial" pitchFamily="34" charset="0"/>
                <a:cs typeface="Arial" pitchFamily="34" charset="0"/>
              </a:rPr>
              <a:t>ВУЗы – партнеры </a:t>
            </a:r>
            <a:endParaRPr lang="ru-RU" sz="2200" dirty="0" smtClean="0">
              <a:solidFill>
                <a:schemeClr val="accent1">
                  <a:lumMod val="75000"/>
                </a:schemeClr>
              </a:solidFill>
              <a:latin typeface="Arial" pitchFamily="34" charset="0"/>
              <a:cs typeface="Arial" pitchFamily="34" charset="0"/>
            </a:endParaRPr>
          </a:p>
          <a:p>
            <a:pPr algn="ctr" fontAlgn="auto">
              <a:spcAft>
                <a:spcPts val="0"/>
              </a:spcAft>
              <a:defRPr/>
            </a:pPr>
            <a:r>
              <a:rPr lang="ru-RU" sz="2200" dirty="0" smtClean="0">
                <a:solidFill>
                  <a:schemeClr val="accent1">
                    <a:lumMod val="75000"/>
                  </a:schemeClr>
                </a:solidFill>
                <a:latin typeface="Arial" pitchFamily="34" charset="0"/>
                <a:cs typeface="Arial" pitchFamily="34" charset="0"/>
              </a:rPr>
              <a:t>Молодежной </a:t>
            </a:r>
            <a:r>
              <a:rPr lang="ru-RU" sz="2200" dirty="0">
                <a:solidFill>
                  <a:schemeClr val="accent1">
                    <a:lumMod val="75000"/>
                  </a:schemeClr>
                </a:solidFill>
                <a:latin typeface="Arial" pitchFamily="34" charset="0"/>
                <a:cs typeface="Arial" pitchFamily="34" charset="0"/>
              </a:rPr>
              <a:t>секции РНК СИГРЭ</a:t>
            </a:r>
          </a:p>
        </p:txBody>
      </p:sp>
      <p:pic>
        <p:nvPicPr>
          <p:cNvPr id="11" name="Рисунок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274538"/>
            <a:ext cx="9104876" cy="5320968"/>
          </a:xfrm>
          <a:prstGeom prst="rect">
            <a:avLst/>
          </a:prstGeom>
          <a:solidFill>
            <a:srgbClr val="7EE27E"/>
          </a:solidFill>
          <a:ln>
            <a:solidFill>
              <a:schemeClr val="bg1"/>
            </a:solidFill>
          </a:ln>
        </p:spPr>
      </p:pic>
      <p:pic>
        <p:nvPicPr>
          <p:cNvPr id="28" name="Рисунок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35709" y="4414351"/>
            <a:ext cx="286462" cy="350937"/>
          </a:xfrm>
          <a:prstGeom prst="rect">
            <a:avLst/>
          </a:prstGeom>
        </p:spPr>
      </p:pic>
      <p:sp>
        <p:nvSpPr>
          <p:cNvPr id="10" name="Выноска 2 9"/>
          <p:cNvSpPr/>
          <p:nvPr/>
        </p:nvSpPr>
        <p:spPr>
          <a:xfrm>
            <a:off x="2365645" y="3365399"/>
            <a:ext cx="2942626" cy="427512"/>
          </a:xfrm>
          <a:prstGeom prst="borderCallout2">
            <a:avLst>
              <a:gd name="adj1" fmla="val 50008"/>
              <a:gd name="adj2" fmla="val -414"/>
              <a:gd name="adj3" fmla="val 143614"/>
              <a:gd name="adj4" fmla="val -18028"/>
              <a:gd name="adj5" fmla="val 245256"/>
              <a:gd name="adj6" fmla="val -18816"/>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chemeClr val="bg1"/>
                </a:solidFill>
                <a:latin typeface="Arial" pitchFamily="34" charset="0"/>
                <a:cs typeface="Arial" pitchFamily="34" charset="0"/>
              </a:rPr>
              <a:t>Казанский государственный </a:t>
            </a:r>
            <a:r>
              <a:rPr lang="ru-RU" dirty="0">
                <a:solidFill>
                  <a:schemeClr val="bg1"/>
                </a:solidFill>
                <a:latin typeface="Arial" pitchFamily="34" charset="0"/>
                <a:cs typeface="Arial" pitchFamily="34" charset="0"/>
              </a:rPr>
              <a:t>э</a:t>
            </a:r>
            <a:r>
              <a:rPr lang="ru-RU" dirty="0" smtClean="0">
                <a:solidFill>
                  <a:schemeClr val="bg1"/>
                </a:solidFill>
                <a:latin typeface="Arial" pitchFamily="34" charset="0"/>
                <a:cs typeface="Arial" pitchFamily="34" charset="0"/>
              </a:rPr>
              <a:t>нергетический университет (КГЭУ)</a:t>
            </a:r>
            <a:endParaRPr lang="ru-RU" dirty="0">
              <a:solidFill>
                <a:schemeClr val="bg1"/>
              </a:solidFill>
              <a:latin typeface="Arial" pitchFamily="34" charset="0"/>
              <a:cs typeface="Arial" pitchFamily="34" charset="0"/>
            </a:endParaRPr>
          </a:p>
        </p:txBody>
      </p:sp>
      <p:pic>
        <p:nvPicPr>
          <p:cNvPr id="1026" name="Picture 2" descr="http://uni.samgtu.ru/sites/uni.samgtu.ru/files/2013/new-samgtu-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62093" y="4832273"/>
            <a:ext cx="560078" cy="513993"/>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6606" y="5246332"/>
            <a:ext cx="561083" cy="442730"/>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65644" y="4765288"/>
            <a:ext cx="788806" cy="361536"/>
          </a:xfrm>
          <a:prstGeom prst="rect">
            <a:avLst/>
          </a:prstGeom>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290" y="5529848"/>
            <a:ext cx="384728" cy="345367"/>
          </a:xfrm>
          <a:prstGeom prst="rect">
            <a:avLst/>
          </a:prstGeom>
        </p:spPr>
      </p:pic>
      <p:pic>
        <p:nvPicPr>
          <p:cNvPr id="31" name="Рисунок 30" descr="logo.png"/>
          <p:cNvPicPr>
            <a:picLocks noChangeAspect="1"/>
          </p:cNvPicPr>
          <p:nvPr/>
        </p:nvPicPr>
        <p:blipFill>
          <a:blip r:embed="rId9" cstate="print"/>
          <a:stretch>
            <a:fillRect/>
          </a:stretch>
        </p:blipFill>
        <p:spPr>
          <a:xfrm>
            <a:off x="1157542" y="4425950"/>
            <a:ext cx="409101" cy="409101"/>
          </a:xfrm>
          <a:prstGeom prst="rect">
            <a:avLst/>
          </a:prstGeom>
        </p:spPr>
      </p:pic>
      <p:pic>
        <p:nvPicPr>
          <p:cNvPr id="27" name="Рисунок 2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45168" y="4436740"/>
            <a:ext cx="545377" cy="272689"/>
          </a:xfrm>
          <a:prstGeom prst="rect">
            <a:avLst/>
          </a:prstGeom>
        </p:spPr>
      </p:pic>
      <p:pic>
        <p:nvPicPr>
          <p:cNvPr id="30" name="Рисунок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41349" y="3574866"/>
            <a:ext cx="420744" cy="420744"/>
          </a:xfrm>
          <a:prstGeom prst="rect">
            <a:avLst/>
          </a:prstGeom>
        </p:spPr>
      </p:pic>
      <p:sp>
        <p:nvSpPr>
          <p:cNvPr id="32" name="Выноска 2 31"/>
          <p:cNvSpPr/>
          <p:nvPr/>
        </p:nvSpPr>
        <p:spPr>
          <a:xfrm>
            <a:off x="2365644" y="4070865"/>
            <a:ext cx="3217673" cy="427512"/>
          </a:xfrm>
          <a:prstGeom prst="borderCallout2">
            <a:avLst>
              <a:gd name="adj1" fmla="val 104420"/>
              <a:gd name="adj2" fmla="val 11607"/>
              <a:gd name="adj3" fmla="val 159489"/>
              <a:gd name="adj4" fmla="val 11976"/>
              <a:gd name="adj5" fmla="val 164720"/>
              <a:gd name="adj6" fmla="val 11988"/>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Уральский Федеральный  Университет им. Б.Н. Ельцина (</a:t>
            </a:r>
            <a:r>
              <a:rPr lang="ru-RU" dirty="0" err="1">
                <a:solidFill>
                  <a:schemeClr val="bg1"/>
                </a:solidFill>
                <a:latin typeface="Arial" pitchFamily="34" charset="0"/>
                <a:cs typeface="Arial" pitchFamily="34" charset="0"/>
              </a:rPr>
              <a:t>УрФУ</a:t>
            </a:r>
            <a:r>
              <a:rPr lang="ru-RU" dirty="0">
                <a:solidFill>
                  <a:schemeClr val="bg1"/>
                </a:solidFill>
                <a:latin typeface="Arial" pitchFamily="34" charset="0"/>
                <a:cs typeface="Arial" pitchFamily="34" charset="0"/>
              </a:rPr>
              <a:t>)</a:t>
            </a:r>
          </a:p>
        </p:txBody>
      </p:sp>
      <p:sp>
        <p:nvSpPr>
          <p:cNvPr id="34" name="Выноска 2 33"/>
          <p:cNvSpPr/>
          <p:nvPr/>
        </p:nvSpPr>
        <p:spPr>
          <a:xfrm>
            <a:off x="4831593" y="5488775"/>
            <a:ext cx="3599888" cy="427512"/>
          </a:xfrm>
          <a:prstGeom prst="borderCallout2">
            <a:avLst>
              <a:gd name="adj1" fmla="val 52498"/>
              <a:gd name="adj2" fmla="val -803"/>
              <a:gd name="adj3" fmla="val 50793"/>
              <a:gd name="adj4" fmla="val -10738"/>
              <a:gd name="adj5" fmla="val 27737"/>
              <a:gd name="adj6" fmla="val -145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Национальный Исследовательский Томский Политехнический </a:t>
            </a:r>
            <a:r>
              <a:rPr lang="ru-RU" dirty="0" smtClean="0">
                <a:solidFill>
                  <a:schemeClr val="bg1"/>
                </a:solidFill>
                <a:latin typeface="Arial" pitchFamily="34" charset="0"/>
                <a:cs typeface="Arial" pitchFamily="34" charset="0"/>
              </a:rPr>
              <a:t>Университет (ТПУ)</a:t>
            </a:r>
            <a:endParaRPr lang="ru-RU" dirty="0">
              <a:solidFill>
                <a:schemeClr val="bg1"/>
              </a:solidFill>
              <a:latin typeface="Arial" pitchFamily="34" charset="0"/>
              <a:cs typeface="Arial" pitchFamily="34" charset="0"/>
            </a:endParaRPr>
          </a:p>
        </p:txBody>
      </p:sp>
      <p:sp>
        <p:nvSpPr>
          <p:cNvPr id="33" name="Выноска 2 32"/>
          <p:cNvSpPr/>
          <p:nvPr/>
        </p:nvSpPr>
        <p:spPr>
          <a:xfrm>
            <a:off x="795646" y="5661459"/>
            <a:ext cx="2897580" cy="427512"/>
          </a:xfrm>
          <a:prstGeom prst="borderCallout2">
            <a:avLst>
              <a:gd name="adj1" fmla="val 353"/>
              <a:gd name="adj2" fmla="val 9409"/>
              <a:gd name="adj3" fmla="val -74611"/>
              <a:gd name="adj4" fmla="val 10086"/>
              <a:gd name="adj5" fmla="val -116216"/>
              <a:gd name="adj6" fmla="val 203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Самарский </a:t>
            </a:r>
            <a:r>
              <a:rPr lang="ru-RU" dirty="0" smtClean="0">
                <a:solidFill>
                  <a:schemeClr val="bg1"/>
                </a:solidFill>
                <a:latin typeface="Arial" pitchFamily="34" charset="0"/>
                <a:cs typeface="Arial" pitchFamily="34" charset="0"/>
              </a:rPr>
              <a:t>государственный технический университет (</a:t>
            </a:r>
            <a:r>
              <a:rPr lang="ru-RU" dirty="0" err="1" smtClean="0">
                <a:solidFill>
                  <a:schemeClr val="bg1"/>
                </a:solidFill>
                <a:latin typeface="Arial" pitchFamily="34" charset="0"/>
                <a:cs typeface="Arial" pitchFamily="34" charset="0"/>
              </a:rPr>
              <a:t>СамГТУ</a:t>
            </a:r>
            <a:r>
              <a:rPr lang="ru-RU" dirty="0" smtClean="0">
                <a:solidFill>
                  <a:schemeClr val="bg1"/>
                </a:solidFill>
                <a:latin typeface="Arial" pitchFamily="34" charset="0"/>
                <a:cs typeface="Arial" pitchFamily="34" charset="0"/>
              </a:rPr>
              <a:t>)</a:t>
            </a:r>
            <a:endParaRPr lang="ru-RU" dirty="0">
              <a:solidFill>
                <a:schemeClr val="bg1"/>
              </a:solidFill>
              <a:latin typeface="Arial" pitchFamily="34" charset="0"/>
              <a:cs typeface="Arial" pitchFamily="34" charset="0"/>
            </a:endParaRPr>
          </a:p>
        </p:txBody>
      </p:sp>
      <p:sp>
        <p:nvSpPr>
          <p:cNvPr id="35" name="Выноска 2 34"/>
          <p:cNvSpPr/>
          <p:nvPr/>
        </p:nvSpPr>
        <p:spPr>
          <a:xfrm>
            <a:off x="1815655" y="2670173"/>
            <a:ext cx="2970641" cy="427512"/>
          </a:xfrm>
          <a:prstGeom prst="borderCallout2">
            <a:avLst>
              <a:gd name="adj1" fmla="val 102084"/>
              <a:gd name="adj2" fmla="val 4965"/>
              <a:gd name="adj3" fmla="val 226988"/>
              <a:gd name="adj4" fmla="val -6699"/>
              <a:gd name="adj5" fmla="val 423659"/>
              <a:gd name="adj6" fmla="val -12214"/>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Ивановский  государственный </a:t>
            </a:r>
            <a:r>
              <a:rPr lang="ru-RU" dirty="0" smtClean="0">
                <a:solidFill>
                  <a:schemeClr val="bg1"/>
                </a:solidFill>
                <a:latin typeface="Arial" pitchFamily="34" charset="0"/>
                <a:cs typeface="Arial" pitchFamily="34" charset="0"/>
              </a:rPr>
              <a:t>энергетический университет (ИГЭУ)</a:t>
            </a:r>
            <a:endParaRPr lang="ru-RU" dirty="0">
              <a:solidFill>
                <a:schemeClr val="bg1"/>
              </a:solidFill>
              <a:latin typeface="Arial" pitchFamily="34" charset="0"/>
              <a:cs typeface="Arial" pitchFamily="34" charset="0"/>
            </a:endParaRPr>
          </a:p>
        </p:txBody>
      </p:sp>
      <p:sp>
        <p:nvSpPr>
          <p:cNvPr id="37" name="Выноска 2 36"/>
          <p:cNvSpPr/>
          <p:nvPr/>
        </p:nvSpPr>
        <p:spPr>
          <a:xfrm>
            <a:off x="1362093" y="2062354"/>
            <a:ext cx="3293034" cy="427512"/>
          </a:xfrm>
          <a:prstGeom prst="borderCallout2">
            <a:avLst>
              <a:gd name="adj1" fmla="val 49306"/>
              <a:gd name="adj2" fmla="val 137"/>
              <a:gd name="adj3" fmla="val 211519"/>
              <a:gd name="adj4" fmla="val -6827"/>
              <a:gd name="adj5" fmla="val 342098"/>
              <a:gd name="adj6" fmla="val -7569"/>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Санкт-Петербургский </a:t>
            </a:r>
            <a:r>
              <a:rPr lang="ru-RU" dirty="0" smtClean="0">
                <a:solidFill>
                  <a:schemeClr val="bg1"/>
                </a:solidFill>
                <a:latin typeface="Arial" pitchFamily="34" charset="0"/>
                <a:cs typeface="Arial" pitchFamily="34" charset="0"/>
              </a:rPr>
              <a:t>государственный </a:t>
            </a:r>
            <a:r>
              <a:rPr lang="ru-RU" dirty="0">
                <a:solidFill>
                  <a:schemeClr val="bg1"/>
                </a:solidFill>
                <a:latin typeface="Arial" pitchFamily="34" charset="0"/>
                <a:cs typeface="Arial" pitchFamily="34" charset="0"/>
              </a:rPr>
              <a:t>п</a:t>
            </a:r>
            <a:r>
              <a:rPr lang="ru-RU" dirty="0" smtClean="0">
                <a:solidFill>
                  <a:schemeClr val="bg1"/>
                </a:solidFill>
                <a:latin typeface="Arial" pitchFamily="34" charset="0"/>
                <a:cs typeface="Arial" pitchFamily="34" charset="0"/>
              </a:rPr>
              <a:t>олитехнический университет (</a:t>
            </a:r>
            <a:r>
              <a:rPr lang="ru-RU" dirty="0" err="1" smtClean="0">
                <a:solidFill>
                  <a:schemeClr val="bg1"/>
                </a:solidFill>
                <a:latin typeface="Arial" pitchFamily="34" charset="0"/>
                <a:cs typeface="Arial" pitchFamily="34" charset="0"/>
              </a:rPr>
              <a:t>СПбГПУ</a:t>
            </a:r>
            <a:r>
              <a:rPr lang="ru-RU" dirty="0" smtClean="0">
                <a:solidFill>
                  <a:schemeClr val="bg1"/>
                </a:solidFill>
                <a:latin typeface="Arial" pitchFamily="34" charset="0"/>
                <a:cs typeface="Arial" pitchFamily="34" charset="0"/>
              </a:rPr>
              <a:t>)</a:t>
            </a:r>
            <a:endParaRPr lang="ru-RU" dirty="0">
              <a:solidFill>
                <a:schemeClr val="bg1"/>
              </a:solidFill>
              <a:latin typeface="Arial" pitchFamily="34" charset="0"/>
              <a:cs typeface="Arial" pitchFamily="34" charset="0"/>
            </a:endParaRPr>
          </a:p>
        </p:txBody>
      </p:sp>
      <p:sp>
        <p:nvSpPr>
          <p:cNvPr id="38" name="Выноска 2 37"/>
          <p:cNvSpPr/>
          <p:nvPr/>
        </p:nvSpPr>
        <p:spPr>
          <a:xfrm>
            <a:off x="138215" y="1440823"/>
            <a:ext cx="3922535" cy="427512"/>
          </a:xfrm>
          <a:prstGeom prst="borderCallout2">
            <a:avLst>
              <a:gd name="adj1" fmla="val 96528"/>
              <a:gd name="adj2" fmla="val 24651"/>
              <a:gd name="adj3" fmla="val 216548"/>
              <a:gd name="adj4" fmla="val 13331"/>
              <a:gd name="adj5" fmla="val 698658"/>
              <a:gd name="adj6" fmla="val 13196"/>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Национальный Исследовательский </a:t>
            </a:r>
            <a:r>
              <a:rPr lang="ru-RU" dirty="0" smtClean="0">
                <a:solidFill>
                  <a:schemeClr val="bg1"/>
                </a:solidFill>
                <a:latin typeface="Arial" pitchFamily="34" charset="0"/>
                <a:cs typeface="Arial" pitchFamily="34" charset="0"/>
              </a:rPr>
              <a:t>университет</a:t>
            </a:r>
            <a:endParaRPr lang="ru-RU" dirty="0">
              <a:solidFill>
                <a:schemeClr val="bg1"/>
              </a:solidFill>
              <a:latin typeface="Arial" pitchFamily="34" charset="0"/>
              <a:cs typeface="Arial" pitchFamily="34" charset="0"/>
            </a:endParaRPr>
          </a:p>
          <a:p>
            <a:r>
              <a:rPr lang="ru-RU" dirty="0">
                <a:solidFill>
                  <a:schemeClr val="bg1"/>
                </a:solidFill>
                <a:latin typeface="Arial" pitchFamily="34" charset="0"/>
                <a:cs typeface="Arial" pitchFamily="34" charset="0"/>
              </a:rPr>
              <a:t>Московский энергетический институт </a:t>
            </a:r>
            <a:r>
              <a:rPr lang="ru-RU" dirty="0" smtClean="0">
                <a:solidFill>
                  <a:schemeClr val="bg1"/>
                </a:solidFill>
                <a:latin typeface="Arial" pitchFamily="34" charset="0"/>
                <a:cs typeface="Arial" pitchFamily="34" charset="0"/>
              </a:rPr>
              <a:t>(МЭИ)</a:t>
            </a:r>
            <a:endParaRPr lang="ru-RU" dirty="0">
              <a:solidFill>
                <a:schemeClr val="bg1"/>
              </a:solidFill>
              <a:latin typeface="Arial" pitchFamily="34" charset="0"/>
              <a:cs typeface="Arial" pitchFamily="34" charset="0"/>
            </a:endParaRPr>
          </a:p>
        </p:txBody>
      </p:sp>
      <p:sp>
        <p:nvSpPr>
          <p:cNvPr id="36" name="Выноска 2 35"/>
          <p:cNvSpPr/>
          <p:nvPr/>
        </p:nvSpPr>
        <p:spPr>
          <a:xfrm>
            <a:off x="100181" y="6169425"/>
            <a:ext cx="3054269" cy="427512"/>
          </a:xfrm>
          <a:prstGeom prst="borderCallout2">
            <a:avLst>
              <a:gd name="adj1" fmla="val 2540"/>
              <a:gd name="adj2" fmla="val 29802"/>
              <a:gd name="adj3" fmla="val -2725"/>
              <a:gd name="adj4" fmla="val 10772"/>
              <a:gd name="adj5" fmla="val -63055"/>
              <a:gd name="adj6" fmla="val 1073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Южно-Российский </a:t>
            </a:r>
            <a:r>
              <a:rPr lang="ru-RU" dirty="0" smtClean="0">
                <a:solidFill>
                  <a:schemeClr val="bg1"/>
                </a:solidFill>
                <a:latin typeface="Arial" pitchFamily="34" charset="0"/>
                <a:cs typeface="Arial" pitchFamily="34" charset="0"/>
              </a:rPr>
              <a:t>государственный технический университет (</a:t>
            </a:r>
            <a:r>
              <a:rPr lang="ru-RU" dirty="0" err="1" smtClean="0">
                <a:solidFill>
                  <a:schemeClr val="bg1"/>
                </a:solidFill>
                <a:latin typeface="Arial" pitchFamily="34" charset="0"/>
                <a:cs typeface="Arial" pitchFamily="34" charset="0"/>
              </a:rPr>
              <a:t>ЮрГТУ</a:t>
            </a:r>
            <a:r>
              <a:rPr lang="ru-RU" dirty="0" smtClean="0">
                <a:solidFill>
                  <a:schemeClr val="bg1"/>
                </a:solidFill>
                <a:latin typeface="Arial" pitchFamily="34" charset="0"/>
                <a:cs typeface="Arial" pitchFamily="34" charset="0"/>
              </a:rPr>
              <a:t>)</a:t>
            </a:r>
            <a:endParaRPr lang="ru-RU" dirty="0">
              <a:solidFill>
                <a:schemeClr val="bg1"/>
              </a:solidFill>
              <a:latin typeface="Arial" pitchFamily="34" charset="0"/>
              <a:cs typeface="Arial" pitchFamily="34" charset="0"/>
            </a:endParaRPr>
          </a:p>
        </p:txBody>
      </p:sp>
      <p:pic>
        <p:nvPicPr>
          <p:cNvPr id="2" name="Picture 2" descr="Герб ЮУрГУ"/>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599829" y="5207161"/>
            <a:ext cx="320435" cy="409143"/>
          </a:xfrm>
          <a:prstGeom prst="rect">
            <a:avLst/>
          </a:prstGeom>
          <a:noFill/>
          <a:extLst>
            <a:ext uri="{909E8E84-426E-40DD-AFC4-6F175D3DCCD1}">
              <a14:hiddenFill xmlns:a14="http://schemas.microsoft.com/office/drawing/2010/main">
                <a:solidFill>
                  <a:srgbClr val="FFFFFF"/>
                </a:solidFill>
              </a14:hiddenFill>
            </a:ext>
          </a:extLst>
        </p:spPr>
      </p:pic>
      <p:sp>
        <p:nvSpPr>
          <p:cNvPr id="22" name="Выноска 2 21"/>
          <p:cNvSpPr/>
          <p:nvPr/>
        </p:nvSpPr>
        <p:spPr>
          <a:xfrm>
            <a:off x="3563870" y="4709429"/>
            <a:ext cx="3167366" cy="427512"/>
          </a:xfrm>
          <a:prstGeom prst="borderCallout2">
            <a:avLst>
              <a:gd name="adj1" fmla="val 50008"/>
              <a:gd name="adj2" fmla="val -414"/>
              <a:gd name="adj3" fmla="val 171392"/>
              <a:gd name="adj4" fmla="val -15655"/>
              <a:gd name="adj5" fmla="val 170256"/>
              <a:gd name="adj6" fmla="val -19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solidFill>
                  <a:schemeClr val="bg1"/>
                </a:solidFill>
                <a:latin typeface="Arial" pitchFamily="34" charset="0"/>
                <a:cs typeface="Arial" pitchFamily="34" charset="0"/>
              </a:rPr>
              <a:t>Южно-Уральский </a:t>
            </a:r>
            <a:r>
              <a:rPr lang="ru-RU" dirty="0" smtClean="0">
                <a:solidFill>
                  <a:schemeClr val="bg1"/>
                </a:solidFill>
                <a:latin typeface="Arial" pitchFamily="34" charset="0"/>
                <a:cs typeface="Arial" pitchFamily="34" charset="0"/>
              </a:rPr>
              <a:t>государственный </a:t>
            </a:r>
            <a:r>
              <a:rPr lang="ru-RU" dirty="0">
                <a:solidFill>
                  <a:schemeClr val="bg1"/>
                </a:solidFill>
                <a:latin typeface="Arial" pitchFamily="34" charset="0"/>
                <a:cs typeface="Arial" pitchFamily="34" charset="0"/>
              </a:rPr>
              <a:t>Энергетический Университет (</a:t>
            </a:r>
            <a:r>
              <a:rPr lang="ru-RU" dirty="0" err="1">
                <a:solidFill>
                  <a:schemeClr val="bg1"/>
                </a:solidFill>
                <a:latin typeface="Arial" pitchFamily="34" charset="0"/>
                <a:cs typeface="Arial" pitchFamily="34" charset="0"/>
              </a:rPr>
              <a:t>ЮУрГУ</a:t>
            </a:r>
            <a:r>
              <a:rPr lang="ru-RU" dirty="0">
                <a:solidFill>
                  <a:schemeClr val="bg1"/>
                </a:solidFill>
                <a:latin typeface="Arial" pitchFamily="34" charset="0"/>
                <a:cs typeface="Arial" pitchFamily="34" charset="0"/>
              </a:rPr>
              <a:t>)</a:t>
            </a:r>
          </a:p>
        </p:txBody>
      </p:sp>
      <p:pic>
        <p:nvPicPr>
          <p:cNvPr id="1027"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796606" y="5751461"/>
            <a:ext cx="399494" cy="3296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Выноска 2 23"/>
          <p:cNvSpPr/>
          <p:nvPr/>
        </p:nvSpPr>
        <p:spPr>
          <a:xfrm>
            <a:off x="4786296" y="6104709"/>
            <a:ext cx="3599888" cy="427512"/>
          </a:xfrm>
          <a:prstGeom prst="borderCallout2">
            <a:avLst>
              <a:gd name="adj1" fmla="val 52498"/>
              <a:gd name="adj2" fmla="val -803"/>
              <a:gd name="adj3" fmla="val 50793"/>
              <a:gd name="adj4" fmla="val -10738"/>
              <a:gd name="adj5" fmla="val -5596"/>
              <a:gd name="adj6" fmla="val -174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chemeClr val="bg1"/>
                </a:solidFill>
                <a:latin typeface="Arial" pitchFamily="34" charset="0"/>
                <a:cs typeface="Arial" pitchFamily="34" charset="0"/>
              </a:rPr>
              <a:t>Новосибирский государственный технический университет (НГТУ)</a:t>
            </a:r>
            <a:endParaRPr lang="ru-RU" dirty="0">
              <a:solidFill>
                <a:schemeClr val="bg1"/>
              </a:solidFill>
              <a:latin typeface="Arial" pitchFamily="34" charset="0"/>
              <a:cs typeface="Arial" pitchFamily="34" charset="0"/>
            </a:endParaRPr>
          </a:p>
        </p:txBody>
      </p:sp>
      <p:sp>
        <p:nvSpPr>
          <p:cNvPr id="3" name="TextBox 2"/>
          <p:cNvSpPr txBox="1"/>
          <p:nvPr/>
        </p:nvSpPr>
        <p:spPr>
          <a:xfrm>
            <a:off x="0" y="950026"/>
            <a:ext cx="9104876" cy="307777"/>
          </a:xfrm>
          <a:prstGeom prst="rect">
            <a:avLst/>
          </a:prstGeom>
          <a:noFill/>
        </p:spPr>
        <p:txBody>
          <a:bodyPr wrap="square" rtlCol="0">
            <a:spAutoFit/>
          </a:bodyPr>
          <a:lstStyle/>
          <a:p>
            <a:pPr algn="ctr"/>
            <a:r>
              <a:rPr lang="ru-RU" sz="1400" dirty="0">
                <a:solidFill>
                  <a:srgbClr val="006600"/>
                </a:solidFill>
              </a:rPr>
              <a:t>Заключены</a:t>
            </a:r>
            <a:r>
              <a:rPr lang="ru-RU" sz="1100" dirty="0" smtClean="0"/>
              <a:t> </a:t>
            </a:r>
            <a:r>
              <a:rPr lang="ru-RU" sz="1400" dirty="0">
                <a:solidFill>
                  <a:srgbClr val="006600"/>
                </a:solidFill>
              </a:rPr>
              <a:t>соглашения о сотрудничестве с ведущими российскими техническими вузами</a:t>
            </a:r>
          </a:p>
        </p:txBody>
      </p:sp>
    </p:spTree>
    <p:extLst>
      <p:ext uri="{BB962C8B-B14F-4D97-AF65-F5344CB8AC3E}">
        <p14:creationId xmlns:p14="http://schemas.microsoft.com/office/powerpoint/2010/main" val="20347726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6</a:t>
            </a:fld>
            <a:endParaRPr lang="ru-RU"/>
          </a:p>
        </p:txBody>
      </p:sp>
      <p:sp>
        <p:nvSpPr>
          <p:cNvPr id="21" name="TextBox 20"/>
          <p:cNvSpPr txBox="1"/>
          <p:nvPr/>
        </p:nvSpPr>
        <p:spPr>
          <a:xfrm>
            <a:off x="1861778" y="218505"/>
            <a:ext cx="7301132" cy="461665"/>
          </a:xfrm>
          <a:prstGeom prst="rect">
            <a:avLst/>
          </a:prstGeom>
          <a:noFill/>
        </p:spPr>
        <p:txBody>
          <a:bodyPr wrap="square" rtlCol="0">
            <a:spAutoFit/>
          </a:bodyPr>
          <a:lstStyle/>
          <a:p>
            <a:pPr algn="ctr" fontAlgn="auto">
              <a:lnSpc>
                <a:spcPct val="80000"/>
              </a:lnSpc>
              <a:spcAft>
                <a:spcPts val="0"/>
              </a:spcAft>
              <a:defRPr/>
            </a:pPr>
            <a:r>
              <a:rPr lang="ru-RU" sz="3000" dirty="0" smtClean="0">
                <a:solidFill>
                  <a:schemeClr val="accent1">
                    <a:lumMod val="75000"/>
                  </a:schemeClr>
                </a:solidFill>
                <a:latin typeface="Arial" pitchFamily="34" charset="0"/>
                <a:cs typeface="Arial" pitchFamily="34" charset="0"/>
              </a:rPr>
              <a:t>Международные связи</a:t>
            </a:r>
            <a:endParaRPr lang="ru-RU" sz="3000" dirty="0">
              <a:solidFill>
                <a:schemeClr val="accent1">
                  <a:lumMod val="75000"/>
                </a:schemeClr>
              </a:solidFill>
              <a:latin typeface="Arial" pitchFamily="34" charset="0"/>
              <a:cs typeface="Arial" pitchFamily="34" charset="0"/>
            </a:endParaRPr>
          </a:p>
        </p:txBody>
      </p:sp>
      <p:pic>
        <p:nvPicPr>
          <p:cNvPr id="2050" name="Picture 2" descr="слайд 01"/>
          <p:cNvPicPr>
            <a:picLocks noChangeAspect="1" noChangeArrowheads="1"/>
          </p:cNvPicPr>
          <p:nvPr/>
        </p:nvPicPr>
        <p:blipFill rotWithShape="1">
          <a:blip r:embed="rId3">
            <a:extLst>
              <a:ext uri="{28A0092B-C50C-407E-A947-70E740481C1C}">
                <a14:useLocalDpi xmlns:a14="http://schemas.microsoft.com/office/drawing/2010/main" val="0"/>
              </a:ext>
            </a:extLst>
          </a:blip>
          <a:srcRect l="7066" t="21779" r="3471" b="8225"/>
          <a:stretch/>
        </p:blipFill>
        <p:spPr bwMode="auto">
          <a:xfrm>
            <a:off x="5284518" y="1009038"/>
            <a:ext cx="3711039" cy="23637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85005" y="1054023"/>
            <a:ext cx="4999511" cy="2139047"/>
          </a:xfrm>
          <a:prstGeom prst="rect">
            <a:avLst/>
          </a:prstGeom>
          <a:noFill/>
        </p:spPr>
        <p:txBody>
          <a:bodyPr wrap="square" rtlCol="0">
            <a:spAutoFit/>
          </a:bodyPr>
          <a:lstStyle/>
          <a:p>
            <a:pPr algn="just">
              <a:spcAft>
                <a:spcPts val="600"/>
              </a:spcAft>
            </a:pPr>
            <a:r>
              <a:rPr lang="ru-RU" sz="1600" dirty="0">
                <a:solidFill>
                  <a:srgbClr val="006600"/>
                </a:solidFill>
              </a:rPr>
              <a:t>Общая численность молодых членов СИГРЭ по состоянию на август 2012 года - около </a:t>
            </a:r>
            <a:r>
              <a:rPr lang="ru-RU" sz="1600" dirty="0">
                <a:solidFill>
                  <a:srgbClr val="C00000"/>
                </a:solidFill>
              </a:rPr>
              <a:t>600 членов</a:t>
            </a:r>
            <a:r>
              <a:rPr lang="ru-RU" sz="1600" dirty="0">
                <a:solidFill>
                  <a:srgbClr val="006600"/>
                </a:solidFill>
              </a:rPr>
              <a:t>, в том числе около 20 молодых членов из России</a:t>
            </a:r>
          </a:p>
          <a:p>
            <a:pPr algn="just">
              <a:spcAft>
                <a:spcPts val="600"/>
              </a:spcAft>
            </a:pPr>
            <a:r>
              <a:rPr lang="ru-RU" sz="1600" dirty="0">
                <a:solidFill>
                  <a:srgbClr val="006600"/>
                </a:solidFill>
              </a:rPr>
              <a:t>В период с сентября по декабрь 2012 г. в связи с началом деятельности Молодежной секции РНК СИГРЭ численность молодых членов в РНК СИГРЭ увеличилась </a:t>
            </a:r>
            <a:r>
              <a:rPr lang="ru-RU" sz="1600" dirty="0" smtClean="0">
                <a:solidFill>
                  <a:srgbClr val="006600"/>
                </a:solidFill>
              </a:rPr>
              <a:t>на </a:t>
            </a:r>
            <a:r>
              <a:rPr lang="ru-RU" sz="1600" dirty="0" smtClean="0">
                <a:solidFill>
                  <a:srgbClr val="C00000"/>
                </a:solidFill>
              </a:rPr>
              <a:t>3</a:t>
            </a:r>
            <a:r>
              <a:rPr lang="en-US" sz="1600" dirty="0" smtClean="0">
                <a:solidFill>
                  <a:srgbClr val="C00000"/>
                </a:solidFill>
              </a:rPr>
              <a:t>28</a:t>
            </a:r>
            <a:r>
              <a:rPr lang="ru-RU" sz="1600" dirty="0" smtClean="0">
                <a:solidFill>
                  <a:srgbClr val="C00000"/>
                </a:solidFill>
              </a:rPr>
              <a:t> </a:t>
            </a:r>
            <a:r>
              <a:rPr lang="ru-RU" sz="1600" dirty="0">
                <a:solidFill>
                  <a:srgbClr val="C00000"/>
                </a:solidFill>
              </a:rPr>
              <a:t>человек</a:t>
            </a:r>
          </a:p>
        </p:txBody>
      </p:sp>
      <p:sp>
        <p:nvSpPr>
          <p:cNvPr id="3" name="TextBox 2"/>
          <p:cNvSpPr txBox="1"/>
          <p:nvPr/>
        </p:nvSpPr>
        <p:spPr>
          <a:xfrm>
            <a:off x="106879" y="3371976"/>
            <a:ext cx="8813682" cy="3154710"/>
          </a:xfrm>
          <a:prstGeom prst="rect">
            <a:avLst/>
          </a:prstGeom>
          <a:noFill/>
        </p:spPr>
        <p:txBody>
          <a:bodyPr wrap="square" rtlCol="0">
            <a:spAutoFit/>
          </a:bodyPr>
          <a:lstStyle/>
          <a:p>
            <a:pPr algn="ctr">
              <a:spcAft>
                <a:spcPts val="600"/>
              </a:spcAft>
            </a:pPr>
            <a:r>
              <a:rPr lang="ru-RU" sz="1600" dirty="0">
                <a:solidFill>
                  <a:srgbClr val="006600"/>
                </a:solidFill>
              </a:rPr>
              <a:t>Основные события и результаты международной активности в 2012 году:</a:t>
            </a:r>
          </a:p>
          <a:p>
            <a:pPr marL="285750" lvl="0" indent="-285750" algn="just">
              <a:spcAft>
                <a:spcPts val="600"/>
              </a:spcAft>
              <a:buFont typeface="Wingdings" pitchFamily="2" charset="2"/>
              <a:buChar char="§"/>
            </a:pPr>
            <a:r>
              <a:rPr lang="ru-RU" sz="1600" dirty="0">
                <a:solidFill>
                  <a:srgbClr val="006600"/>
                </a:solidFill>
              </a:rPr>
              <a:t>участие в Молодежном форуме СИГРЭ, состоявшемся 29.08.2012 в рамках 44-ой сессии СИГРЭ в Париже</a:t>
            </a:r>
          </a:p>
          <a:p>
            <a:pPr marL="285750" lvl="0" indent="-285750" algn="just">
              <a:spcAft>
                <a:spcPts val="600"/>
              </a:spcAft>
              <a:buFont typeface="Wingdings" pitchFamily="2" charset="2"/>
              <a:buChar char="§"/>
            </a:pPr>
            <a:r>
              <a:rPr lang="ru-RU" sz="1600" dirty="0">
                <a:solidFill>
                  <a:srgbClr val="006600"/>
                </a:solidFill>
              </a:rPr>
              <a:t>установление информационного обмена и прямых связей с молодежными организациями СИГРЭ :</a:t>
            </a:r>
          </a:p>
          <a:p>
            <a:pPr marL="742950" lvl="1" indent="-285750">
              <a:spcAft>
                <a:spcPts val="0"/>
              </a:spcAft>
              <a:buFont typeface="Wingdings" pitchFamily="2" charset="2"/>
              <a:buChar char="§"/>
            </a:pPr>
            <a:r>
              <a:rPr lang="ru-RU" sz="1400" dirty="0">
                <a:solidFill>
                  <a:srgbClr val="006600"/>
                </a:solidFill>
              </a:rPr>
              <a:t>СIGRE NGN </a:t>
            </a:r>
            <a:r>
              <a:rPr lang="ru-RU" sz="1400" dirty="0" err="1">
                <a:solidFill>
                  <a:srgbClr val="006600"/>
                </a:solidFill>
              </a:rPr>
              <a:t>New</a:t>
            </a:r>
            <a:r>
              <a:rPr lang="ru-RU" sz="1400" dirty="0">
                <a:solidFill>
                  <a:srgbClr val="006600"/>
                </a:solidFill>
              </a:rPr>
              <a:t> </a:t>
            </a:r>
            <a:r>
              <a:rPr lang="ru-RU" sz="1400" dirty="0" err="1">
                <a:solidFill>
                  <a:srgbClr val="006600"/>
                </a:solidFill>
              </a:rPr>
              <a:t>Zealand</a:t>
            </a:r>
            <a:r>
              <a:rPr lang="ru-RU" sz="1400" dirty="0">
                <a:solidFill>
                  <a:srgbClr val="006600"/>
                </a:solidFill>
              </a:rPr>
              <a:t> (Новая Зеландия) – Ребекка Дж. Стюарт</a:t>
            </a:r>
          </a:p>
          <a:p>
            <a:pPr marL="742950" lvl="1" indent="-285750">
              <a:spcAft>
                <a:spcPts val="0"/>
              </a:spcAft>
              <a:buFont typeface="Wingdings" pitchFamily="2" charset="2"/>
              <a:buChar char="§"/>
            </a:pPr>
            <a:r>
              <a:rPr lang="ru-RU" sz="1400" dirty="0">
                <a:solidFill>
                  <a:srgbClr val="006600"/>
                </a:solidFill>
              </a:rPr>
              <a:t>С</a:t>
            </a:r>
            <a:r>
              <a:rPr lang="en-US" sz="1400" dirty="0">
                <a:solidFill>
                  <a:srgbClr val="006600"/>
                </a:solidFill>
              </a:rPr>
              <a:t>IGRE NGN United States of America (</a:t>
            </a:r>
            <a:r>
              <a:rPr lang="ru-RU" sz="1400" dirty="0">
                <a:solidFill>
                  <a:srgbClr val="006600"/>
                </a:solidFill>
              </a:rPr>
              <a:t>США</a:t>
            </a:r>
            <a:r>
              <a:rPr lang="en-US" sz="1400" dirty="0">
                <a:solidFill>
                  <a:srgbClr val="006600"/>
                </a:solidFill>
              </a:rPr>
              <a:t>) – </a:t>
            </a:r>
            <a:r>
              <a:rPr lang="ru-RU" sz="1400" dirty="0">
                <a:solidFill>
                  <a:srgbClr val="006600"/>
                </a:solidFill>
              </a:rPr>
              <a:t>Джейсон </a:t>
            </a:r>
            <a:r>
              <a:rPr lang="ru-RU" sz="1400" dirty="0" err="1">
                <a:solidFill>
                  <a:srgbClr val="006600"/>
                </a:solidFill>
              </a:rPr>
              <a:t>Маклеод</a:t>
            </a:r>
            <a:endParaRPr lang="ru-RU" sz="1400" dirty="0">
              <a:solidFill>
                <a:srgbClr val="006600"/>
              </a:solidFill>
            </a:endParaRPr>
          </a:p>
          <a:p>
            <a:pPr marL="742950" lvl="1" indent="-285750">
              <a:spcAft>
                <a:spcPts val="0"/>
              </a:spcAft>
              <a:buFont typeface="Wingdings" pitchFamily="2" charset="2"/>
              <a:buChar char="§"/>
            </a:pPr>
            <a:r>
              <a:rPr lang="ru-RU" sz="1400" dirty="0">
                <a:solidFill>
                  <a:srgbClr val="006600"/>
                </a:solidFill>
              </a:rPr>
              <a:t>С</a:t>
            </a:r>
            <a:r>
              <a:rPr lang="en-US" sz="1400" dirty="0">
                <a:solidFill>
                  <a:srgbClr val="006600"/>
                </a:solidFill>
              </a:rPr>
              <a:t>IGRE NGN United Kingdom (</a:t>
            </a:r>
            <a:r>
              <a:rPr lang="ru-RU" sz="1400" dirty="0">
                <a:solidFill>
                  <a:srgbClr val="006600"/>
                </a:solidFill>
              </a:rPr>
              <a:t>Великобритания</a:t>
            </a:r>
            <a:r>
              <a:rPr lang="en-US" sz="1400" dirty="0">
                <a:solidFill>
                  <a:srgbClr val="006600"/>
                </a:solidFill>
              </a:rPr>
              <a:t>) – </a:t>
            </a:r>
            <a:r>
              <a:rPr lang="ru-RU" sz="1400" dirty="0" err="1">
                <a:solidFill>
                  <a:srgbClr val="006600"/>
                </a:solidFill>
              </a:rPr>
              <a:t>Аруна</a:t>
            </a:r>
            <a:r>
              <a:rPr lang="ru-RU" sz="1400" dirty="0">
                <a:solidFill>
                  <a:srgbClr val="006600"/>
                </a:solidFill>
              </a:rPr>
              <a:t> </a:t>
            </a:r>
            <a:r>
              <a:rPr lang="ru-RU" sz="1400" dirty="0" err="1">
                <a:solidFill>
                  <a:srgbClr val="006600"/>
                </a:solidFill>
              </a:rPr>
              <a:t>Гунатилаке</a:t>
            </a:r>
            <a:endParaRPr lang="ru-RU" sz="1400" dirty="0">
              <a:solidFill>
                <a:srgbClr val="006600"/>
              </a:solidFill>
            </a:endParaRPr>
          </a:p>
          <a:p>
            <a:pPr marL="742950" lvl="1" indent="-285750">
              <a:spcAft>
                <a:spcPts val="0"/>
              </a:spcAft>
              <a:buFont typeface="Wingdings" pitchFamily="2" charset="2"/>
              <a:buChar char="§"/>
            </a:pPr>
            <a:r>
              <a:rPr lang="en-US" sz="1400" dirty="0">
                <a:solidFill>
                  <a:srgbClr val="006600"/>
                </a:solidFill>
              </a:rPr>
              <a:t>Young </a:t>
            </a:r>
            <a:r>
              <a:rPr lang="en-US" sz="1400" dirty="0" err="1">
                <a:solidFill>
                  <a:srgbClr val="006600"/>
                </a:solidFill>
              </a:rPr>
              <a:t>EnergyNet</a:t>
            </a:r>
            <a:r>
              <a:rPr lang="en-US" sz="1400" dirty="0">
                <a:solidFill>
                  <a:srgbClr val="006600"/>
                </a:solidFill>
              </a:rPr>
              <a:t> (</a:t>
            </a:r>
            <a:r>
              <a:rPr lang="ru-RU" sz="1400" dirty="0">
                <a:solidFill>
                  <a:srgbClr val="006600"/>
                </a:solidFill>
              </a:rPr>
              <a:t>Германия</a:t>
            </a:r>
            <a:r>
              <a:rPr lang="en-US" sz="1400" dirty="0">
                <a:solidFill>
                  <a:srgbClr val="006600"/>
                </a:solidFill>
              </a:rPr>
              <a:t>) – </a:t>
            </a:r>
            <a:r>
              <a:rPr lang="ru-RU" sz="1400" dirty="0">
                <a:solidFill>
                  <a:srgbClr val="006600"/>
                </a:solidFill>
              </a:rPr>
              <a:t>Андреас </a:t>
            </a:r>
            <a:r>
              <a:rPr lang="ru-RU" sz="1400" dirty="0" err="1">
                <a:solidFill>
                  <a:srgbClr val="006600"/>
                </a:solidFill>
              </a:rPr>
              <a:t>Кубиц</a:t>
            </a:r>
            <a:r>
              <a:rPr lang="en-US" sz="1400" dirty="0">
                <a:solidFill>
                  <a:srgbClr val="006600"/>
                </a:solidFill>
              </a:rPr>
              <a:t>, </a:t>
            </a:r>
            <a:r>
              <a:rPr lang="ru-RU" sz="1400" dirty="0">
                <a:solidFill>
                  <a:srgbClr val="006600"/>
                </a:solidFill>
              </a:rPr>
              <a:t>Матиас </a:t>
            </a:r>
            <a:r>
              <a:rPr lang="ru-RU" sz="1400" dirty="0" err="1">
                <a:solidFill>
                  <a:srgbClr val="006600"/>
                </a:solidFill>
              </a:rPr>
              <a:t>Хофман</a:t>
            </a:r>
            <a:endParaRPr lang="ru-RU" sz="1400" dirty="0">
              <a:solidFill>
                <a:srgbClr val="006600"/>
              </a:solidFill>
            </a:endParaRPr>
          </a:p>
          <a:p>
            <a:pPr marL="285750" lvl="0" indent="-285750" algn="just">
              <a:spcAft>
                <a:spcPts val="600"/>
              </a:spcAft>
              <a:buFont typeface="Wingdings" pitchFamily="2" charset="2"/>
              <a:buChar char="§"/>
            </a:pPr>
            <a:r>
              <a:rPr lang="ru-RU" sz="1600" dirty="0">
                <a:solidFill>
                  <a:srgbClr val="006600"/>
                </a:solidFill>
              </a:rPr>
              <a:t>подготовка и проведение 1-ой (21.01.2013) и 2-ой (30.05.2013) встреч руководителей молодежных групп национальных комитетов СИГРЭ в режиме он-</a:t>
            </a:r>
            <a:r>
              <a:rPr lang="ru-RU" sz="1600" dirty="0" err="1">
                <a:solidFill>
                  <a:srgbClr val="006600"/>
                </a:solidFill>
              </a:rPr>
              <a:t>лайн</a:t>
            </a:r>
            <a:r>
              <a:rPr lang="ru-RU" sz="1600" dirty="0">
                <a:solidFill>
                  <a:srgbClr val="006600"/>
                </a:solidFill>
              </a:rPr>
              <a:t> </a:t>
            </a:r>
            <a:r>
              <a:rPr lang="ru-RU" sz="1600" dirty="0" smtClean="0">
                <a:solidFill>
                  <a:srgbClr val="006600"/>
                </a:solidFill>
              </a:rPr>
              <a:t>конференции</a:t>
            </a:r>
            <a:endParaRPr lang="ru-RU" sz="1600" dirty="0">
              <a:solidFill>
                <a:srgbClr val="006600"/>
              </a:solidFill>
            </a:endParaRPr>
          </a:p>
        </p:txBody>
      </p:sp>
    </p:spTree>
    <p:extLst>
      <p:ext uri="{BB962C8B-B14F-4D97-AF65-F5344CB8AC3E}">
        <p14:creationId xmlns:p14="http://schemas.microsoft.com/office/powerpoint/2010/main" val="17864567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7</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26516" y="1171825"/>
            <a:ext cx="8592016" cy="857392"/>
          </a:xfrm>
          <a:prstGeom prst="roundRect">
            <a:avLst>
              <a:gd name="adj" fmla="val 3949"/>
            </a:avLst>
          </a:prstGeom>
          <a:noFill/>
          <a:ln w="9525" algn="ctr">
            <a:noFill/>
            <a:round/>
            <a:headEnd/>
            <a:tailEnd/>
          </a:ln>
        </p:spPr>
        <p:txBody>
          <a:bodyPr wrap="square"/>
          <a:lstStyle/>
          <a:p>
            <a:pPr algn="ctr"/>
            <a:r>
              <a:rPr lang="en-US" sz="2200" dirty="0" smtClean="0">
                <a:solidFill>
                  <a:schemeClr val="accent2"/>
                </a:solidFill>
                <a:latin typeface="Arial" pitchFamily="34" charset="0"/>
                <a:cs typeface="Arial" pitchFamily="34" charset="0"/>
              </a:rPr>
              <a:t>III </a:t>
            </a:r>
            <a:r>
              <a:rPr lang="ru-RU" sz="2200" dirty="0" smtClean="0">
                <a:solidFill>
                  <a:schemeClr val="accent2"/>
                </a:solidFill>
                <a:latin typeface="Arial" pitchFamily="34" charset="0"/>
                <a:cs typeface="Arial" pitchFamily="34" charset="0"/>
              </a:rPr>
              <a:t>международная научно-техническая конференция</a:t>
            </a:r>
          </a:p>
          <a:p>
            <a:pPr algn="ctr"/>
            <a:r>
              <a:rPr lang="ru-RU" sz="2200" dirty="0" smtClean="0">
                <a:solidFill>
                  <a:schemeClr val="accent2"/>
                </a:solidFill>
                <a:latin typeface="Arial" pitchFamily="34" charset="0"/>
                <a:cs typeface="Arial" pitchFamily="34" charset="0"/>
              </a:rPr>
              <a:t>«Электроэнергетика глазами молодежи»</a:t>
            </a:r>
            <a:endParaRPr lang="ru-RU" sz="2200" dirty="0">
              <a:solidFill>
                <a:schemeClr val="accent2"/>
              </a:solidFill>
              <a:latin typeface="Arial" pitchFamily="34" charset="0"/>
              <a:cs typeface="Arial" pitchFamily="34" charset="0"/>
            </a:endParaRPr>
          </a:p>
        </p:txBody>
      </p:sp>
      <p:sp>
        <p:nvSpPr>
          <p:cNvPr id="5" name="Прямоугольник 5"/>
          <p:cNvSpPr>
            <a:spLocks noChangeArrowheads="1"/>
          </p:cNvSpPr>
          <p:nvPr/>
        </p:nvSpPr>
        <p:spPr bwMode="auto">
          <a:xfrm>
            <a:off x="142386" y="2179528"/>
            <a:ext cx="5626187" cy="4165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spcBef>
                <a:spcPts val="800"/>
              </a:spcBef>
            </a:pPr>
            <a:r>
              <a:rPr lang="ru-RU" sz="1800" dirty="0">
                <a:solidFill>
                  <a:srgbClr val="006600"/>
                </a:solidFill>
              </a:rPr>
              <a:t>Дата проведения: 22-26 октября 2012 года</a:t>
            </a:r>
          </a:p>
          <a:p>
            <a:pPr>
              <a:spcBef>
                <a:spcPts val="800"/>
              </a:spcBef>
            </a:pPr>
            <a:r>
              <a:rPr lang="ru-RU" sz="1800" dirty="0">
                <a:solidFill>
                  <a:srgbClr val="006600"/>
                </a:solidFill>
              </a:rPr>
              <a:t>Место проведения: Уральский федеральный университет</a:t>
            </a:r>
          </a:p>
          <a:p>
            <a:r>
              <a:rPr lang="ru-RU" sz="1800" dirty="0">
                <a:solidFill>
                  <a:srgbClr val="006600"/>
                </a:solidFill>
              </a:rPr>
              <a:t>Цели конференции – развитие научного и творческого потенциала молодых исследователей в области электроэнергетики</a:t>
            </a:r>
          </a:p>
          <a:p>
            <a:r>
              <a:rPr lang="ru-RU" sz="1800" dirty="0">
                <a:solidFill>
                  <a:srgbClr val="006600"/>
                </a:solidFill>
              </a:rPr>
              <a:t>Участники – </a:t>
            </a:r>
            <a:r>
              <a:rPr lang="ru-RU" sz="1800" dirty="0">
                <a:solidFill>
                  <a:schemeClr val="accent2"/>
                </a:solidFill>
                <a:latin typeface="Arial" pitchFamily="34" charset="0"/>
                <a:cs typeface="Arial" pitchFamily="34" charset="0"/>
              </a:rPr>
              <a:t>свыше 400 делегатов</a:t>
            </a:r>
            <a:r>
              <a:rPr lang="ru-RU" sz="1800" dirty="0">
                <a:solidFill>
                  <a:srgbClr val="006600"/>
                </a:solidFill>
              </a:rPr>
              <a:t>: студенты и аспиранты ведущих технических вузов России, Украины, Белоруссии, Азербайджана, Латвии, Болгарии и Словакии, молодые энергетики – работники ОАО «СО ЕЭС», а также ведущих российских сетевых и генерирующих компаний, представители научной элиты отрасли</a:t>
            </a:r>
          </a:p>
        </p:txBody>
      </p:sp>
      <p:pic>
        <p:nvPicPr>
          <p:cNvPr id="1026" name="Picture 2"/>
          <p:cNvPicPr>
            <a:picLocks noChangeAspect="1" noChangeArrowheads="1"/>
          </p:cNvPicPr>
          <p:nvPr/>
        </p:nvPicPr>
        <p:blipFill>
          <a:blip r:embed="rId2" cstate="print"/>
          <a:srcRect/>
          <a:stretch>
            <a:fillRect/>
          </a:stretch>
        </p:blipFill>
        <p:spPr bwMode="auto">
          <a:xfrm>
            <a:off x="5768573" y="4432907"/>
            <a:ext cx="2949927" cy="1890979"/>
          </a:xfrm>
          <a:prstGeom prst="rect">
            <a:avLst/>
          </a:prstGeom>
          <a:ln>
            <a:noFill/>
          </a:ln>
          <a:effectLst>
            <a:softEdge rad="112500"/>
          </a:effectLst>
        </p:spPr>
      </p:pic>
      <p:pic>
        <p:nvPicPr>
          <p:cNvPr id="1027" name="Picture 3"/>
          <p:cNvPicPr>
            <a:picLocks noChangeAspect="1" noChangeArrowheads="1"/>
          </p:cNvPicPr>
          <p:nvPr/>
        </p:nvPicPr>
        <p:blipFill>
          <a:blip r:embed="rId3" cstate="print"/>
          <a:srcRect/>
          <a:stretch>
            <a:fillRect/>
          </a:stretch>
        </p:blipFill>
        <p:spPr bwMode="auto">
          <a:xfrm>
            <a:off x="5768411" y="2247543"/>
            <a:ext cx="2972864" cy="1915103"/>
          </a:xfrm>
          <a:prstGeom prst="rect">
            <a:avLst/>
          </a:prstGeom>
          <a:ln>
            <a:noFill/>
          </a:ln>
          <a:effectLst>
            <a:softEdge rad="112500"/>
          </a:effec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8</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26516" y="1100575"/>
            <a:ext cx="8592016" cy="588096"/>
          </a:xfrm>
          <a:prstGeom prst="roundRect">
            <a:avLst>
              <a:gd name="adj" fmla="val 3949"/>
            </a:avLst>
          </a:prstGeom>
          <a:noFill/>
          <a:ln w="9525" algn="ctr">
            <a:noFill/>
            <a:round/>
            <a:headEnd/>
            <a:tailEnd/>
          </a:ln>
        </p:spPr>
        <p:txBody>
          <a:bodyPr wrap="square"/>
          <a:lstStyle/>
          <a:p>
            <a:pPr algn="ctr"/>
            <a:r>
              <a:rPr lang="ru-RU" sz="2200" dirty="0" smtClean="0">
                <a:solidFill>
                  <a:schemeClr val="accent2"/>
                </a:solidFill>
                <a:latin typeface="Arial" pitchFamily="34" charset="0"/>
                <a:cs typeface="Arial" pitchFamily="34" charset="0"/>
              </a:rPr>
              <a:t>Конкурс выпускных квалификационных работ</a:t>
            </a:r>
            <a:endParaRPr lang="ru-RU" sz="2200" dirty="0">
              <a:solidFill>
                <a:schemeClr val="accent2"/>
              </a:solidFill>
              <a:latin typeface="Arial" pitchFamily="34" charset="0"/>
              <a:cs typeface="Arial" pitchFamily="34" charset="0"/>
            </a:endParaRPr>
          </a:p>
        </p:txBody>
      </p:sp>
      <p:sp>
        <p:nvSpPr>
          <p:cNvPr id="5" name="Прямоугольник 5"/>
          <p:cNvSpPr>
            <a:spLocks noChangeArrowheads="1"/>
          </p:cNvSpPr>
          <p:nvPr/>
        </p:nvSpPr>
        <p:spPr bwMode="auto">
          <a:xfrm>
            <a:off x="191871" y="1771796"/>
            <a:ext cx="5354059"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ru-RU" sz="1800" dirty="0">
                <a:solidFill>
                  <a:srgbClr val="006600"/>
                </a:solidFill>
              </a:rPr>
              <a:t>Дата проведения: </a:t>
            </a:r>
            <a:r>
              <a:rPr lang="ru-RU" sz="1800" dirty="0" smtClean="0">
                <a:solidFill>
                  <a:srgbClr val="006600"/>
                </a:solidFill>
              </a:rPr>
              <a:t>октябрь-ноябрь </a:t>
            </a:r>
            <a:r>
              <a:rPr lang="ru-RU" sz="1800" dirty="0">
                <a:solidFill>
                  <a:srgbClr val="006600"/>
                </a:solidFill>
              </a:rPr>
              <a:t>2012 года</a:t>
            </a:r>
          </a:p>
          <a:p>
            <a:r>
              <a:rPr lang="ru-RU" sz="1800" dirty="0">
                <a:solidFill>
                  <a:srgbClr val="006600"/>
                </a:solidFill>
              </a:rPr>
              <a:t>В конкурсе участвовало </a:t>
            </a:r>
            <a:r>
              <a:rPr lang="ru-RU" sz="1800" dirty="0">
                <a:solidFill>
                  <a:schemeClr val="accent2"/>
                </a:solidFill>
                <a:latin typeface="Arial" pitchFamily="34" charset="0"/>
                <a:cs typeface="Arial" pitchFamily="34" charset="0"/>
              </a:rPr>
              <a:t>123 работы из 8-ми российских технических вузов</a:t>
            </a:r>
          </a:p>
          <a:p>
            <a:pPr algn="just"/>
            <a:r>
              <a:rPr lang="ru-RU" sz="1800" dirty="0">
                <a:solidFill>
                  <a:srgbClr val="006600"/>
                </a:solidFill>
              </a:rPr>
              <a:t>Конкурс позволяет сопоставить уровень выпускных работ среди вузов а также выявить наиболее талантливых студентов</a:t>
            </a:r>
          </a:p>
        </p:txBody>
      </p:sp>
      <p:pic>
        <p:nvPicPr>
          <p:cNvPr id="1027" name="Picture 3"/>
          <p:cNvPicPr>
            <a:picLocks noChangeAspect="1" noChangeArrowheads="1"/>
          </p:cNvPicPr>
          <p:nvPr/>
        </p:nvPicPr>
        <p:blipFill>
          <a:blip r:embed="rId2" cstate="print"/>
          <a:srcRect/>
          <a:stretch>
            <a:fillRect/>
          </a:stretch>
        </p:blipFill>
        <p:spPr bwMode="auto">
          <a:xfrm>
            <a:off x="7311166" y="3787639"/>
            <a:ext cx="1607366" cy="2411050"/>
          </a:xfrm>
          <a:prstGeom prst="rect">
            <a:avLst/>
          </a:prstGeom>
          <a:ln>
            <a:noFill/>
          </a:ln>
          <a:effectLst>
            <a:softEdge rad="112500"/>
          </a:effectLst>
        </p:spPr>
      </p:pic>
      <p:sp>
        <p:nvSpPr>
          <p:cNvPr id="8" name="Прямоугольник 5"/>
          <p:cNvSpPr>
            <a:spLocks noChangeArrowheads="1"/>
          </p:cNvSpPr>
          <p:nvPr/>
        </p:nvSpPr>
        <p:spPr bwMode="auto">
          <a:xfrm>
            <a:off x="191873" y="3776933"/>
            <a:ext cx="72777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ru-RU" sz="1800" dirty="0">
                <a:solidFill>
                  <a:srgbClr val="006600"/>
                </a:solidFill>
              </a:rPr>
              <a:t>Победитель конкурса: Дмитрий Никитин, аспирант ТПУ</a:t>
            </a:r>
          </a:p>
          <a:p>
            <a:r>
              <a:rPr lang="ru-RU" sz="1800" dirty="0">
                <a:solidFill>
                  <a:srgbClr val="006600"/>
                </a:solidFill>
              </a:rPr>
              <a:t>с работой</a:t>
            </a:r>
          </a:p>
          <a:p>
            <a:r>
              <a:rPr lang="ru-RU" sz="1800" dirty="0">
                <a:solidFill>
                  <a:schemeClr val="accent2"/>
                </a:solidFill>
                <a:latin typeface="Arial" pitchFamily="34" charset="0"/>
                <a:cs typeface="Arial" pitchFamily="34" charset="0"/>
              </a:rPr>
              <a:t>«</a:t>
            </a:r>
            <a:r>
              <a:rPr lang="ru-RU" sz="1800" dirty="0" err="1">
                <a:solidFill>
                  <a:schemeClr val="accent2"/>
                </a:solidFill>
                <a:latin typeface="Arial" pitchFamily="34" charset="0"/>
                <a:cs typeface="Arial" pitchFamily="34" charset="0"/>
              </a:rPr>
              <a:t>Плазмодинамический</a:t>
            </a:r>
            <a:r>
              <a:rPr lang="ru-RU" sz="1800" dirty="0">
                <a:solidFill>
                  <a:schemeClr val="accent2"/>
                </a:solidFill>
                <a:latin typeface="Arial" pitchFamily="34" charset="0"/>
                <a:cs typeface="Arial" pitchFamily="34" charset="0"/>
              </a:rPr>
              <a:t> синтез и получение ультрадисперсного карбида кремния»</a:t>
            </a:r>
          </a:p>
          <a:p>
            <a:r>
              <a:rPr lang="ru-RU" sz="1800" dirty="0">
                <a:solidFill>
                  <a:srgbClr val="006600"/>
                </a:solidFill>
              </a:rPr>
              <a:t>Научный руководитель: профессор ТПУ </a:t>
            </a:r>
          </a:p>
          <a:p>
            <a:r>
              <a:rPr lang="ru-RU" sz="1800" dirty="0">
                <a:solidFill>
                  <a:srgbClr val="006600"/>
                </a:solidFill>
              </a:rPr>
              <a:t>Александр Сивков</a:t>
            </a:r>
          </a:p>
          <a:p>
            <a:r>
              <a:rPr lang="ru-RU" sz="1800" dirty="0">
                <a:solidFill>
                  <a:schemeClr val="accent2"/>
                </a:solidFill>
                <a:latin typeface="Arial" pitchFamily="34" charset="0"/>
                <a:cs typeface="Arial" pitchFamily="34" charset="0"/>
              </a:rPr>
              <a:t>Данная работа отобрана Техническим комитетом РНК СИГРЭ для представления на 45-й сессии СИГРЭ в 2014 </a:t>
            </a:r>
            <a:r>
              <a:rPr lang="ru-RU" sz="1800" dirty="0" smtClean="0">
                <a:solidFill>
                  <a:schemeClr val="accent2"/>
                </a:solidFill>
                <a:latin typeface="Arial" pitchFamily="34" charset="0"/>
                <a:cs typeface="Arial" pitchFamily="34" charset="0"/>
              </a:rPr>
              <a:t>году</a:t>
            </a:r>
            <a:endParaRPr lang="ru-RU" sz="1800" dirty="0">
              <a:solidFill>
                <a:schemeClr val="accent2"/>
              </a:solidFill>
              <a:latin typeface="Arial" pitchFamily="34" charset="0"/>
              <a:cs typeface="Arial" pitchFamily="34" charset="0"/>
            </a:endParaRPr>
          </a:p>
        </p:txBody>
      </p:sp>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4341" y="1688671"/>
            <a:ext cx="2774191" cy="1837452"/>
          </a:xfrm>
          <a:prstGeom prst="rect">
            <a:avLst/>
          </a:prstGeom>
          <a:ln>
            <a:noFill/>
          </a:ln>
          <a:effectLst>
            <a:softEdge rad="112500"/>
          </a:effec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9</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26516" y="957477"/>
            <a:ext cx="8592016" cy="428696"/>
          </a:xfrm>
          <a:prstGeom prst="roundRect">
            <a:avLst>
              <a:gd name="adj" fmla="val 3949"/>
            </a:avLst>
          </a:prstGeom>
          <a:noFill/>
          <a:ln w="9525" algn="ctr">
            <a:noFill/>
            <a:round/>
            <a:headEnd/>
            <a:tailEnd/>
          </a:ln>
        </p:spPr>
        <p:txBody>
          <a:bodyPr wrap="square"/>
          <a:lstStyle/>
          <a:p>
            <a:pPr algn="ctr"/>
            <a:r>
              <a:rPr lang="ru-RU" sz="2200" dirty="0" smtClean="0">
                <a:solidFill>
                  <a:schemeClr val="accent2"/>
                </a:solidFill>
                <a:latin typeface="Arial" pitchFamily="34" charset="0"/>
                <a:cs typeface="Arial" pitchFamily="34" charset="0"/>
              </a:rPr>
              <a:t>Конкурс рефератов</a:t>
            </a:r>
            <a:endParaRPr lang="ru-RU" sz="2200" dirty="0">
              <a:solidFill>
                <a:schemeClr val="accent2"/>
              </a:solidFill>
              <a:latin typeface="Arial" pitchFamily="34" charset="0"/>
              <a:cs typeface="Arial" pitchFamily="34" charset="0"/>
            </a:endParaRPr>
          </a:p>
        </p:txBody>
      </p:sp>
      <p:sp>
        <p:nvSpPr>
          <p:cNvPr id="5" name="Прямоугольник 5"/>
          <p:cNvSpPr>
            <a:spLocks noChangeArrowheads="1"/>
          </p:cNvSpPr>
          <p:nvPr/>
        </p:nvSpPr>
        <p:spPr bwMode="auto">
          <a:xfrm>
            <a:off x="213755" y="1419828"/>
            <a:ext cx="569844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Bef>
                <a:spcPts val="0"/>
              </a:spcBef>
            </a:pPr>
            <a:r>
              <a:rPr lang="ru-RU" sz="1400" dirty="0">
                <a:solidFill>
                  <a:srgbClr val="006600"/>
                </a:solidFill>
              </a:rPr>
              <a:t>Дата проведения: </a:t>
            </a:r>
            <a:r>
              <a:rPr lang="ru-RU" sz="1400" dirty="0" smtClean="0">
                <a:solidFill>
                  <a:srgbClr val="006600"/>
                </a:solidFill>
              </a:rPr>
              <a:t>октябрь-декабрь </a:t>
            </a:r>
            <a:r>
              <a:rPr lang="ru-RU" sz="1400" dirty="0">
                <a:solidFill>
                  <a:srgbClr val="006600"/>
                </a:solidFill>
              </a:rPr>
              <a:t>2012 года</a:t>
            </a:r>
          </a:p>
          <a:p>
            <a:pPr algn="just">
              <a:spcBef>
                <a:spcPts val="0"/>
              </a:spcBef>
            </a:pPr>
            <a:r>
              <a:rPr lang="ru-RU" sz="1400" dirty="0">
                <a:solidFill>
                  <a:srgbClr val="006600"/>
                </a:solidFill>
              </a:rPr>
              <a:t>В конкурсе приняли участие </a:t>
            </a:r>
            <a:r>
              <a:rPr lang="ru-RU" sz="1400" dirty="0">
                <a:solidFill>
                  <a:schemeClr val="accent2"/>
                </a:solidFill>
                <a:latin typeface="Arial" pitchFamily="34" charset="0"/>
                <a:cs typeface="Arial" pitchFamily="34" charset="0"/>
              </a:rPr>
              <a:t>341 студент из 8-ми </a:t>
            </a:r>
            <a:r>
              <a:rPr lang="ru-RU" sz="1400" dirty="0" smtClean="0">
                <a:solidFill>
                  <a:schemeClr val="accent2"/>
                </a:solidFill>
                <a:latin typeface="Arial" pitchFamily="34" charset="0"/>
                <a:cs typeface="Arial" pitchFamily="34" charset="0"/>
              </a:rPr>
              <a:t>вузов</a:t>
            </a:r>
            <a:r>
              <a:rPr lang="ru-RU" sz="1400" dirty="0" smtClean="0">
                <a:solidFill>
                  <a:srgbClr val="006600"/>
                </a:solidFill>
              </a:rPr>
              <a:t> </a:t>
            </a:r>
            <a:r>
              <a:rPr lang="ru-RU" sz="1400" dirty="0">
                <a:solidFill>
                  <a:srgbClr val="006600"/>
                </a:solidFill>
              </a:rPr>
              <a:t>– участников программы. Самое активное участие в конкурсе приняли студенты НИ ТПУ – 90 чел., КГЭУ – 89 чел., ИГЭУ – </a:t>
            </a:r>
            <a:r>
              <a:rPr lang="en-US" sz="1400" dirty="0" smtClean="0">
                <a:solidFill>
                  <a:srgbClr val="006600"/>
                </a:solidFill>
              </a:rPr>
              <a:t/>
            </a:r>
            <a:br>
              <a:rPr lang="en-US" sz="1400" dirty="0" smtClean="0">
                <a:solidFill>
                  <a:srgbClr val="006600"/>
                </a:solidFill>
              </a:rPr>
            </a:br>
            <a:r>
              <a:rPr lang="ru-RU" sz="1400" dirty="0" smtClean="0">
                <a:solidFill>
                  <a:srgbClr val="006600"/>
                </a:solidFill>
              </a:rPr>
              <a:t>52</a:t>
            </a:r>
            <a:r>
              <a:rPr lang="en-US" sz="1400" dirty="0" smtClean="0">
                <a:solidFill>
                  <a:srgbClr val="006600"/>
                </a:solidFill>
              </a:rPr>
              <a:t> </a:t>
            </a:r>
            <a:r>
              <a:rPr lang="ru-RU" sz="1400" dirty="0" smtClean="0">
                <a:solidFill>
                  <a:srgbClr val="006600"/>
                </a:solidFill>
              </a:rPr>
              <a:t>чел.</a:t>
            </a:r>
          </a:p>
          <a:p>
            <a:pPr algn="just">
              <a:spcBef>
                <a:spcPts val="0"/>
              </a:spcBef>
            </a:pPr>
            <a:r>
              <a:rPr lang="ru-RU" sz="1400" dirty="0">
                <a:solidFill>
                  <a:srgbClr val="006600"/>
                </a:solidFill>
              </a:rPr>
              <a:t>Конкурс проведен как соревнование учащихся вузов по выполнению работы, имеющей учебное и научно-информационное значение, выражающейся в самостоятельном изучении, обзоре и анализе определенного вопроса, с использованием соответствующей литературы и других источников, и завершающейся подготовкой и представлением результатов проведенной работы в форме реферата на рассмотрение конкурсной комиссии для оценки и определения </a:t>
            </a:r>
            <a:r>
              <a:rPr lang="ru-RU" sz="1400" dirty="0" smtClean="0">
                <a:solidFill>
                  <a:srgbClr val="006600"/>
                </a:solidFill>
              </a:rPr>
              <a:t>победителя</a:t>
            </a:r>
            <a:endParaRPr lang="ru-RU" sz="1400" dirty="0">
              <a:solidFill>
                <a:srgbClr val="006600"/>
              </a:solidFill>
            </a:endParaRPr>
          </a:p>
          <a:p>
            <a:pPr algn="just">
              <a:spcBef>
                <a:spcPts val="0"/>
              </a:spcBef>
            </a:pPr>
            <a:r>
              <a:rPr lang="ru-RU" sz="1400" dirty="0">
                <a:solidFill>
                  <a:srgbClr val="006600"/>
                </a:solidFill>
              </a:rPr>
              <a:t>Итоги конкурса рефератов были </a:t>
            </a:r>
            <a:r>
              <a:rPr lang="ru-RU" sz="1400" dirty="0" smtClean="0">
                <a:solidFill>
                  <a:srgbClr val="006600"/>
                </a:solidFill>
              </a:rPr>
              <a:t>подведены и определены победители </a:t>
            </a:r>
            <a:r>
              <a:rPr lang="ru-RU" sz="1400" dirty="0">
                <a:solidFill>
                  <a:srgbClr val="006600"/>
                </a:solidFill>
              </a:rPr>
              <a:t>в каждом вузе по 4 </a:t>
            </a:r>
            <a:r>
              <a:rPr lang="ru-RU" sz="1400" dirty="0" smtClean="0">
                <a:solidFill>
                  <a:srgbClr val="006600"/>
                </a:solidFill>
              </a:rPr>
              <a:t>номинациям</a:t>
            </a:r>
            <a:endParaRPr lang="ru-RU" sz="1400" dirty="0">
              <a:solidFill>
                <a:srgbClr val="006600"/>
              </a:solidFill>
            </a:endParaRPr>
          </a:p>
        </p:txBody>
      </p:sp>
      <p:pic>
        <p:nvPicPr>
          <p:cNvPr id="2050" name="Picture 2"/>
          <p:cNvPicPr>
            <a:picLocks noChangeAspect="1" noChangeArrowheads="1"/>
          </p:cNvPicPr>
          <p:nvPr/>
        </p:nvPicPr>
        <p:blipFill>
          <a:blip r:embed="rId2" cstate="print"/>
          <a:srcRect/>
          <a:stretch>
            <a:fillRect/>
          </a:stretch>
        </p:blipFill>
        <p:spPr bwMode="auto">
          <a:xfrm>
            <a:off x="5938003" y="1404630"/>
            <a:ext cx="2980529" cy="1553012"/>
          </a:xfrm>
          <a:prstGeom prst="rect">
            <a:avLst/>
          </a:prstGeom>
          <a:ln>
            <a:noFill/>
          </a:ln>
          <a:effectLst>
            <a:softEdge rad="112500"/>
          </a:effectLst>
        </p:spPr>
      </p:pic>
      <p:pic>
        <p:nvPicPr>
          <p:cNvPr id="2051" name="Picture 3"/>
          <p:cNvPicPr>
            <a:picLocks noChangeAspect="1" noChangeArrowheads="1"/>
          </p:cNvPicPr>
          <p:nvPr/>
        </p:nvPicPr>
        <p:blipFill>
          <a:blip r:embed="rId3" cstate="print"/>
          <a:srcRect/>
          <a:stretch>
            <a:fillRect/>
          </a:stretch>
        </p:blipFill>
        <p:spPr bwMode="auto">
          <a:xfrm>
            <a:off x="213755" y="5130960"/>
            <a:ext cx="2541943" cy="1582083"/>
          </a:xfrm>
          <a:prstGeom prst="rect">
            <a:avLst/>
          </a:prstGeom>
          <a:ln>
            <a:noFill/>
          </a:ln>
          <a:effectLst>
            <a:softEdge rad="112500"/>
          </a:effectLst>
        </p:spPr>
      </p:pic>
      <p:pic>
        <p:nvPicPr>
          <p:cNvPr id="2052" name="Picture 4"/>
          <p:cNvPicPr>
            <a:picLocks noChangeAspect="1" noChangeArrowheads="1"/>
          </p:cNvPicPr>
          <p:nvPr/>
        </p:nvPicPr>
        <p:blipFill>
          <a:blip r:embed="rId4" cstate="print"/>
          <a:srcRect/>
          <a:stretch>
            <a:fillRect/>
          </a:stretch>
        </p:blipFill>
        <p:spPr bwMode="auto">
          <a:xfrm>
            <a:off x="5912195" y="3297265"/>
            <a:ext cx="2990113" cy="1448883"/>
          </a:xfrm>
          <a:prstGeom prst="rect">
            <a:avLst/>
          </a:prstGeom>
          <a:ln>
            <a:noFill/>
          </a:ln>
          <a:effectLst>
            <a:softEdge rad="112500"/>
          </a:effectLst>
        </p:spPr>
      </p:pic>
      <p:pic>
        <p:nvPicPr>
          <p:cNvPr id="2053" name="Picture 5"/>
          <p:cNvPicPr>
            <a:picLocks noChangeAspect="1" noChangeArrowheads="1"/>
          </p:cNvPicPr>
          <p:nvPr/>
        </p:nvPicPr>
        <p:blipFill>
          <a:blip r:embed="rId5" cstate="print"/>
          <a:srcRect/>
          <a:stretch>
            <a:fillRect/>
          </a:stretch>
        </p:blipFill>
        <p:spPr bwMode="auto">
          <a:xfrm>
            <a:off x="5961753" y="5130960"/>
            <a:ext cx="2819867" cy="1538341"/>
          </a:xfrm>
          <a:prstGeom prst="rect">
            <a:avLst/>
          </a:prstGeom>
          <a:ln>
            <a:noFill/>
          </a:ln>
          <a:effectLst>
            <a:softEdge rad="112500"/>
          </a:effectLst>
        </p:spPr>
      </p:pic>
      <p:pic>
        <p:nvPicPr>
          <p:cNvPr id="2054" name="Picture 6"/>
          <p:cNvPicPr>
            <a:picLocks noChangeAspect="1" noChangeArrowheads="1"/>
          </p:cNvPicPr>
          <p:nvPr/>
        </p:nvPicPr>
        <p:blipFill>
          <a:blip r:embed="rId6" cstate="print"/>
          <a:srcRect/>
          <a:stretch>
            <a:fillRect/>
          </a:stretch>
        </p:blipFill>
        <p:spPr bwMode="auto">
          <a:xfrm>
            <a:off x="2919565" y="5151150"/>
            <a:ext cx="2692759" cy="1561893"/>
          </a:xfrm>
          <a:prstGeom prst="rect">
            <a:avLst/>
          </a:prstGeom>
          <a:ln>
            <a:noFill/>
          </a:ln>
          <a:effectLst>
            <a:softEdge rad="112500"/>
          </a:effec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10</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26516" y="907758"/>
            <a:ext cx="8592016" cy="857392"/>
          </a:xfrm>
          <a:prstGeom prst="roundRect">
            <a:avLst>
              <a:gd name="adj" fmla="val 3949"/>
            </a:avLst>
          </a:prstGeom>
          <a:noFill/>
          <a:ln w="9525" algn="ctr">
            <a:noFill/>
            <a:round/>
            <a:headEnd/>
            <a:tailEnd/>
          </a:ln>
        </p:spPr>
        <p:txBody>
          <a:bodyPr wrap="square"/>
          <a:lstStyle/>
          <a:p>
            <a:pPr algn="ctr"/>
            <a:r>
              <a:rPr lang="ru-RU" sz="2200" dirty="0">
                <a:solidFill>
                  <a:schemeClr val="accent2"/>
                </a:solidFill>
                <a:latin typeface="Arial" pitchFamily="34" charset="0"/>
                <a:cs typeface="Arial" pitchFamily="34" charset="0"/>
              </a:rPr>
              <a:t>Всероссийская студенческая олимпиада по электроэнергетике</a:t>
            </a:r>
          </a:p>
        </p:txBody>
      </p:sp>
      <p:sp>
        <p:nvSpPr>
          <p:cNvPr id="5" name="Прямоугольник 5"/>
          <p:cNvSpPr>
            <a:spLocks noChangeArrowheads="1"/>
          </p:cNvSpPr>
          <p:nvPr/>
        </p:nvSpPr>
        <p:spPr bwMode="auto">
          <a:xfrm>
            <a:off x="190005" y="1891431"/>
            <a:ext cx="5631140"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ts val="0"/>
              </a:spcBef>
            </a:pPr>
            <a:r>
              <a:rPr lang="ru-RU" sz="1400" dirty="0">
                <a:solidFill>
                  <a:srgbClr val="006600"/>
                </a:solidFill>
              </a:rPr>
              <a:t>Дата проведения: 8-9 ноября 2012 года</a:t>
            </a:r>
          </a:p>
          <a:p>
            <a:pPr>
              <a:spcBef>
                <a:spcPts val="0"/>
              </a:spcBef>
            </a:pPr>
            <a:r>
              <a:rPr lang="ru-RU" sz="1400" dirty="0" smtClean="0">
                <a:solidFill>
                  <a:srgbClr val="006600"/>
                </a:solidFill>
              </a:rPr>
              <a:t>Участвовало </a:t>
            </a:r>
            <a:r>
              <a:rPr lang="ru-RU" sz="1400" dirty="0">
                <a:solidFill>
                  <a:schemeClr val="accent2"/>
                </a:solidFill>
                <a:latin typeface="Arial" pitchFamily="34" charset="0"/>
                <a:cs typeface="Arial" pitchFamily="34" charset="0"/>
              </a:rPr>
              <a:t>более 70 студентов </a:t>
            </a:r>
            <a:r>
              <a:rPr lang="ru-RU" sz="1400" dirty="0">
                <a:solidFill>
                  <a:srgbClr val="006600"/>
                </a:solidFill>
              </a:rPr>
              <a:t>из вузов: </a:t>
            </a:r>
          </a:p>
          <a:p>
            <a:pPr marL="285750" indent="-285750">
              <a:spcBef>
                <a:spcPts val="0"/>
              </a:spcBef>
              <a:buFont typeface="Wingdings" pitchFamily="2" charset="2"/>
              <a:buChar char="§"/>
            </a:pPr>
            <a:r>
              <a:rPr lang="ru-RU" sz="1400" dirty="0">
                <a:solidFill>
                  <a:srgbClr val="006600"/>
                </a:solidFill>
              </a:rPr>
              <a:t>Казанский государственный энергетический университет</a:t>
            </a:r>
          </a:p>
          <a:p>
            <a:pPr marL="285750" indent="-285750">
              <a:spcBef>
                <a:spcPts val="0"/>
              </a:spcBef>
              <a:buFont typeface="Wingdings" pitchFamily="2" charset="2"/>
              <a:buChar char="§"/>
            </a:pPr>
            <a:r>
              <a:rPr lang="ru-RU" sz="1400" dirty="0">
                <a:solidFill>
                  <a:srgbClr val="006600"/>
                </a:solidFill>
              </a:rPr>
              <a:t>Научно-исследовательский университет МЭИ</a:t>
            </a:r>
          </a:p>
          <a:p>
            <a:pPr marL="285750" indent="-285750">
              <a:spcBef>
                <a:spcPts val="0"/>
              </a:spcBef>
              <a:buFont typeface="Wingdings" pitchFamily="2" charset="2"/>
              <a:buChar char="§"/>
            </a:pPr>
            <a:r>
              <a:rPr lang="ru-RU" sz="1400" dirty="0">
                <a:solidFill>
                  <a:srgbClr val="006600"/>
                </a:solidFill>
              </a:rPr>
              <a:t>Новосибирский государственный технический университет</a:t>
            </a:r>
          </a:p>
          <a:p>
            <a:pPr marL="285750" indent="-285750">
              <a:spcBef>
                <a:spcPts val="0"/>
              </a:spcBef>
              <a:buFont typeface="Wingdings" pitchFamily="2" charset="2"/>
              <a:buChar char="§"/>
            </a:pPr>
            <a:r>
              <a:rPr lang="ru-RU" sz="1400" dirty="0">
                <a:solidFill>
                  <a:srgbClr val="006600"/>
                </a:solidFill>
              </a:rPr>
              <a:t>Вологодский государственный технический университет</a:t>
            </a:r>
          </a:p>
          <a:p>
            <a:pPr marL="285750" indent="-285750">
              <a:spcBef>
                <a:spcPts val="0"/>
              </a:spcBef>
              <a:buFont typeface="Wingdings" pitchFamily="2" charset="2"/>
              <a:buChar char="§"/>
            </a:pPr>
            <a:r>
              <a:rPr lang="ru-RU" sz="1400" dirty="0">
                <a:solidFill>
                  <a:srgbClr val="006600"/>
                </a:solidFill>
              </a:rPr>
              <a:t>Южно-Уральский государственный университет </a:t>
            </a:r>
          </a:p>
          <a:p>
            <a:pPr marL="285750" indent="-285750">
              <a:spcBef>
                <a:spcPts val="0"/>
              </a:spcBef>
              <a:buFont typeface="Wingdings" pitchFamily="2" charset="2"/>
              <a:buChar char="§"/>
            </a:pPr>
            <a:r>
              <a:rPr lang="ru-RU" sz="1400" dirty="0">
                <a:solidFill>
                  <a:srgbClr val="006600"/>
                </a:solidFill>
              </a:rPr>
              <a:t>Ивановский государственный энергетический </a:t>
            </a:r>
            <a:r>
              <a:rPr lang="ru-RU" sz="1400" dirty="0" smtClean="0">
                <a:solidFill>
                  <a:srgbClr val="006600"/>
                </a:solidFill>
              </a:rPr>
              <a:t>университет</a:t>
            </a:r>
          </a:p>
          <a:p>
            <a:pPr algn="just">
              <a:spcBef>
                <a:spcPts val="0"/>
              </a:spcBef>
            </a:pPr>
            <a:r>
              <a:rPr lang="ru-RU" sz="1400" dirty="0" smtClean="0">
                <a:solidFill>
                  <a:srgbClr val="006600"/>
                </a:solidFill>
              </a:rPr>
              <a:t>Участникам </a:t>
            </a:r>
            <a:r>
              <a:rPr lang="ru-RU" sz="1400" dirty="0">
                <a:solidFill>
                  <a:srgbClr val="006600"/>
                </a:solidFill>
              </a:rPr>
              <a:t>были предложены </a:t>
            </a:r>
            <a:r>
              <a:rPr lang="ru-RU" sz="1400" dirty="0" smtClean="0">
                <a:solidFill>
                  <a:srgbClr val="006600"/>
                </a:solidFill>
              </a:rPr>
              <a:t>задачи </a:t>
            </a:r>
            <a:r>
              <a:rPr lang="ru-RU" sz="1400" dirty="0">
                <a:solidFill>
                  <a:srgbClr val="006600"/>
                </a:solidFill>
              </a:rPr>
              <a:t>по основным электроэнергетическим дисциплинам: «Электрические станции», «Электрические системы», «Электроснабжение», «Техника высоких напряжений», «Релейная защита и теоретические основы электротехники</a:t>
            </a:r>
            <a:r>
              <a:rPr lang="ru-RU" sz="1400" dirty="0" smtClean="0">
                <a:solidFill>
                  <a:srgbClr val="006600"/>
                </a:solidFill>
              </a:rPr>
              <a:t>»</a:t>
            </a:r>
          </a:p>
          <a:p>
            <a:pPr algn="just">
              <a:spcBef>
                <a:spcPts val="0"/>
              </a:spcBef>
            </a:pPr>
            <a:r>
              <a:rPr lang="ru-RU" sz="1400" dirty="0">
                <a:solidFill>
                  <a:srgbClr val="006600"/>
                </a:solidFill>
              </a:rPr>
              <a:t>В командном первенстве </a:t>
            </a:r>
            <a:endParaRPr lang="en-US" sz="1400" dirty="0">
              <a:solidFill>
                <a:srgbClr val="006600"/>
              </a:solidFill>
            </a:endParaRPr>
          </a:p>
          <a:p>
            <a:pPr algn="just">
              <a:spcBef>
                <a:spcPts val="0"/>
              </a:spcBef>
            </a:pPr>
            <a:r>
              <a:rPr lang="en-US" sz="1400" dirty="0">
                <a:solidFill>
                  <a:srgbClr val="006600"/>
                </a:solidFill>
              </a:rPr>
              <a:t>I</a:t>
            </a:r>
            <a:r>
              <a:rPr lang="ru-RU" sz="1400" dirty="0">
                <a:solidFill>
                  <a:srgbClr val="006600"/>
                </a:solidFill>
              </a:rPr>
              <a:t> место команда ИГУЭ (Иваново), </a:t>
            </a:r>
            <a:endParaRPr lang="en-US" sz="1400" dirty="0">
              <a:solidFill>
                <a:srgbClr val="006600"/>
              </a:solidFill>
            </a:endParaRPr>
          </a:p>
          <a:p>
            <a:pPr algn="just">
              <a:spcBef>
                <a:spcPts val="0"/>
              </a:spcBef>
            </a:pPr>
            <a:r>
              <a:rPr lang="en-US" sz="1400" dirty="0">
                <a:solidFill>
                  <a:srgbClr val="006600"/>
                </a:solidFill>
              </a:rPr>
              <a:t>II</a:t>
            </a:r>
            <a:r>
              <a:rPr lang="ru-RU" sz="1400" dirty="0">
                <a:solidFill>
                  <a:srgbClr val="006600"/>
                </a:solidFill>
              </a:rPr>
              <a:t> место заняла команда НГТУ </a:t>
            </a:r>
            <a:endParaRPr lang="en-US" sz="1400" dirty="0">
              <a:solidFill>
                <a:srgbClr val="006600"/>
              </a:solidFill>
            </a:endParaRPr>
          </a:p>
          <a:p>
            <a:pPr algn="just">
              <a:spcBef>
                <a:spcPts val="0"/>
              </a:spcBef>
            </a:pPr>
            <a:r>
              <a:rPr lang="en-US" sz="1400" dirty="0">
                <a:solidFill>
                  <a:srgbClr val="006600"/>
                </a:solidFill>
              </a:rPr>
              <a:t>III</a:t>
            </a:r>
            <a:r>
              <a:rPr lang="ru-RU" sz="1400" dirty="0">
                <a:solidFill>
                  <a:srgbClr val="006600"/>
                </a:solidFill>
              </a:rPr>
              <a:t> место разделили МЭИ и </a:t>
            </a:r>
            <a:r>
              <a:rPr lang="ru-RU" sz="1400" dirty="0" err="1">
                <a:solidFill>
                  <a:srgbClr val="006600"/>
                </a:solidFill>
              </a:rPr>
              <a:t>ЮУрГУ</a:t>
            </a:r>
            <a:r>
              <a:rPr lang="ru-RU" sz="1400" dirty="0">
                <a:solidFill>
                  <a:srgbClr val="006600"/>
                </a:solidFill>
              </a:rPr>
              <a:t> </a:t>
            </a:r>
            <a:endParaRPr lang="en-US" sz="1400" dirty="0">
              <a:solidFill>
                <a:srgbClr val="006600"/>
              </a:solidFill>
            </a:endParaRPr>
          </a:p>
          <a:p>
            <a:pPr algn="just">
              <a:spcBef>
                <a:spcPts val="0"/>
              </a:spcBef>
            </a:pPr>
            <a:r>
              <a:rPr lang="en-US" sz="1400" dirty="0" smtClean="0">
                <a:solidFill>
                  <a:srgbClr val="006600"/>
                </a:solidFill>
              </a:rPr>
              <a:t>I</a:t>
            </a:r>
            <a:r>
              <a:rPr lang="ru-RU" sz="1400" dirty="0" smtClean="0">
                <a:solidFill>
                  <a:srgbClr val="006600"/>
                </a:solidFill>
              </a:rPr>
              <a:t> </a:t>
            </a:r>
            <a:r>
              <a:rPr lang="ru-RU" sz="1400" dirty="0">
                <a:solidFill>
                  <a:srgbClr val="006600"/>
                </a:solidFill>
              </a:rPr>
              <a:t>место в личном первенстве:  магистрант ИГЭУ Галина Филатова </a:t>
            </a:r>
          </a:p>
        </p:txBody>
      </p:sp>
      <p:pic>
        <p:nvPicPr>
          <p:cNvPr id="7" name="Рисунок 6" descr="Олимпиада.JPG"/>
          <p:cNvPicPr>
            <a:picLocks noChangeAspect="1"/>
          </p:cNvPicPr>
          <p:nvPr/>
        </p:nvPicPr>
        <p:blipFill>
          <a:blip r:embed="rId2" cstate="print"/>
          <a:stretch>
            <a:fillRect/>
          </a:stretch>
        </p:blipFill>
        <p:spPr>
          <a:xfrm>
            <a:off x="5928023" y="1923908"/>
            <a:ext cx="3097387" cy="2118659"/>
          </a:xfrm>
          <a:prstGeom prst="rect">
            <a:avLst/>
          </a:prstGeom>
          <a:ln>
            <a:noFill/>
          </a:ln>
          <a:effectLst>
            <a:softEdge rad="112500"/>
          </a:effec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8023" y="4304089"/>
            <a:ext cx="3040082" cy="2023908"/>
          </a:xfrm>
          <a:prstGeom prst="rect">
            <a:avLst/>
          </a:prstGeom>
          <a:ln>
            <a:noFill/>
          </a:ln>
          <a:effectLst>
            <a:softEdge rad="112500"/>
          </a:effec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11</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26516" y="1021278"/>
            <a:ext cx="8592016" cy="443115"/>
          </a:xfrm>
          <a:prstGeom prst="roundRect">
            <a:avLst>
              <a:gd name="adj" fmla="val 3949"/>
            </a:avLst>
          </a:prstGeom>
          <a:noFill/>
          <a:ln w="9525" algn="ctr">
            <a:noFill/>
            <a:round/>
            <a:headEnd/>
            <a:tailEnd/>
          </a:ln>
        </p:spPr>
        <p:txBody>
          <a:bodyPr wrap="square"/>
          <a:lstStyle/>
          <a:p>
            <a:pPr algn="ctr"/>
            <a:r>
              <a:rPr lang="ru-RU" sz="2200" dirty="0">
                <a:solidFill>
                  <a:schemeClr val="accent2"/>
                </a:solidFill>
                <a:latin typeface="Arial" pitchFamily="34" charset="0"/>
                <a:cs typeface="Arial" pitchFamily="34" charset="0"/>
              </a:rPr>
              <a:t>Конкурс переводчиков научно-технической литературы</a:t>
            </a:r>
          </a:p>
        </p:txBody>
      </p:sp>
      <p:sp>
        <p:nvSpPr>
          <p:cNvPr id="5" name="Прямоугольник 5"/>
          <p:cNvSpPr>
            <a:spLocks noChangeArrowheads="1"/>
          </p:cNvSpPr>
          <p:nvPr/>
        </p:nvSpPr>
        <p:spPr bwMode="auto">
          <a:xfrm>
            <a:off x="250520" y="1595021"/>
            <a:ext cx="6007776"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spcBef>
                <a:spcPts val="0"/>
              </a:spcBef>
            </a:pPr>
            <a:r>
              <a:rPr lang="ru-RU" sz="1600" dirty="0">
                <a:solidFill>
                  <a:srgbClr val="006600"/>
                </a:solidFill>
              </a:rPr>
              <a:t>Этапы конкурса: </a:t>
            </a:r>
          </a:p>
          <a:p>
            <a:pPr marL="342900" indent="-342900">
              <a:spcBef>
                <a:spcPts val="0"/>
              </a:spcBef>
              <a:buAutoNum type="arabicPeriod"/>
            </a:pPr>
            <a:r>
              <a:rPr lang="ru-RU" sz="1600" dirty="0">
                <a:solidFill>
                  <a:srgbClr val="006600"/>
                </a:solidFill>
              </a:rPr>
              <a:t>Подготовка перевода </a:t>
            </a:r>
            <a:r>
              <a:rPr lang="ru-RU" sz="1600" dirty="0" smtClean="0">
                <a:solidFill>
                  <a:srgbClr val="006600"/>
                </a:solidFill>
              </a:rPr>
              <a:t>материалов </a:t>
            </a:r>
            <a:r>
              <a:rPr lang="ru-RU" sz="1600" dirty="0">
                <a:solidFill>
                  <a:srgbClr val="006600"/>
                </a:solidFill>
              </a:rPr>
              <a:t>СИГРЭ</a:t>
            </a:r>
          </a:p>
          <a:p>
            <a:pPr marL="342900" indent="-342900">
              <a:spcBef>
                <a:spcPts val="0"/>
              </a:spcBef>
              <a:buAutoNum type="arabicPeriod"/>
            </a:pPr>
            <a:r>
              <a:rPr lang="ru-RU" sz="1600" dirty="0">
                <a:solidFill>
                  <a:srgbClr val="006600"/>
                </a:solidFill>
              </a:rPr>
              <a:t>Презентация перевода на английском языке</a:t>
            </a:r>
          </a:p>
          <a:p>
            <a:pPr marL="342900" indent="-342900">
              <a:spcBef>
                <a:spcPts val="0"/>
              </a:spcBef>
              <a:buAutoNum type="arabicPeriod"/>
            </a:pPr>
            <a:r>
              <a:rPr lang="ru-RU" sz="1600" dirty="0" err="1">
                <a:solidFill>
                  <a:srgbClr val="006600"/>
                </a:solidFill>
              </a:rPr>
              <a:t>Внутриаудиторный</a:t>
            </a:r>
            <a:r>
              <a:rPr lang="ru-RU" sz="1600" dirty="0">
                <a:solidFill>
                  <a:srgbClr val="006600"/>
                </a:solidFill>
              </a:rPr>
              <a:t> перевод отрывка статьи</a:t>
            </a:r>
          </a:p>
          <a:p>
            <a:pPr marL="342900" indent="-342900">
              <a:spcBef>
                <a:spcPts val="0"/>
              </a:spcBef>
            </a:pPr>
            <a:r>
              <a:rPr lang="ru-RU" sz="1600" dirty="0" smtClean="0">
                <a:solidFill>
                  <a:srgbClr val="006600"/>
                </a:solidFill>
              </a:rPr>
              <a:t>Место </a:t>
            </a:r>
            <a:r>
              <a:rPr lang="ru-RU" sz="1600" dirty="0">
                <a:solidFill>
                  <a:srgbClr val="006600"/>
                </a:solidFill>
              </a:rPr>
              <a:t>проведения:</a:t>
            </a:r>
          </a:p>
          <a:p>
            <a:pPr marL="342900" indent="-342900">
              <a:spcBef>
                <a:spcPts val="0"/>
              </a:spcBef>
              <a:buFont typeface="Wingdings" pitchFamily="2" charset="2"/>
              <a:buChar char="§"/>
            </a:pPr>
            <a:r>
              <a:rPr lang="ru-RU" sz="1600" dirty="0" err="1">
                <a:solidFill>
                  <a:schemeClr val="accent2"/>
                </a:solidFill>
                <a:latin typeface="Arial" pitchFamily="34" charset="0"/>
                <a:cs typeface="Arial" pitchFamily="34" charset="0"/>
              </a:rPr>
              <a:t>СамГТУ</a:t>
            </a:r>
            <a:endParaRPr lang="ru-RU" sz="1600" dirty="0">
              <a:solidFill>
                <a:schemeClr val="accent2"/>
              </a:solidFill>
              <a:latin typeface="Arial" pitchFamily="34" charset="0"/>
              <a:cs typeface="Arial" pitchFamily="34" charset="0"/>
            </a:endParaRPr>
          </a:p>
          <a:p>
            <a:pPr marL="342900" indent="-342900">
              <a:spcBef>
                <a:spcPts val="0"/>
              </a:spcBef>
            </a:pPr>
            <a:r>
              <a:rPr lang="ru-RU" sz="1600" dirty="0">
                <a:solidFill>
                  <a:srgbClr val="006600"/>
                </a:solidFill>
              </a:rPr>
              <a:t>	Дата проведения: ноябрь – декабрь 2012 года</a:t>
            </a:r>
          </a:p>
          <a:p>
            <a:pPr marL="342900" indent="-342900">
              <a:spcBef>
                <a:spcPts val="0"/>
              </a:spcBef>
            </a:pPr>
            <a:r>
              <a:rPr lang="ru-RU" sz="1600" dirty="0">
                <a:solidFill>
                  <a:srgbClr val="006600"/>
                </a:solidFill>
              </a:rPr>
              <a:t>	Количество участников: 30 студентов</a:t>
            </a:r>
          </a:p>
          <a:p>
            <a:pPr marL="342900" indent="-342900">
              <a:spcBef>
                <a:spcPts val="0"/>
              </a:spcBef>
              <a:buFont typeface="Wingdings" pitchFamily="2" charset="2"/>
              <a:buChar char="§"/>
            </a:pPr>
            <a:r>
              <a:rPr lang="ru-RU" sz="1600" dirty="0">
                <a:solidFill>
                  <a:schemeClr val="accent2"/>
                </a:solidFill>
                <a:latin typeface="Arial" pitchFamily="34" charset="0"/>
                <a:cs typeface="Arial" pitchFamily="34" charset="0"/>
              </a:rPr>
              <a:t>ИГЭУ </a:t>
            </a:r>
          </a:p>
          <a:p>
            <a:pPr marL="342900" indent="-342900">
              <a:spcBef>
                <a:spcPts val="0"/>
              </a:spcBef>
            </a:pPr>
            <a:r>
              <a:rPr lang="ru-RU" sz="1600" dirty="0">
                <a:solidFill>
                  <a:srgbClr val="006600"/>
                </a:solidFill>
              </a:rPr>
              <a:t>	Дата проведения: март 2013 года</a:t>
            </a:r>
          </a:p>
          <a:p>
            <a:pPr marL="342900" indent="-342900">
              <a:spcBef>
                <a:spcPts val="0"/>
              </a:spcBef>
            </a:pPr>
            <a:r>
              <a:rPr lang="ru-RU" sz="1600" dirty="0">
                <a:solidFill>
                  <a:srgbClr val="006600"/>
                </a:solidFill>
              </a:rPr>
              <a:t>	Количество участников: 44 студента</a:t>
            </a:r>
          </a:p>
          <a:p>
            <a:pPr marL="342900" indent="-342900">
              <a:spcBef>
                <a:spcPts val="0"/>
              </a:spcBef>
              <a:buFont typeface="Wingdings" pitchFamily="2" charset="2"/>
              <a:buChar char="§"/>
            </a:pPr>
            <a:r>
              <a:rPr lang="ru-RU" sz="1600" dirty="0">
                <a:solidFill>
                  <a:schemeClr val="accent2"/>
                </a:solidFill>
                <a:latin typeface="Arial" pitchFamily="34" charset="0"/>
                <a:cs typeface="Arial" pitchFamily="34" charset="0"/>
              </a:rPr>
              <a:t>КГЭУ</a:t>
            </a:r>
          </a:p>
          <a:p>
            <a:pPr marL="342900" indent="-342900">
              <a:spcBef>
                <a:spcPts val="0"/>
              </a:spcBef>
            </a:pPr>
            <a:r>
              <a:rPr lang="ru-RU" sz="1600" dirty="0">
                <a:solidFill>
                  <a:srgbClr val="006600"/>
                </a:solidFill>
              </a:rPr>
              <a:t>	Дата проведения: февраль – март 2013 года</a:t>
            </a:r>
          </a:p>
          <a:p>
            <a:pPr marL="342900" indent="-342900">
              <a:spcBef>
                <a:spcPts val="0"/>
              </a:spcBef>
            </a:pPr>
            <a:r>
              <a:rPr lang="ru-RU" sz="1600" dirty="0">
                <a:solidFill>
                  <a:srgbClr val="006600"/>
                </a:solidFill>
              </a:rPr>
              <a:t>	Количество участников: 37 студентов</a:t>
            </a:r>
          </a:p>
          <a:p>
            <a:pPr marL="342900" indent="-342900">
              <a:spcBef>
                <a:spcPts val="0"/>
              </a:spcBef>
              <a:buFont typeface="Wingdings" pitchFamily="2" charset="2"/>
              <a:buChar char="§"/>
            </a:pPr>
            <a:r>
              <a:rPr lang="ru-RU" sz="1600" dirty="0">
                <a:solidFill>
                  <a:schemeClr val="accent2"/>
                </a:solidFill>
                <a:latin typeface="Arial" pitchFamily="34" charset="0"/>
                <a:cs typeface="Arial" pitchFamily="34" charset="0"/>
              </a:rPr>
              <a:t>ТПУ</a:t>
            </a:r>
          </a:p>
          <a:p>
            <a:pPr marL="342900" indent="-342900">
              <a:spcBef>
                <a:spcPts val="0"/>
              </a:spcBef>
            </a:pPr>
            <a:r>
              <a:rPr lang="ru-RU" sz="1600" dirty="0">
                <a:solidFill>
                  <a:srgbClr val="006600"/>
                </a:solidFill>
              </a:rPr>
              <a:t>	Дата проведения: апрель – май 2013 года</a:t>
            </a:r>
          </a:p>
          <a:p>
            <a:pPr marL="342900" indent="-342900">
              <a:spcBef>
                <a:spcPts val="0"/>
              </a:spcBef>
            </a:pPr>
            <a:r>
              <a:rPr lang="ru-RU" sz="1600" dirty="0">
                <a:solidFill>
                  <a:srgbClr val="006600"/>
                </a:solidFill>
              </a:rPr>
              <a:t>	Количество участников: 37 </a:t>
            </a:r>
            <a:r>
              <a:rPr lang="ru-RU" sz="1600" dirty="0" smtClean="0">
                <a:solidFill>
                  <a:srgbClr val="006600"/>
                </a:solidFill>
              </a:rPr>
              <a:t>студентов</a:t>
            </a:r>
          </a:p>
          <a:p>
            <a:pPr>
              <a:spcBef>
                <a:spcPts val="0"/>
              </a:spcBef>
            </a:pPr>
            <a:r>
              <a:rPr lang="ru-RU" sz="1600" dirty="0" smtClean="0">
                <a:solidFill>
                  <a:srgbClr val="006600"/>
                </a:solidFill>
              </a:rPr>
              <a:t>В каждом вузе определены и награждены победители, переведенные материалы размещены на Интернет-сайте РНК СИГРЭ с доступом для членов СИГРЭ</a:t>
            </a:r>
            <a:endParaRPr lang="ru-RU" sz="1600" dirty="0">
              <a:solidFill>
                <a:srgbClr val="006600"/>
              </a:solidFill>
            </a:endParaRPr>
          </a:p>
        </p:txBody>
      </p:sp>
      <p:pic>
        <p:nvPicPr>
          <p:cNvPr id="4100" name="Picture 4" descr="http://xn--c1ajzb7d.xn--p1ai/images/DSC_1092.JPG"/>
          <p:cNvPicPr>
            <a:picLocks noChangeAspect="1" noChangeArrowheads="1"/>
          </p:cNvPicPr>
          <p:nvPr/>
        </p:nvPicPr>
        <p:blipFill>
          <a:blip r:embed="rId2" cstate="print"/>
          <a:srcRect/>
          <a:stretch>
            <a:fillRect/>
          </a:stretch>
        </p:blipFill>
        <p:spPr bwMode="auto">
          <a:xfrm>
            <a:off x="6073704" y="4664556"/>
            <a:ext cx="2937226" cy="1947223"/>
          </a:xfrm>
          <a:prstGeom prst="rect">
            <a:avLst/>
          </a:prstGeom>
          <a:ln>
            <a:noFill/>
          </a:ln>
          <a:effectLst>
            <a:softEdge rad="112500"/>
          </a:effec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73704" y="2053671"/>
            <a:ext cx="2987329" cy="2240497"/>
          </a:xfrm>
          <a:prstGeom prst="rect">
            <a:avLst/>
          </a:prstGeom>
          <a:ln>
            <a:noFill/>
          </a:ln>
          <a:effectLst>
            <a:softEdge rad="112500"/>
          </a:effec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12</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7" name="Прямоугольник 5"/>
          <p:cNvSpPr>
            <a:spLocks noChangeArrowheads="1"/>
          </p:cNvSpPr>
          <p:nvPr/>
        </p:nvSpPr>
        <p:spPr bwMode="auto">
          <a:xfrm>
            <a:off x="130629" y="1841242"/>
            <a:ext cx="8769361"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ru-RU" sz="1600" dirty="0">
                <a:solidFill>
                  <a:srgbClr val="006600"/>
                </a:solidFill>
              </a:rPr>
              <a:t>На конкурс было подано 47 докладов студентов </a:t>
            </a:r>
            <a:endParaRPr lang="ru-RU" sz="1600" dirty="0" smtClean="0">
              <a:solidFill>
                <a:srgbClr val="006600"/>
              </a:solidFill>
            </a:endParaRPr>
          </a:p>
          <a:p>
            <a:r>
              <a:rPr lang="ru-RU" sz="1600" dirty="0" smtClean="0">
                <a:solidFill>
                  <a:srgbClr val="006600"/>
                </a:solidFill>
              </a:rPr>
              <a:t>по </a:t>
            </a:r>
            <a:r>
              <a:rPr lang="ru-RU" sz="1600" dirty="0">
                <a:solidFill>
                  <a:srgbClr val="006600"/>
                </a:solidFill>
              </a:rPr>
              <a:t>тематике  исследовательских комитетов </a:t>
            </a:r>
            <a:r>
              <a:rPr lang="ru-RU" sz="1600" dirty="0" smtClean="0">
                <a:solidFill>
                  <a:srgbClr val="006600"/>
                </a:solidFill>
              </a:rPr>
              <a:t>СИГРЭ</a:t>
            </a:r>
            <a:endParaRPr lang="ru-RU" sz="1600" dirty="0">
              <a:solidFill>
                <a:srgbClr val="006600"/>
              </a:solidFill>
            </a:endParaRPr>
          </a:p>
          <a:p>
            <a:r>
              <a:rPr lang="ru-RU" sz="1600" dirty="0" smtClean="0">
                <a:solidFill>
                  <a:srgbClr val="006600"/>
                </a:solidFill>
              </a:rPr>
              <a:t>Победители</a:t>
            </a:r>
            <a:endParaRPr lang="ru-RU" sz="1600" dirty="0">
              <a:solidFill>
                <a:srgbClr val="006600"/>
              </a:solidFill>
            </a:endParaRPr>
          </a:p>
          <a:p>
            <a:r>
              <a:rPr lang="ru-RU" sz="1600" dirty="0">
                <a:solidFill>
                  <a:srgbClr val="006600"/>
                </a:solidFill>
              </a:rPr>
              <a:t>Номинация А</a:t>
            </a:r>
          </a:p>
          <a:p>
            <a:r>
              <a:rPr lang="ru-RU" sz="1600" dirty="0" smtClean="0">
                <a:solidFill>
                  <a:srgbClr val="006600"/>
                </a:solidFill>
              </a:rPr>
              <a:t>I </a:t>
            </a:r>
            <a:r>
              <a:rPr lang="ru-RU" sz="1600" dirty="0">
                <a:solidFill>
                  <a:srgbClr val="006600"/>
                </a:solidFill>
              </a:rPr>
              <a:t>место: Аль-</a:t>
            </a:r>
            <a:r>
              <a:rPr lang="ru-RU" sz="1600" dirty="0" err="1">
                <a:solidFill>
                  <a:srgbClr val="006600"/>
                </a:solidFill>
              </a:rPr>
              <a:t>Шахти</a:t>
            </a:r>
            <a:r>
              <a:rPr lang="ru-RU" sz="1600" dirty="0">
                <a:solidFill>
                  <a:srgbClr val="006600"/>
                </a:solidFill>
              </a:rPr>
              <a:t> </a:t>
            </a:r>
            <a:r>
              <a:rPr lang="ru-RU" sz="1600" dirty="0" err="1">
                <a:solidFill>
                  <a:srgbClr val="006600"/>
                </a:solidFill>
              </a:rPr>
              <a:t>Ареф</a:t>
            </a:r>
            <a:r>
              <a:rPr lang="ru-RU" sz="1600" dirty="0">
                <a:solidFill>
                  <a:srgbClr val="006600"/>
                </a:solidFill>
              </a:rPr>
              <a:t> Мохаммед (КГЭУ)</a:t>
            </a:r>
          </a:p>
          <a:p>
            <a:r>
              <a:rPr lang="ru-RU" sz="1600" dirty="0" smtClean="0">
                <a:solidFill>
                  <a:srgbClr val="006600"/>
                </a:solidFill>
              </a:rPr>
              <a:t>II место</a:t>
            </a:r>
            <a:r>
              <a:rPr lang="ru-RU" sz="1600" dirty="0">
                <a:solidFill>
                  <a:srgbClr val="006600"/>
                </a:solidFill>
              </a:rPr>
              <a:t>: Щербаков Антон Дмитриевич </a:t>
            </a:r>
            <a:endParaRPr lang="ru-RU" sz="1600" dirty="0" smtClean="0">
              <a:solidFill>
                <a:srgbClr val="006600"/>
              </a:solidFill>
            </a:endParaRPr>
          </a:p>
          <a:p>
            <a:r>
              <a:rPr lang="ru-RU" sz="1600" dirty="0" smtClean="0">
                <a:solidFill>
                  <a:srgbClr val="006600"/>
                </a:solidFill>
              </a:rPr>
              <a:t>и </a:t>
            </a:r>
            <a:r>
              <a:rPr lang="ru-RU" sz="1600" dirty="0" err="1">
                <a:solidFill>
                  <a:srgbClr val="006600"/>
                </a:solidFill>
              </a:rPr>
              <a:t>Столярова</a:t>
            </a:r>
            <a:r>
              <a:rPr lang="ru-RU" sz="1600" dirty="0">
                <a:solidFill>
                  <a:srgbClr val="006600"/>
                </a:solidFill>
              </a:rPr>
              <a:t> Яна Сергеевна (КГЭУ)</a:t>
            </a:r>
          </a:p>
          <a:p>
            <a:r>
              <a:rPr lang="ru-RU" sz="1600" dirty="0" smtClean="0">
                <a:solidFill>
                  <a:srgbClr val="006600"/>
                </a:solidFill>
              </a:rPr>
              <a:t>III </a:t>
            </a:r>
            <a:r>
              <a:rPr lang="ru-RU" sz="1600" dirty="0">
                <a:solidFill>
                  <a:srgbClr val="006600"/>
                </a:solidFill>
              </a:rPr>
              <a:t>место: Селиванов Роман Сергеевич (КГЭУ)</a:t>
            </a:r>
          </a:p>
          <a:p>
            <a:r>
              <a:rPr lang="ru-RU" sz="1600" dirty="0" smtClean="0">
                <a:solidFill>
                  <a:srgbClr val="006600"/>
                </a:solidFill>
              </a:rPr>
              <a:t>Номинация </a:t>
            </a:r>
            <a:r>
              <a:rPr lang="ru-RU" sz="1600" dirty="0">
                <a:solidFill>
                  <a:srgbClr val="006600"/>
                </a:solidFill>
              </a:rPr>
              <a:t>В</a:t>
            </a:r>
          </a:p>
          <a:p>
            <a:r>
              <a:rPr lang="ru-RU" sz="1600" dirty="0" smtClean="0">
                <a:solidFill>
                  <a:srgbClr val="006600"/>
                </a:solidFill>
              </a:rPr>
              <a:t>I </a:t>
            </a:r>
            <a:r>
              <a:rPr lang="ru-RU" sz="1600" dirty="0">
                <a:solidFill>
                  <a:srgbClr val="006600"/>
                </a:solidFill>
              </a:rPr>
              <a:t>место: Костарев Илья Андреевич (ПНИПУ, </a:t>
            </a:r>
            <a:r>
              <a:rPr lang="ru-RU" sz="1600" dirty="0" err="1">
                <a:solidFill>
                  <a:srgbClr val="006600"/>
                </a:solidFill>
              </a:rPr>
              <a:t>г.Пермь</a:t>
            </a:r>
            <a:r>
              <a:rPr lang="ru-RU" sz="1600" dirty="0">
                <a:solidFill>
                  <a:srgbClr val="006600"/>
                </a:solidFill>
              </a:rPr>
              <a:t>)</a:t>
            </a:r>
          </a:p>
          <a:p>
            <a:r>
              <a:rPr lang="ru-RU" sz="1600" dirty="0" smtClean="0">
                <a:solidFill>
                  <a:srgbClr val="006600"/>
                </a:solidFill>
              </a:rPr>
              <a:t>II </a:t>
            </a:r>
            <a:r>
              <a:rPr lang="ru-RU" sz="1600" dirty="0">
                <a:solidFill>
                  <a:srgbClr val="006600"/>
                </a:solidFill>
              </a:rPr>
              <a:t>место</a:t>
            </a:r>
            <a:r>
              <a:rPr lang="ru-RU" sz="1600" dirty="0" smtClean="0">
                <a:solidFill>
                  <a:srgbClr val="006600"/>
                </a:solidFill>
              </a:rPr>
              <a:t>: Здоренко </a:t>
            </a:r>
            <a:r>
              <a:rPr lang="ru-RU" sz="1600" dirty="0">
                <a:solidFill>
                  <a:srgbClr val="006600"/>
                </a:solidFill>
              </a:rPr>
              <a:t>Сергей Борисович (КГЭУ)</a:t>
            </a:r>
          </a:p>
          <a:p>
            <a:r>
              <a:rPr lang="ru-RU" sz="1600" dirty="0" smtClean="0">
                <a:solidFill>
                  <a:srgbClr val="006600"/>
                </a:solidFill>
              </a:rPr>
              <a:t>III </a:t>
            </a:r>
            <a:r>
              <a:rPr lang="ru-RU" sz="1600" dirty="0">
                <a:solidFill>
                  <a:srgbClr val="006600"/>
                </a:solidFill>
              </a:rPr>
              <a:t>место</a:t>
            </a:r>
            <a:r>
              <a:rPr lang="ru-RU" sz="1600" dirty="0" smtClean="0">
                <a:solidFill>
                  <a:srgbClr val="006600"/>
                </a:solidFill>
              </a:rPr>
              <a:t>: </a:t>
            </a:r>
            <a:r>
              <a:rPr lang="ru-RU" sz="1600" dirty="0" err="1" smtClean="0">
                <a:solidFill>
                  <a:srgbClr val="006600"/>
                </a:solidFill>
              </a:rPr>
              <a:t>Газизов</a:t>
            </a:r>
            <a:r>
              <a:rPr lang="ru-RU" sz="1600" dirty="0" smtClean="0">
                <a:solidFill>
                  <a:srgbClr val="006600"/>
                </a:solidFill>
              </a:rPr>
              <a:t> </a:t>
            </a:r>
            <a:r>
              <a:rPr lang="ru-RU" sz="1600" dirty="0">
                <a:solidFill>
                  <a:srgbClr val="006600"/>
                </a:solidFill>
              </a:rPr>
              <a:t>Дамир </a:t>
            </a:r>
            <a:r>
              <a:rPr lang="ru-RU" sz="1600" dirty="0" err="1">
                <a:solidFill>
                  <a:srgbClr val="006600"/>
                </a:solidFill>
              </a:rPr>
              <a:t>Зарифович</a:t>
            </a:r>
            <a:r>
              <a:rPr lang="ru-RU" sz="1600" dirty="0">
                <a:solidFill>
                  <a:srgbClr val="006600"/>
                </a:solidFill>
              </a:rPr>
              <a:t> (Филиал УГНТУ, г. Салават)</a:t>
            </a:r>
          </a:p>
          <a:p>
            <a:r>
              <a:rPr lang="ru-RU" sz="1600" dirty="0" smtClean="0">
                <a:solidFill>
                  <a:srgbClr val="006600"/>
                </a:solidFill>
              </a:rPr>
              <a:t>Номинация </a:t>
            </a:r>
            <a:r>
              <a:rPr lang="ru-RU" sz="1600" dirty="0">
                <a:solidFill>
                  <a:srgbClr val="006600"/>
                </a:solidFill>
              </a:rPr>
              <a:t>С</a:t>
            </a:r>
          </a:p>
          <a:p>
            <a:r>
              <a:rPr lang="ru-RU" sz="1600" dirty="0" smtClean="0">
                <a:solidFill>
                  <a:srgbClr val="006600"/>
                </a:solidFill>
              </a:rPr>
              <a:t>I </a:t>
            </a:r>
            <a:r>
              <a:rPr lang="ru-RU" sz="1600" dirty="0">
                <a:solidFill>
                  <a:srgbClr val="006600"/>
                </a:solidFill>
              </a:rPr>
              <a:t>место</a:t>
            </a:r>
            <a:r>
              <a:rPr lang="ru-RU" sz="1600" dirty="0" smtClean="0">
                <a:solidFill>
                  <a:srgbClr val="006600"/>
                </a:solidFill>
              </a:rPr>
              <a:t>: Чаплина </a:t>
            </a:r>
            <a:r>
              <a:rPr lang="ru-RU" sz="1600" dirty="0">
                <a:solidFill>
                  <a:srgbClr val="006600"/>
                </a:solidFill>
              </a:rPr>
              <a:t>Татьяна Александровна (ТГУ, </a:t>
            </a:r>
            <a:r>
              <a:rPr lang="ru-RU" sz="1600" dirty="0" err="1">
                <a:solidFill>
                  <a:srgbClr val="006600"/>
                </a:solidFill>
              </a:rPr>
              <a:t>г.Тольяти</a:t>
            </a:r>
            <a:r>
              <a:rPr lang="ru-RU" sz="1600" dirty="0">
                <a:solidFill>
                  <a:srgbClr val="006600"/>
                </a:solidFill>
              </a:rPr>
              <a:t>)</a:t>
            </a:r>
          </a:p>
          <a:p>
            <a:r>
              <a:rPr lang="ru-RU" sz="1600" dirty="0" smtClean="0">
                <a:solidFill>
                  <a:srgbClr val="006600"/>
                </a:solidFill>
              </a:rPr>
              <a:t>II </a:t>
            </a:r>
            <a:r>
              <a:rPr lang="ru-RU" sz="1600" dirty="0">
                <a:solidFill>
                  <a:srgbClr val="006600"/>
                </a:solidFill>
              </a:rPr>
              <a:t>место</a:t>
            </a:r>
            <a:r>
              <a:rPr lang="ru-RU" sz="1600" dirty="0" smtClean="0">
                <a:solidFill>
                  <a:srgbClr val="006600"/>
                </a:solidFill>
              </a:rPr>
              <a:t>: </a:t>
            </a:r>
            <a:r>
              <a:rPr lang="ru-RU" sz="1600" dirty="0" err="1" smtClean="0">
                <a:solidFill>
                  <a:srgbClr val="006600"/>
                </a:solidFill>
              </a:rPr>
              <a:t>БаБораик</a:t>
            </a:r>
            <a:r>
              <a:rPr lang="ru-RU" sz="1600" dirty="0" smtClean="0">
                <a:solidFill>
                  <a:srgbClr val="006600"/>
                </a:solidFill>
              </a:rPr>
              <a:t> </a:t>
            </a:r>
            <a:r>
              <a:rPr lang="ru-RU" sz="1600" dirty="0" err="1">
                <a:solidFill>
                  <a:srgbClr val="006600"/>
                </a:solidFill>
              </a:rPr>
              <a:t>Абдулрахман</a:t>
            </a:r>
            <a:r>
              <a:rPr lang="ru-RU" sz="1600" dirty="0">
                <a:solidFill>
                  <a:srgbClr val="006600"/>
                </a:solidFill>
              </a:rPr>
              <a:t> Мохаммед (КГЭУ)</a:t>
            </a:r>
          </a:p>
          <a:p>
            <a:r>
              <a:rPr lang="ru-RU" sz="1600" dirty="0" smtClean="0">
                <a:solidFill>
                  <a:srgbClr val="006600"/>
                </a:solidFill>
              </a:rPr>
              <a:t>II </a:t>
            </a:r>
            <a:r>
              <a:rPr lang="ru-RU" sz="1600" dirty="0">
                <a:solidFill>
                  <a:srgbClr val="006600"/>
                </a:solidFill>
              </a:rPr>
              <a:t>место</a:t>
            </a:r>
            <a:r>
              <a:rPr lang="ru-RU" sz="1600" dirty="0" smtClean="0">
                <a:solidFill>
                  <a:srgbClr val="006600"/>
                </a:solidFill>
              </a:rPr>
              <a:t>: Новиков </a:t>
            </a:r>
            <a:r>
              <a:rPr lang="ru-RU" sz="1600" dirty="0">
                <a:solidFill>
                  <a:srgbClr val="006600"/>
                </a:solidFill>
              </a:rPr>
              <a:t>Сергей Иванович (КГЭУ)</a:t>
            </a:r>
          </a:p>
          <a:p>
            <a:r>
              <a:rPr lang="ru-RU" sz="1600" dirty="0" smtClean="0">
                <a:solidFill>
                  <a:srgbClr val="006600"/>
                </a:solidFill>
              </a:rPr>
              <a:t>Номинация</a:t>
            </a:r>
            <a:r>
              <a:rPr lang="ru-RU" sz="1600" dirty="0">
                <a:solidFill>
                  <a:srgbClr val="006600"/>
                </a:solidFill>
              </a:rPr>
              <a:t> D</a:t>
            </a:r>
          </a:p>
          <a:p>
            <a:r>
              <a:rPr lang="ru-RU" sz="1600" dirty="0" smtClean="0">
                <a:solidFill>
                  <a:srgbClr val="006600"/>
                </a:solidFill>
              </a:rPr>
              <a:t>I </a:t>
            </a:r>
            <a:r>
              <a:rPr lang="ru-RU" sz="1600" dirty="0">
                <a:solidFill>
                  <a:srgbClr val="006600"/>
                </a:solidFill>
              </a:rPr>
              <a:t>место</a:t>
            </a:r>
            <a:r>
              <a:rPr lang="ru-RU" sz="1600" dirty="0" smtClean="0">
                <a:solidFill>
                  <a:srgbClr val="006600"/>
                </a:solidFill>
              </a:rPr>
              <a:t>: Шакирова </a:t>
            </a:r>
            <a:r>
              <a:rPr lang="ru-RU" sz="1600" dirty="0" err="1">
                <a:solidFill>
                  <a:srgbClr val="006600"/>
                </a:solidFill>
              </a:rPr>
              <a:t>Алсу</a:t>
            </a:r>
            <a:r>
              <a:rPr lang="ru-RU" sz="1600" dirty="0">
                <a:solidFill>
                  <a:srgbClr val="006600"/>
                </a:solidFill>
              </a:rPr>
              <a:t> </a:t>
            </a:r>
            <a:r>
              <a:rPr lang="ru-RU" sz="1600" dirty="0" err="1">
                <a:solidFill>
                  <a:srgbClr val="006600"/>
                </a:solidFill>
              </a:rPr>
              <a:t>Сириновна</a:t>
            </a:r>
            <a:r>
              <a:rPr lang="ru-RU" sz="1600" dirty="0">
                <a:solidFill>
                  <a:srgbClr val="006600"/>
                </a:solidFill>
              </a:rPr>
              <a:t> (КГЭУ)</a:t>
            </a:r>
          </a:p>
          <a:p>
            <a:r>
              <a:rPr lang="ru-RU" sz="1600" dirty="0" smtClean="0">
                <a:solidFill>
                  <a:srgbClr val="006600"/>
                </a:solidFill>
              </a:rPr>
              <a:t>II </a:t>
            </a:r>
            <a:r>
              <a:rPr lang="ru-RU" sz="1600" dirty="0">
                <a:solidFill>
                  <a:srgbClr val="006600"/>
                </a:solidFill>
              </a:rPr>
              <a:t>место</a:t>
            </a:r>
            <a:r>
              <a:rPr lang="ru-RU" sz="1600" dirty="0" smtClean="0">
                <a:solidFill>
                  <a:srgbClr val="006600"/>
                </a:solidFill>
              </a:rPr>
              <a:t>: </a:t>
            </a:r>
            <a:r>
              <a:rPr lang="ru-RU" sz="1600" dirty="0" err="1" smtClean="0">
                <a:solidFill>
                  <a:srgbClr val="006600"/>
                </a:solidFill>
              </a:rPr>
              <a:t>Оконников</a:t>
            </a:r>
            <a:r>
              <a:rPr lang="ru-RU" sz="1600" dirty="0" smtClean="0">
                <a:solidFill>
                  <a:srgbClr val="006600"/>
                </a:solidFill>
              </a:rPr>
              <a:t> </a:t>
            </a:r>
            <a:r>
              <a:rPr lang="ru-RU" sz="1600" dirty="0">
                <a:solidFill>
                  <a:srgbClr val="006600"/>
                </a:solidFill>
              </a:rPr>
              <a:t>Иван Николаевич (КГЭУ)</a:t>
            </a:r>
          </a:p>
          <a:p>
            <a:r>
              <a:rPr lang="ru-RU" sz="1600" dirty="0" smtClean="0">
                <a:solidFill>
                  <a:srgbClr val="006600"/>
                </a:solidFill>
              </a:rPr>
              <a:t>III место: </a:t>
            </a:r>
            <a:r>
              <a:rPr lang="ru-RU" sz="1600" dirty="0" err="1" smtClean="0">
                <a:solidFill>
                  <a:srgbClr val="006600"/>
                </a:solidFill>
              </a:rPr>
              <a:t>Грузков</a:t>
            </a:r>
            <a:r>
              <a:rPr lang="ru-RU" sz="1600" dirty="0" smtClean="0">
                <a:solidFill>
                  <a:srgbClr val="006600"/>
                </a:solidFill>
              </a:rPr>
              <a:t> </a:t>
            </a:r>
            <a:r>
              <a:rPr lang="ru-RU" sz="1600" dirty="0">
                <a:solidFill>
                  <a:srgbClr val="006600"/>
                </a:solidFill>
              </a:rPr>
              <a:t>Дмитрий Николаевич (КГЭУ</a:t>
            </a:r>
            <a:r>
              <a:rPr lang="ru-RU" sz="1600" dirty="0" smtClean="0">
                <a:solidFill>
                  <a:srgbClr val="006600"/>
                </a:solidFill>
              </a:rPr>
              <a:t>)</a:t>
            </a:r>
            <a:endParaRPr lang="ru-RU" sz="1600" dirty="0">
              <a:solidFill>
                <a:srgbClr val="006600"/>
              </a:solidFill>
            </a:endParaRPr>
          </a:p>
        </p:txBody>
      </p:sp>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4540" y="2030683"/>
            <a:ext cx="2855451" cy="1903634"/>
          </a:xfrm>
          <a:prstGeom prst="rect">
            <a:avLst/>
          </a:prstGeom>
          <a:ln>
            <a:noFill/>
          </a:ln>
          <a:effectLst>
            <a:softEdge rad="112500"/>
          </a:effectLst>
        </p:spPr>
      </p:pic>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55125" y="4132613"/>
            <a:ext cx="1744865" cy="2617297"/>
          </a:xfrm>
          <a:prstGeom prst="rect">
            <a:avLst/>
          </a:prstGeom>
          <a:ln>
            <a:noFill/>
          </a:ln>
          <a:effectLst>
            <a:softEdge rad="112500"/>
          </a:effectLst>
        </p:spPr>
      </p:pic>
      <p:sp>
        <p:nvSpPr>
          <p:cNvPr id="10" name="AutoShape 11"/>
          <p:cNvSpPr>
            <a:spLocks noChangeArrowheads="1"/>
          </p:cNvSpPr>
          <p:nvPr/>
        </p:nvSpPr>
        <p:spPr bwMode="auto">
          <a:xfrm>
            <a:off x="307975" y="834226"/>
            <a:ext cx="8592016" cy="1243957"/>
          </a:xfrm>
          <a:prstGeom prst="roundRect">
            <a:avLst>
              <a:gd name="adj" fmla="val 3949"/>
            </a:avLst>
          </a:prstGeom>
          <a:noFill/>
          <a:ln w="9525" algn="ctr">
            <a:noFill/>
            <a:round/>
            <a:headEnd/>
            <a:tailEnd/>
          </a:ln>
        </p:spPr>
        <p:txBody>
          <a:bodyPr wrap="square"/>
          <a:lstStyle/>
          <a:p>
            <a:pPr algn="ctr"/>
            <a:r>
              <a:rPr lang="ru-RU" sz="2200" dirty="0">
                <a:solidFill>
                  <a:schemeClr val="accent2"/>
                </a:solidFill>
                <a:latin typeface="Arial" pitchFamily="34" charset="0"/>
                <a:cs typeface="Arial" pitchFamily="34" charset="0"/>
              </a:rPr>
              <a:t>Конкурс докладов по тематике СИГРЭ в рамках </a:t>
            </a:r>
            <a:endParaRPr lang="en-US" sz="2200" dirty="0" smtClean="0">
              <a:solidFill>
                <a:schemeClr val="accent2"/>
              </a:solidFill>
              <a:latin typeface="Arial" pitchFamily="34" charset="0"/>
              <a:cs typeface="Arial" pitchFamily="34" charset="0"/>
            </a:endParaRPr>
          </a:p>
          <a:p>
            <a:pPr algn="ctr"/>
            <a:r>
              <a:rPr lang="en-US" sz="2200" dirty="0" smtClean="0">
                <a:solidFill>
                  <a:schemeClr val="accent2"/>
                </a:solidFill>
                <a:latin typeface="Arial" pitchFamily="34" charset="0"/>
                <a:cs typeface="Arial" pitchFamily="34" charset="0"/>
              </a:rPr>
              <a:t>VIII </a:t>
            </a:r>
            <a:r>
              <a:rPr lang="ru-RU" sz="2200" dirty="0">
                <a:solidFill>
                  <a:schemeClr val="accent2"/>
                </a:solidFill>
                <a:latin typeface="Arial" pitchFamily="34" charset="0"/>
                <a:cs typeface="Arial" pitchFamily="34" charset="0"/>
              </a:rPr>
              <a:t>молодежной международной научной конференции «</a:t>
            </a:r>
            <a:r>
              <a:rPr lang="ru-RU" sz="2200" dirty="0" err="1">
                <a:solidFill>
                  <a:schemeClr val="accent2"/>
                </a:solidFill>
                <a:latin typeface="Arial" pitchFamily="34" charset="0"/>
                <a:cs typeface="Arial" pitchFamily="34" charset="0"/>
              </a:rPr>
              <a:t>Тинчуринские</a:t>
            </a:r>
            <a:r>
              <a:rPr lang="ru-RU" sz="2200" dirty="0">
                <a:solidFill>
                  <a:schemeClr val="accent2"/>
                </a:solidFill>
                <a:latin typeface="Arial" pitchFamily="34" charset="0"/>
                <a:cs typeface="Arial" pitchFamily="34" charset="0"/>
              </a:rPr>
              <a:t> чтения</a:t>
            </a:r>
            <a:r>
              <a:rPr lang="ru-RU" sz="2200" dirty="0" smtClean="0">
                <a:solidFill>
                  <a:schemeClr val="accent2"/>
                </a:solidFill>
                <a:latin typeface="Arial" pitchFamily="34" charset="0"/>
                <a:cs typeface="Arial" pitchFamily="34" charset="0"/>
              </a:rPr>
              <a:t>»</a:t>
            </a:r>
            <a:r>
              <a:rPr lang="en-US" sz="2200" dirty="0" smtClean="0">
                <a:solidFill>
                  <a:schemeClr val="accent2"/>
                </a:solidFill>
                <a:latin typeface="Arial" pitchFamily="34" charset="0"/>
                <a:cs typeface="Arial" pitchFamily="34" charset="0"/>
              </a:rPr>
              <a:t> 27-29 </a:t>
            </a:r>
            <a:r>
              <a:rPr lang="ru-RU" sz="2200" dirty="0" smtClean="0">
                <a:solidFill>
                  <a:schemeClr val="accent2"/>
                </a:solidFill>
                <a:latin typeface="Arial" pitchFamily="34" charset="0"/>
                <a:cs typeface="Arial" pitchFamily="34" charset="0"/>
              </a:rPr>
              <a:t>марта 2013 </a:t>
            </a:r>
            <a:endParaRPr lang="ru-RU" sz="2200" dirty="0">
              <a:solidFill>
                <a:schemeClr val="accent2"/>
              </a:solidFill>
              <a:latin typeface="Arial" pitchFamily="34" charset="0"/>
              <a:cs typeface="Arial" pitchFamily="34" charset="0"/>
            </a:endParaRPr>
          </a:p>
        </p:txBody>
      </p:sp>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13</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26516" y="1048941"/>
            <a:ext cx="8592016" cy="604060"/>
          </a:xfrm>
          <a:prstGeom prst="roundRect">
            <a:avLst>
              <a:gd name="adj" fmla="val 3949"/>
            </a:avLst>
          </a:prstGeom>
          <a:noFill/>
          <a:ln w="9525" algn="ctr">
            <a:noFill/>
            <a:round/>
            <a:headEnd/>
            <a:tailEnd/>
          </a:ln>
        </p:spPr>
        <p:txBody>
          <a:bodyPr wrap="square"/>
          <a:lstStyle/>
          <a:p>
            <a:pPr algn="ctr"/>
            <a:r>
              <a:rPr lang="ru-RU" sz="2200" dirty="0">
                <a:solidFill>
                  <a:schemeClr val="accent2"/>
                </a:solidFill>
                <a:latin typeface="Arial" pitchFamily="34" charset="0"/>
                <a:cs typeface="Arial" pitchFamily="34" charset="0"/>
              </a:rPr>
              <a:t>Викторина «Знаешь ли ты историю электроэнергетики?»</a:t>
            </a:r>
          </a:p>
        </p:txBody>
      </p:sp>
      <p:sp>
        <p:nvSpPr>
          <p:cNvPr id="5" name="Прямоугольник 5"/>
          <p:cNvSpPr>
            <a:spLocks noChangeArrowheads="1"/>
          </p:cNvSpPr>
          <p:nvPr/>
        </p:nvSpPr>
        <p:spPr bwMode="auto">
          <a:xfrm>
            <a:off x="190004" y="1668708"/>
            <a:ext cx="6287716"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spcBef>
                <a:spcPts val="0"/>
              </a:spcBef>
              <a:buFont typeface="Wingdings" pitchFamily="2" charset="2"/>
              <a:buChar char="§"/>
            </a:pPr>
            <a:r>
              <a:rPr lang="ru-RU" sz="1600" dirty="0" smtClean="0">
                <a:solidFill>
                  <a:schemeClr val="accent2"/>
                </a:solidFill>
                <a:latin typeface="Arial" pitchFamily="34" charset="0"/>
                <a:cs typeface="Arial" pitchFamily="34" charset="0"/>
              </a:rPr>
              <a:t>Томский политехнический университет</a:t>
            </a:r>
            <a:endParaRPr lang="ru-RU" sz="1600" dirty="0">
              <a:solidFill>
                <a:schemeClr val="accent2"/>
              </a:solidFill>
              <a:latin typeface="Arial" pitchFamily="34" charset="0"/>
              <a:cs typeface="Arial" pitchFamily="34" charset="0"/>
            </a:endParaRPr>
          </a:p>
          <a:p>
            <a:pPr marL="342900" indent="-342900">
              <a:spcBef>
                <a:spcPts val="0"/>
              </a:spcBef>
            </a:pPr>
            <a:r>
              <a:rPr lang="ru-RU" sz="1600" dirty="0" smtClean="0">
                <a:solidFill>
                  <a:srgbClr val="006600"/>
                </a:solidFill>
              </a:rPr>
              <a:t>Дата </a:t>
            </a:r>
            <a:r>
              <a:rPr lang="ru-RU" sz="1600" dirty="0">
                <a:solidFill>
                  <a:srgbClr val="006600"/>
                </a:solidFill>
              </a:rPr>
              <a:t>проведения: </a:t>
            </a:r>
            <a:r>
              <a:rPr lang="ru-RU" sz="1600" dirty="0" smtClean="0">
                <a:solidFill>
                  <a:srgbClr val="006600"/>
                </a:solidFill>
              </a:rPr>
              <a:t>27 марта </a:t>
            </a:r>
            <a:r>
              <a:rPr lang="ru-RU" sz="1600" dirty="0">
                <a:solidFill>
                  <a:srgbClr val="006600"/>
                </a:solidFill>
              </a:rPr>
              <a:t>2013 года</a:t>
            </a:r>
          </a:p>
          <a:p>
            <a:pPr marL="342900" indent="-342900">
              <a:spcBef>
                <a:spcPts val="0"/>
              </a:spcBef>
            </a:pPr>
            <a:r>
              <a:rPr lang="ru-RU" sz="1600" dirty="0" smtClean="0">
                <a:solidFill>
                  <a:srgbClr val="006600"/>
                </a:solidFill>
              </a:rPr>
              <a:t>Участвовало </a:t>
            </a:r>
            <a:r>
              <a:rPr lang="ru-RU" sz="1600" dirty="0">
                <a:solidFill>
                  <a:schemeClr val="accent2"/>
                </a:solidFill>
                <a:latin typeface="Arial" pitchFamily="34" charset="0"/>
                <a:cs typeface="Arial" pitchFamily="34" charset="0"/>
              </a:rPr>
              <a:t>14 команд из 81 студента</a:t>
            </a:r>
          </a:p>
          <a:p>
            <a:pPr algn="just">
              <a:spcBef>
                <a:spcPts val="0"/>
              </a:spcBef>
            </a:pPr>
            <a:r>
              <a:rPr lang="ru-RU" sz="1600" dirty="0">
                <a:solidFill>
                  <a:srgbClr val="006600"/>
                </a:solidFill>
              </a:rPr>
              <a:t>Победителями стала команда «Умники и умницы» во главе с капитаном Евгением Филиным. Состав команды: Анна </a:t>
            </a:r>
            <a:r>
              <a:rPr lang="ru-RU" sz="1600" dirty="0" err="1">
                <a:solidFill>
                  <a:srgbClr val="006600"/>
                </a:solidFill>
              </a:rPr>
              <a:t>Крадецкая</a:t>
            </a:r>
            <a:r>
              <a:rPr lang="ru-RU" sz="1600" dirty="0">
                <a:solidFill>
                  <a:srgbClr val="006600"/>
                </a:solidFill>
              </a:rPr>
              <a:t>, </a:t>
            </a:r>
            <a:r>
              <a:rPr lang="ru-RU" sz="1600" dirty="0" err="1">
                <a:solidFill>
                  <a:srgbClr val="006600"/>
                </a:solidFill>
              </a:rPr>
              <a:t>Раушан</a:t>
            </a:r>
            <a:r>
              <a:rPr lang="ru-RU" sz="1600" dirty="0">
                <a:solidFill>
                  <a:srgbClr val="006600"/>
                </a:solidFill>
              </a:rPr>
              <a:t> </a:t>
            </a:r>
            <a:r>
              <a:rPr lang="ru-RU" sz="1600" dirty="0" err="1">
                <a:solidFill>
                  <a:srgbClr val="006600"/>
                </a:solidFill>
              </a:rPr>
              <a:t>Жумангалиева</a:t>
            </a:r>
            <a:r>
              <a:rPr lang="ru-RU" sz="1600" dirty="0">
                <a:solidFill>
                  <a:srgbClr val="006600"/>
                </a:solidFill>
              </a:rPr>
              <a:t>, Мария </a:t>
            </a:r>
            <a:r>
              <a:rPr lang="ru-RU" sz="1600" dirty="0" err="1">
                <a:solidFill>
                  <a:srgbClr val="006600"/>
                </a:solidFill>
              </a:rPr>
              <a:t>Саквина</a:t>
            </a:r>
            <a:r>
              <a:rPr lang="ru-RU" sz="1600" dirty="0">
                <a:solidFill>
                  <a:srgbClr val="006600"/>
                </a:solidFill>
              </a:rPr>
              <a:t>, Анастасия </a:t>
            </a:r>
            <a:r>
              <a:rPr lang="ru-RU" sz="1600" dirty="0" err="1">
                <a:solidFill>
                  <a:srgbClr val="006600"/>
                </a:solidFill>
              </a:rPr>
              <a:t>Оболтина</a:t>
            </a:r>
            <a:r>
              <a:rPr lang="ru-RU" sz="1600" dirty="0">
                <a:solidFill>
                  <a:srgbClr val="006600"/>
                </a:solidFill>
              </a:rPr>
              <a:t>, Михаил Калинин</a:t>
            </a:r>
          </a:p>
          <a:p>
            <a:pPr marL="342900" indent="-342900">
              <a:spcBef>
                <a:spcPts val="0"/>
              </a:spcBef>
              <a:buFont typeface="Wingdings" pitchFamily="2" charset="2"/>
              <a:buChar char="§"/>
            </a:pPr>
            <a:r>
              <a:rPr lang="ru-RU" sz="1600" dirty="0" smtClean="0">
                <a:solidFill>
                  <a:schemeClr val="accent2"/>
                </a:solidFill>
                <a:latin typeface="Arial" pitchFamily="34" charset="0"/>
                <a:cs typeface="Arial" pitchFamily="34" charset="0"/>
              </a:rPr>
              <a:t>Самарский государственный технический университет</a:t>
            </a:r>
            <a:endParaRPr lang="ru-RU" sz="1600" dirty="0">
              <a:solidFill>
                <a:schemeClr val="accent2"/>
              </a:solidFill>
              <a:latin typeface="Arial" pitchFamily="34" charset="0"/>
              <a:cs typeface="Arial" pitchFamily="34" charset="0"/>
            </a:endParaRPr>
          </a:p>
          <a:p>
            <a:pPr>
              <a:spcBef>
                <a:spcPts val="0"/>
              </a:spcBef>
            </a:pPr>
            <a:r>
              <a:rPr lang="ru-RU" sz="1600" dirty="0" smtClean="0">
                <a:solidFill>
                  <a:srgbClr val="006600"/>
                </a:solidFill>
              </a:rPr>
              <a:t>Дата проведения: 31 мая 2013 </a:t>
            </a:r>
            <a:r>
              <a:rPr lang="ru-RU" sz="1600" dirty="0">
                <a:solidFill>
                  <a:srgbClr val="006600"/>
                </a:solidFill>
              </a:rPr>
              <a:t>года</a:t>
            </a:r>
          </a:p>
          <a:p>
            <a:pPr>
              <a:spcBef>
                <a:spcPts val="0"/>
              </a:spcBef>
            </a:pPr>
            <a:r>
              <a:rPr lang="ru-RU" sz="1600" dirty="0" smtClean="0">
                <a:solidFill>
                  <a:srgbClr val="006600"/>
                </a:solidFill>
              </a:rPr>
              <a:t>Участвовало </a:t>
            </a:r>
            <a:r>
              <a:rPr lang="ru-RU" sz="1600" dirty="0">
                <a:solidFill>
                  <a:schemeClr val="accent2"/>
                </a:solidFill>
                <a:latin typeface="Arial" pitchFamily="34" charset="0"/>
                <a:cs typeface="Arial" pitchFamily="34" charset="0"/>
              </a:rPr>
              <a:t>8 команд из 46 студентов</a:t>
            </a:r>
          </a:p>
          <a:p>
            <a:r>
              <a:rPr lang="ru-RU" sz="1600" dirty="0">
                <a:solidFill>
                  <a:srgbClr val="006600"/>
                </a:solidFill>
              </a:rPr>
              <a:t>Победителями стала команда «Энергетики» </a:t>
            </a:r>
            <a:r>
              <a:rPr lang="ru-RU" sz="1600" dirty="0" smtClean="0">
                <a:solidFill>
                  <a:srgbClr val="006600"/>
                </a:solidFill>
              </a:rPr>
              <a:t>в составе:</a:t>
            </a:r>
            <a:endParaRPr lang="ru-RU" sz="1600" dirty="0">
              <a:solidFill>
                <a:srgbClr val="006600"/>
              </a:solidFill>
            </a:endParaRPr>
          </a:p>
          <a:p>
            <a:r>
              <a:rPr lang="ru-RU" sz="1600" dirty="0" smtClean="0">
                <a:solidFill>
                  <a:srgbClr val="006600"/>
                </a:solidFill>
              </a:rPr>
              <a:t>Семин Владимир (капитан), </a:t>
            </a:r>
            <a:r>
              <a:rPr lang="ru-RU" sz="1600" dirty="0">
                <a:solidFill>
                  <a:srgbClr val="006600"/>
                </a:solidFill>
              </a:rPr>
              <a:t>Ведерникова </a:t>
            </a:r>
            <a:r>
              <a:rPr lang="ru-RU" sz="1600" dirty="0" smtClean="0">
                <a:solidFill>
                  <a:srgbClr val="006600"/>
                </a:solidFill>
              </a:rPr>
              <a:t>Екатерина, </a:t>
            </a:r>
            <a:r>
              <a:rPr lang="ru-RU" sz="1600" dirty="0">
                <a:solidFill>
                  <a:srgbClr val="006600"/>
                </a:solidFill>
              </a:rPr>
              <a:t>Гражданкина </a:t>
            </a:r>
            <a:r>
              <a:rPr lang="ru-RU" sz="1600" dirty="0" smtClean="0">
                <a:solidFill>
                  <a:srgbClr val="006600"/>
                </a:solidFill>
              </a:rPr>
              <a:t>Дарья, </a:t>
            </a:r>
            <a:r>
              <a:rPr lang="ru-RU" sz="1600" dirty="0">
                <a:solidFill>
                  <a:srgbClr val="006600"/>
                </a:solidFill>
              </a:rPr>
              <a:t>Сафронова </a:t>
            </a:r>
            <a:r>
              <a:rPr lang="ru-RU" sz="1600" dirty="0" smtClean="0">
                <a:solidFill>
                  <a:srgbClr val="006600"/>
                </a:solidFill>
              </a:rPr>
              <a:t>Ольга, </a:t>
            </a:r>
            <a:r>
              <a:rPr lang="ru-RU" sz="1600" dirty="0" err="1">
                <a:solidFill>
                  <a:srgbClr val="006600"/>
                </a:solidFill>
              </a:rPr>
              <a:t>Шишкарев</a:t>
            </a:r>
            <a:r>
              <a:rPr lang="ru-RU" sz="1600" dirty="0">
                <a:solidFill>
                  <a:srgbClr val="006600"/>
                </a:solidFill>
              </a:rPr>
              <a:t> </a:t>
            </a:r>
            <a:r>
              <a:rPr lang="ru-RU" sz="1600" dirty="0" smtClean="0">
                <a:solidFill>
                  <a:srgbClr val="006600"/>
                </a:solidFill>
              </a:rPr>
              <a:t>Никита, </a:t>
            </a:r>
            <a:r>
              <a:rPr lang="ru-RU" sz="1600" dirty="0">
                <a:solidFill>
                  <a:srgbClr val="006600"/>
                </a:solidFill>
              </a:rPr>
              <a:t>Казанцев </a:t>
            </a:r>
            <a:r>
              <a:rPr lang="ru-RU" sz="1600" dirty="0" smtClean="0">
                <a:solidFill>
                  <a:srgbClr val="006600"/>
                </a:solidFill>
              </a:rPr>
              <a:t>Александр</a:t>
            </a:r>
            <a:endParaRPr lang="ru-RU" sz="1600" dirty="0">
              <a:solidFill>
                <a:srgbClr val="006600"/>
              </a:solidFill>
            </a:endParaRPr>
          </a:p>
        </p:txBody>
      </p:sp>
      <p:sp>
        <p:nvSpPr>
          <p:cNvPr id="7" name="Прямоугольник 5"/>
          <p:cNvSpPr>
            <a:spLocks noChangeArrowheads="1"/>
          </p:cNvSpPr>
          <p:nvPr/>
        </p:nvSpPr>
        <p:spPr bwMode="auto">
          <a:xfrm>
            <a:off x="190004" y="5215943"/>
            <a:ext cx="884711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Bef>
                <a:spcPts val="0"/>
              </a:spcBef>
            </a:pPr>
            <a:r>
              <a:rPr lang="ru-RU" sz="1600" dirty="0">
                <a:solidFill>
                  <a:srgbClr val="006600"/>
                </a:solidFill>
              </a:rPr>
              <a:t>Викторина прошла в виде командной игры, в которой команды соревновались в умении находить правильный ответ на вопрос за ограниченное время. Целью каждой команды во время игры было ответить на большее число вопросов, чем ее соперники. Викторина состояла из трех игровых туров по 12 вопросных раундов</a:t>
            </a:r>
            <a:r>
              <a:rPr lang="ru-RU" sz="1600" dirty="0" smtClean="0">
                <a:solidFill>
                  <a:srgbClr val="006600"/>
                </a:solidFill>
              </a:rPr>
              <a:t>.</a:t>
            </a:r>
            <a:endParaRPr lang="ru-RU" sz="1600" dirty="0">
              <a:solidFill>
                <a:srgbClr val="006600"/>
              </a:solidFill>
            </a:endParaRPr>
          </a:p>
        </p:txBody>
      </p:sp>
      <p:pic>
        <p:nvPicPr>
          <p:cNvPr id="2" name="Рисунок 1"/>
          <p:cNvPicPr>
            <a:picLocks noChangeAspect="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6424550" y="1700490"/>
            <a:ext cx="2695700" cy="1797132"/>
          </a:xfrm>
          <a:prstGeom prst="rect">
            <a:avLst/>
          </a:prstGeom>
          <a:ln>
            <a:noFill/>
          </a:ln>
          <a:effectLst>
            <a:softEdge rad="112500"/>
          </a:effectLst>
        </p:spPr>
      </p:pic>
      <p:pic>
        <p:nvPicPr>
          <p:cNvPr id="3" name="Рисунок 2"/>
          <p:cNvPicPr>
            <a:picLocks noChangeAspect="1"/>
          </p:cNvPicPr>
          <p:nvPr/>
        </p:nvPicPr>
        <p:blipFill>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6424550" y="3390922"/>
            <a:ext cx="2695700" cy="1797133"/>
          </a:xfrm>
          <a:prstGeom prst="rect">
            <a:avLst/>
          </a:prstGeom>
          <a:ln>
            <a:noFill/>
          </a:ln>
          <a:effectLst>
            <a:softEdge rad="112500"/>
          </a:effectLst>
        </p:spPr>
      </p:pic>
    </p:spTree>
    <p:extLst>
      <p:ext uri="{BB962C8B-B14F-4D97-AF65-F5344CB8AC3E}">
        <p14:creationId xmlns:p14="http://schemas.microsoft.com/office/powerpoint/2010/main" val="4593914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14</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1" y="892628"/>
            <a:ext cx="9143998" cy="857392"/>
          </a:xfrm>
          <a:prstGeom prst="roundRect">
            <a:avLst>
              <a:gd name="adj" fmla="val 3949"/>
            </a:avLst>
          </a:prstGeom>
          <a:noFill/>
          <a:ln w="9525" algn="ctr">
            <a:noFill/>
            <a:round/>
            <a:headEnd/>
            <a:tailEnd/>
          </a:ln>
        </p:spPr>
        <p:txBody>
          <a:bodyPr wrap="square"/>
          <a:lstStyle/>
          <a:p>
            <a:pPr algn="ctr"/>
            <a:r>
              <a:rPr lang="ru-RU" sz="2200" dirty="0">
                <a:solidFill>
                  <a:schemeClr val="accent2"/>
                </a:solidFill>
                <a:latin typeface="Arial" pitchFamily="34" charset="0"/>
                <a:cs typeface="Arial" pitchFamily="34" charset="0"/>
              </a:rPr>
              <a:t>Первая всероссийская студенческая олимпиада по электротехнике</a:t>
            </a:r>
          </a:p>
        </p:txBody>
      </p:sp>
      <p:sp>
        <p:nvSpPr>
          <p:cNvPr id="5" name="Прямоугольник 5"/>
          <p:cNvSpPr>
            <a:spLocks noChangeArrowheads="1"/>
          </p:cNvSpPr>
          <p:nvPr/>
        </p:nvSpPr>
        <p:spPr bwMode="auto">
          <a:xfrm>
            <a:off x="126124" y="1789090"/>
            <a:ext cx="8792408"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ts val="0"/>
              </a:spcBef>
            </a:pPr>
            <a:r>
              <a:rPr lang="ru-RU" sz="1600" dirty="0">
                <a:solidFill>
                  <a:srgbClr val="006600"/>
                </a:solidFill>
              </a:rPr>
              <a:t>Дата проведения: 17-18 апреля 2013 года</a:t>
            </a:r>
          </a:p>
          <a:p>
            <a:pPr>
              <a:spcBef>
                <a:spcPts val="0"/>
              </a:spcBef>
            </a:pPr>
            <a:r>
              <a:rPr lang="ru-RU" sz="1600" dirty="0" smtClean="0">
                <a:solidFill>
                  <a:srgbClr val="006600"/>
                </a:solidFill>
              </a:rPr>
              <a:t>Участвовало </a:t>
            </a:r>
            <a:r>
              <a:rPr lang="ru-RU" sz="1600" dirty="0" smtClean="0">
                <a:solidFill>
                  <a:schemeClr val="accent2"/>
                </a:solidFill>
                <a:latin typeface="Arial" pitchFamily="34" charset="0"/>
                <a:cs typeface="Arial" pitchFamily="34" charset="0"/>
              </a:rPr>
              <a:t>более </a:t>
            </a:r>
            <a:r>
              <a:rPr lang="ru-RU" sz="1600" dirty="0">
                <a:solidFill>
                  <a:schemeClr val="accent2"/>
                </a:solidFill>
                <a:latin typeface="Arial" pitchFamily="34" charset="0"/>
                <a:cs typeface="Arial" pitchFamily="34" charset="0"/>
              </a:rPr>
              <a:t>80 студентов</a:t>
            </a:r>
            <a:r>
              <a:rPr lang="ru-RU" sz="1600" dirty="0">
                <a:solidFill>
                  <a:srgbClr val="006600"/>
                </a:solidFill>
              </a:rPr>
              <a:t> </a:t>
            </a:r>
            <a:r>
              <a:rPr lang="ru-RU" sz="1600" dirty="0" smtClean="0">
                <a:solidFill>
                  <a:srgbClr val="006600"/>
                </a:solidFill>
              </a:rPr>
              <a:t>из вузов:</a:t>
            </a:r>
            <a:endParaRPr lang="ru-RU" sz="1600" dirty="0">
              <a:solidFill>
                <a:srgbClr val="006600"/>
              </a:solidFill>
            </a:endParaRPr>
          </a:p>
          <a:p>
            <a:pPr marL="177800" indent="-177800">
              <a:spcBef>
                <a:spcPts val="0"/>
              </a:spcBef>
              <a:buFont typeface="Wingdings" pitchFamily="2" charset="2"/>
              <a:buChar char="§"/>
            </a:pPr>
            <a:r>
              <a:rPr lang="ru-RU" sz="1600" dirty="0">
                <a:solidFill>
                  <a:srgbClr val="006600"/>
                </a:solidFill>
              </a:rPr>
              <a:t>Казанского государственного энергетического университета </a:t>
            </a:r>
          </a:p>
          <a:p>
            <a:pPr marL="177800" indent="-177800">
              <a:spcBef>
                <a:spcPts val="0"/>
              </a:spcBef>
              <a:buFont typeface="Wingdings" pitchFamily="2" charset="2"/>
              <a:buChar char="§"/>
            </a:pPr>
            <a:r>
              <a:rPr lang="ru-RU" sz="1600" dirty="0">
                <a:solidFill>
                  <a:srgbClr val="006600"/>
                </a:solidFill>
              </a:rPr>
              <a:t>Дальневосточного государственного аграрного университета </a:t>
            </a:r>
          </a:p>
          <a:p>
            <a:pPr marL="177800" indent="-177800">
              <a:spcBef>
                <a:spcPts val="0"/>
              </a:spcBef>
              <a:buFont typeface="Wingdings" pitchFamily="2" charset="2"/>
              <a:buChar char="§"/>
            </a:pPr>
            <a:r>
              <a:rPr lang="ru-RU" sz="1600" dirty="0">
                <a:solidFill>
                  <a:srgbClr val="006600"/>
                </a:solidFill>
              </a:rPr>
              <a:t>Ивановского государственного энергетического университета </a:t>
            </a:r>
          </a:p>
          <a:p>
            <a:pPr marL="177800" indent="-177800">
              <a:spcBef>
                <a:spcPts val="0"/>
              </a:spcBef>
              <a:buFont typeface="Wingdings" pitchFamily="2" charset="2"/>
              <a:buChar char="§"/>
            </a:pPr>
            <a:r>
              <a:rPr lang="ru-RU" sz="1600" dirty="0">
                <a:solidFill>
                  <a:srgbClr val="006600"/>
                </a:solidFill>
              </a:rPr>
              <a:t>Ковровской государственной технологической академии имени </a:t>
            </a:r>
            <a:r>
              <a:rPr lang="ru-RU" sz="1600" dirty="0" err="1">
                <a:solidFill>
                  <a:srgbClr val="006600"/>
                </a:solidFill>
              </a:rPr>
              <a:t>В.А.Дегтярева</a:t>
            </a:r>
            <a:r>
              <a:rPr lang="ru-RU" sz="1600" dirty="0">
                <a:solidFill>
                  <a:srgbClr val="006600"/>
                </a:solidFill>
              </a:rPr>
              <a:t> </a:t>
            </a:r>
          </a:p>
          <a:p>
            <a:pPr marL="177800" indent="-177800">
              <a:spcBef>
                <a:spcPts val="0"/>
              </a:spcBef>
              <a:buFont typeface="Wingdings" pitchFamily="2" charset="2"/>
              <a:buChar char="§"/>
            </a:pPr>
            <a:r>
              <a:rPr lang="ru-RU" sz="1600" dirty="0">
                <a:solidFill>
                  <a:srgbClr val="006600"/>
                </a:solidFill>
              </a:rPr>
              <a:t>Костромской государственной сельскохозяйственной академии </a:t>
            </a:r>
          </a:p>
          <a:p>
            <a:pPr marL="177800" indent="-177800">
              <a:spcBef>
                <a:spcPts val="0"/>
              </a:spcBef>
              <a:buFont typeface="Wingdings" pitchFamily="2" charset="2"/>
              <a:buChar char="§"/>
            </a:pPr>
            <a:r>
              <a:rPr lang="ru-RU" sz="1600" dirty="0">
                <a:solidFill>
                  <a:srgbClr val="006600"/>
                </a:solidFill>
              </a:rPr>
              <a:t>Новосибирского государственного технического университета </a:t>
            </a:r>
          </a:p>
          <a:p>
            <a:pPr marL="177800" indent="-177800">
              <a:spcBef>
                <a:spcPts val="0"/>
              </a:spcBef>
              <a:buFont typeface="Wingdings" pitchFamily="2" charset="2"/>
              <a:buChar char="§"/>
            </a:pPr>
            <a:r>
              <a:rPr lang="ru-RU" sz="1600" dirty="0">
                <a:solidFill>
                  <a:srgbClr val="006600"/>
                </a:solidFill>
              </a:rPr>
              <a:t>Самарского государственного технического университета </a:t>
            </a:r>
          </a:p>
          <a:p>
            <a:pPr marL="177800" indent="-177800">
              <a:spcBef>
                <a:spcPts val="0"/>
              </a:spcBef>
              <a:buFont typeface="Wingdings" pitchFamily="2" charset="2"/>
              <a:buChar char="§"/>
            </a:pPr>
            <a:r>
              <a:rPr lang="ru-RU" sz="1600" dirty="0">
                <a:solidFill>
                  <a:srgbClr val="006600"/>
                </a:solidFill>
              </a:rPr>
              <a:t>Санкт-Петербургского государственного политехнического университета </a:t>
            </a:r>
          </a:p>
          <a:p>
            <a:pPr marL="177800" indent="-177800">
              <a:spcBef>
                <a:spcPts val="0"/>
              </a:spcBef>
              <a:buFont typeface="Wingdings" pitchFamily="2" charset="2"/>
              <a:buChar char="§"/>
            </a:pPr>
            <a:r>
              <a:rPr lang="ru-RU" sz="1600" dirty="0">
                <a:solidFill>
                  <a:srgbClr val="006600"/>
                </a:solidFill>
              </a:rPr>
              <a:t>Национального исследовательского Томского </a:t>
            </a:r>
            <a:r>
              <a:rPr lang="ru-RU" sz="1600" dirty="0" smtClean="0">
                <a:solidFill>
                  <a:srgbClr val="006600"/>
                </a:solidFill>
              </a:rPr>
              <a:t>политехнического </a:t>
            </a:r>
            <a:r>
              <a:rPr lang="ru-RU" sz="1600" dirty="0">
                <a:solidFill>
                  <a:srgbClr val="006600"/>
                </a:solidFill>
              </a:rPr>
              <a:t>университета </a:t>
            </a:r>
          </a:p>
          <a:p>
            <a:pPr marL="177800" indent="-177800">
              <a:spcBef>
                <a:spcPts val="0"/>
              </a:spcBef>
              <a:buFont typeface="Wingdings" pitchFamily="2" charset="2"/>
              <a:buChar char="§"/>
            </a:pPr>
            <a:r>
              <a:rPr lang="ru-RU" sz="1600" dirty="0">
                <a:solidFill>
                  <a:srgbClr val="006600"/>
                </a:solidFill>
              </a:rPr>
              <a:t>Уральского федерального университета </a:t>
            </a:r>
            <a:endParaRPr lang="en-US" sz="1600" dirty="0" smtClean="0">
              <a:solidFill>
                <a:srgbClr val="006600"/>
              </a:solidFill>
            </a:endParaRPr>
          </a:p>
          <a:p>
            <a:pPr marL="177800" indent="-177800">
              <a:spcBef>
                <a:spcPts val="0"/>
              </a:spcBef>
              <a:buFont typeface="Wingdings" pitchFamily="2" charset="2"/>
              <a:buChar char="§"/>
            </a:pPr>
            <a:r>
              <a:rPr lang="ru-RU" sz="1600" dirty="0" smtClean="0">
                <a:solidFill>
                  <a:srgbClr val="006600"/>
                </a:solidFill>
              </a:rPr>
              <a:t>Национального </a:t>
            </a:r>
            <a:r>
              <a:rPr lang="ru-RU" sz="1600" dirty="0">
                <a:solidFill>
                  <a:srgbClr val="006600"/>
                </a:solidFill>
              </a:rPr>
              <a:t>исследовательского университета </a:t>
            </a:r>
            <a:endParaRPr lang="ru-RU" sz="1600" dirty="0" smtClean="0">
              <a:solidFill>
                <a:srgbClr val="006600"/>
              </a:solidFill>
            </a:endParaRPr>
          </a:p>
          <a:p>
            <a:pPr marL="177800" indent="-177800">
              <a:spcBef>
                <a:spcPts val="0"/>
              </a:spcBef>
            </a:pPr>
            <a:r>
              <a:rPr lang="ru-RU" sz="1600" dirty="0">
                <a:solidFill>
                  <a:srgbClr val="006600"/>
                </a:solidFill>
              </a:rPr>
              <a:t>	</a:t>
            </a:r>
            <a:r>
              <a:rPr lang="ru-RU" sz="1600" dirty="0" smtClean="0">
                <a:solidFill>
                  <a:srgbClr val="006600"/>
                </a:solidFill>
              </a:rPr>
              <a:t>«</a:t>
            </a:r>
            <a:r>
              <a:rPr lang="ru-RU" sz="1600" dirty="0">
                <a:solidFill>
                  <a:srgbClr val="006600"/>
                </a:solidFill>
              </a:rPr>
              <a:t>Южно-Уральский </a:t>
            </a:r>
            <a:r>
              <a:rPr lang="ru-RU" sz="1600" dirty="0" smtClean="0">
                <a:solidFill>
                  <a:srgbClr val="006600"/>
                </a:solidFill>
              </a:rPr>
              <a:t>государственный</a:t>
            </a:r>
            <a:r>
              <a:rPr lang="en-US" sz="1600" dirty="0" smtClean="0">
                <a:solidFill>
                  <a:srgbClr val="006600"/>
                </a:solidFill>
              </a:rPr>
              <a:t> </a:t>
            </a:r>
            <a:r>
              <a:rPr lang="ru-RU" sz="1600" dirty="0" smtClean="0">
                <a:solidFill>
                  <a:srgbClr val="006600"/>
                </a:solidFill>
              </a:rPr>
              <a:t>университет»</a:t>
            </a:r>
          </a:p>
          <a:p>
            <a:pPr marL="268288" indent="-268288">
              <a:spcBef>
                <a:spcPts val="0"/>
              </a:spcBef>
            </a:pPr>
            <a:r>
              <a:rPr lang="en-US" sz="1600" dirty="0">
                <a:solidFill>
                  <a:srgbClr val="006600"/>
                </a:solidFill>
              </a:rPr>
              <a:t>I</a:t>
            </a:r>
            <a:r>
              <a:rPr lang="ru-RU" sz="1600" dirty="0">
                <a:solidFill>
                  <a:srgbClr val="006600"/>
                </a:solidFill>
              </a:rPr>
              <a:t> место </a:t>
            </a:r>
            <a:r>
              <a:rPr lang="en-US" sz="1600" dirty="0">
                <a:solidFill>
                  <a:srgbClr val="006600"/>
                </a:solidFill>
              </a:rPr>
              <a:t>-</a:t>
            </a:r>
            <a:r>
              <a:rPr lang="ru-RU" sz="1600" dirty="0">
                <a:solidFill>
                  <a:srgbClr val="006600"/>
                </a:solidFill>
              </a:rPr>
              <a:t> студент ИГЭУ Сергей Кононов</a:t>
            </a:r>
            <a:endParaRPr lang="en-US" sz="1600" dirty="0">
              <a:solidFill>
                <a:srgbClr val="006600"/>
              </a:solidFill>
            </a:endParaRPr>
          </a:p>
          <a:p>
            <a:pPr marL="268288" indent="-268288">
              <a:spcBef>
                <a:spcPts val="0"/>
              </a:spcBef>
            </a:pPr>
            <a:r>
              <a:rPr lang="en-US" sz="1600" dirty="0">
                <a:solidFill>
                  <a:srgbClr val="006600"/>
                </a:solidFill>
              </a:rPr>
              <a:t>II</a:t>
            </a:r>
            <a:r>
              <a:rPr lang="ru-RU" sz="1600" dirty="0">
                <a:solidFill>
                  <a:srgbClr val="006600"/>
                </a:solidFill>
              </a:rPr>
              <a:t> место </a:t>
            </a:r>
            <a:r>
              <a:rPr lang="en-US" sz="1600" dirty="0">
                <a:solidFill>
                  <a:srgbClr val="006600"/>
                </a:solidFill>
              </a:rPr>
              <a:t>-</a:t>
            </a:r>
            <a:r>
              <a:rPr lang="ru-RU" sz="1600" dirty="0">
                <a:solidFill>
                  <a:srgbClr val="006600"/>
                </a:solidFill>
              </a:rPr>
              <a:t> студенты Сергей </a:t>
            </a:r>
            <a:r>
              <a:rPr lang="ru-RU" sz="1600" dirty="0" err="1">
                <a:solidFill>
                  <a:srgbClr val="006600"/>
                </a:solidFill>
              </a:rPr>
              <a:t>Дехтяр</a:t>
            </a:r>
            <a:r>
              <a:rPr lang="ru-RU" sz="1600" dirty="0">
                <a:solidFill>
                  <a:srgbClr val="006600"/>
                </a:solidFill>
              </a:rPr>
              <a:t> (</a:t>
            </a:r>
            <a:r>
              <a:rPr lang="ru-RU" sz="1600" dirty="0" err="1">
                <a:solidFill>
                  <a:srgbClr val="006600"/>
                </a:solidFill>
              </a:rPr>
              <a:t>УрФУ</a:t>
            </a:r>
            <a:r>
              <a:rPr lang="ru-RU" sz="1600" dirty="0">
                <a:solidFill>
                  <a:srgbClr val="006600"/>
                </a:solidFill>
              </a:rPr>
              <a:t>),</a:t>
            </a:r>
            <a:r>
              <a:rPr lang="en-US" sz="1600" dirty="0">
                <a:solidFill>
                  <a:srgbClr val="006600"/>
                </a:solidFill>
              </a:rPr>
              <a:t> </a:t>
            </a:r>
            <a:r>
              <a:rPr lang="ru-RU" sz="1600" dirty="0">
                <a:solidFill>
                  <a:srgbClr val="006600"/>
                </a:solidFill>
              </a:rPr>
              <a:t> </a:t>
            </a:r>
          </a:p>
          <a:p>
            <a:pPr marL="177800" indent="-177800">
              <a:spcBef>
                <a:spcPts val="0"/>
              </a:spcBef>
            </a:pPr>
            <a:r>
              <a:rPr lang="ru-RU" sz="1600" dirty="0" smtClean="0">
                <a:solidFill>
                  <a:srgbClr val="006600"/>
                </a:solidFill>
              </a:rPr>
              <a:t>	Владислав </a:t>
            </a:r>
            <a:r>
              <a:rPr lang="ru-RU" sz="1600" dirty="0">
                <a:solidFill>
                  <a:srgbClr val="006600"/>
                </a:solidFill>
              </a:rPr>
              <a:t>Меркурьев и Иван Мошков (ИГЭУ) </a:t>
            </a:r>
          </a:p>
          <a:p>
            <a:pPr marL="177800" indent="-177800">
              <a:spcBef>
                <a:spcPts val="0"/>
              </a:spcBef>
            </a:pPr>
            <a:r>
              <a:rPr lang="en-US" sz="1600" dirty="0">
                <a:solidFill>
                  <a:srgbClr val="006600"/>
                </a:solidFill>
              </a:rPr>
              <a:t>III </a:t>
            </a:r>
            <a:r>
              <a:rPr lang="ru-RU" sz="1600" dirty="0">
                <a:solidFill>
                  <a:srgbClr val="006600"/>
                </a:solidFill>
              </a:rPr>
              <a:t>место  </a:t>
            </a:r>
            <a:r>
              <a:rPr lang="ru-RU" sz="1600" dirty="0" smtClean="0">
                <a:solidFill>
                  <a:srgbClr val="006600"/>
                </a:solidFill>
              </a:rPr>
              <a:t>- студенты Елена </a:t>
            </a:r>
            <a:r>
              <a:rPr lang="ru-RU" sz="1600" dirty="0">
                <a:solidFill>
                  <a:srgbClr val="006600"/>
                </a:solidFill>
              </a:rPr>
              <a:t>Шмакова (НГТУ), </a:t>
            </a:r>
            <a:endParaRPr lang="ru-RU" sz="1600" dirty="0" smtClean="0">
              <a:solidFill>
                <a:srgbClr val="006600"/>
              </a:solidFill>
            </a:endParaRPr>
          </a:p>
          <a:p>
            <a:pPr marL="177800" indent="-177800">
              <a:spcBef>
                <a:spcPts val="0"/>
              </a:spcBef>
            </a:pPr>
            <a:r>
              <a:rPr lang="ru-RU" sz="1600" dirty="0" smtClean="0">
                <a:solidFill>
                  <a:srgbClr val="006600"/>
                </a:solidFill>
              </a:rPr>
              <a:t>	Евгений </a:t>
            </a:r>
            <a:r>
              <a:rPr lang="ru-RU" sz="1600" dirty="0">
                <a:solidFill>
                  <a:srgbClr val="006600"/>
                </a:solidFill>
              </a:rPr>
              <a:t>Горшков </a:t>
            </a:r>
            <a:r>
              <a:rPr lang="en-US" sz="1600" dirty="0">
                <a:solidFill>
                  <a:srgbClr val="006600"/>
                </a:solidFill>
              </a:rPr>
              <a:t>(</a:t>
            </a:r>
            <a:r>
              <a:rPr lang="ru-RU" sz="1600" dirty="0" err="1">
                <a:solidFill>
                  <a:srgbClr val="006600"/>
                </a:solidFill>
              </a:rPr>
              <a:t>ЮрГУ</a:t>
            </a:r>
            <a:r>
              <a:rPr lang="en-US" sz="1600" dirty="0">
                <a:solidFill>
                  <a:srgbClr val="006600"/>
                </a:solidFill>
              </a:rPr>
              <a:t>)</a:t>
            </a:r>
            <a:r>
              <a:rPr lang="ru-RU" sz="1600" dirty="0">
                <a:solidFill>
                  <a:srgbClr val="006600"/>
                </a:solidFill>
              </a:rPr>
              <a:t> </a:t>
            </a:r>
            <a:r>
              <a:rPr lang="ru-RU" sz="1600" dirty="0" smtClean="0">
                <a:solidFill>
                  <a:srgbClr val="006600"/>
                </a:solidFill>
              </a:rPr>
              <a:t>и</a:t>
            </a:r>
            <a:r>
              <a:rPr lang="ru-RU" sz="1600" dirty="0">
                <a:solidFill>
                  <a:srgbClr val="006600"/>
                </a:solidFill>
              </a:rPr>
              <a:t> Александр </a:t>
            </a:r>
            <a:r>
              <a:rPr lang="ru-RU" sz="1600" dirty="0" err="1">
                <a:solidFill>
                  <a:srgbClr val="006600"/>
                </a:solidFill>
              </a:rPr>
              <a:t>Фешин</a:t>
            </a:r>
            <a:r>
              <a:rPr lang="ru-RU" sz="1600" dirty="0">
                <a:solidFill>
                  <a:srgbClr val="006600"/>
                </a:solidFill>
              </a:rPr>
              <a:t> (</a:t>
            </a:r>
            <a:r>
              <a:rPr lang="ru-RU" sz="1600" dirty="0" err="1">
                <a:solidFill>
                  <a:srgbClr val="006600"/>
                </a:solidFill>
              </a:rPr>
              <a:t>СПбГТУ</a:t>
            </a:r>
            <a:r>
              <a:rPr lang="ru-RU" sz="1600" dirty="0">
                <a:solidFill>
                  <a:srgbClr val="006600"/>
                </a:solidFill>
              </a:rPr>
              <a:t>)</a:t>
            </a:r>
          </a:p>
        </p:txBody>
      </p:sp>
      <p:pic>
        <p:nvPicPr>
          <p:cNvPr id="1026" name="Picture 2" descr="http://sphotos-e.ak.fbcdn.net/hphotos-ak-ash3/17922_507148102682290_465331195_n.jpg"/>
          <p:cNvPicPr>
            <a:picLocks noChangeAspect="1" noChangeArrowheads="1"/>
          </p:cNvPicPr>
          <p:nvPr/>
        </p:nvPicPr>
        <p:blipFill>
          <a:blip r:embed="rId2" cstate="print"/>
          <a:srcRect/>
          <a:stretch>
            <a:fillRect/>
          </a:stretch>
        </p:blipFill>
        <p:spPr bwMode="auto">
          <a:xfrm>
            <a:off x="6069284" y="4632372"/>
            <a:ext cx="2944252" cy="1950568"/>
          </a:xfrm>
          <a:prstGeom prst="rect">
            <a:avLst/>
          </a:prstGeom>
          <a:ln>
            <a:noFill/>
          </a:ln>
          <a:effectLst>
            <a:softEdge rad="112500"/>
          </a:effec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15</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57386" y="904391"/>
            <a:ext cx="8592016" cy="1245698"/>
          </a:xfrm>
          <a:prstGeom prst="roundRect">
            <a:avLst>
              <a:gd name="adj" fmla="val 3949"/>
            </a:avLst>
          </a:prstGeom>
          <a:noFill/>
          <a:ln w="9525" algn="ctr">
            <a:noFill/>
            <a:round/>
            <a:headEnd/>
            <a:tailEnd/>
          </a:ln>
        </p:spPr>
        <p:txBody>
          <a:bodyPr wrap="square"/>
          <a:lstStyle/>
          <a:p>
            <a:pPr algn="ctr"/>
            <a:r>
              <a:rPr lang="ru-RU" sz="2200" dirty="0">
                <a:solidFill>
                  <a:schemeClr val="accent2"/>
                </a:solidFill>
                <a:latin typeface="Arial" pitchFamily="34" charset="0"/>
                <a:cs typeface="Arial" pitchFamily="34" charset="0"/>
              </a:rPr>
              <a:t>Конкурс докладов по тематике СИГРЭ  в рамках </a:t>
            </a:r>
            <a:r>
              <a:rPr lang="ru-RU" sz="2200" dirty="0" smtClean="0">
                <a:solidFill>
                  <a:schemeClr val="accent2"/>
                </a:solidFill>
                <a:latin typeface="Arial" pitchFamily="34" charset="0"/>
                <a:cs typeface="Arial" pitchFamily="34" charset="0"/>
              </a:rPr>
              <a:t>8-й </a:t>
            </a:r>
            <a:r>
              <a:rPr lang="ru-RU" sz="2200" dirty="0">
                <a:solidFill>
                  <a:schemeClr val="accent2"/>
                </a:solidFill>
                <a:latin typeface="Arial" pitchFamily="34" charset="0"/>
                <a:cs typeface="Arial" pitchFamily="34" charset="0"/>
              </a:rPr>
              <a:t>международной научно-технической конференции студентов, аспирантов и молодых ученых «Энергия-2013»</a:t>
            </a:r>
          </a:p>
        </p:txBody>
      </p:sp>
      <p:sp>
        <p:nvSpPr>
          <p:cNvPr id="5" name="Прямоугольник 5"/>
          <p:cNvSpPr>
            <a:spLocks noChangeArrowheads="1"/>
          </p:cNvSpPr>
          <p:nvPr/>
        </p:nvSpPr>
        <p:spPr bwMode="auto">
          <a:xfrm>
            <a:off x="133577" y="1992769"/>
            <a:ext cx="8079343"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ts val="0"/>
              </a:spcBef>
            </a:pPr>
            <a:r>
              <a:rPr lang="ru-RU" sz="1600" dirty="0">
                <a:solidFill>
                  <a:srgbClr val="006600"/>
                </a:solidFill>
              </a:rPr>
              <a:t>Дата проведения: 24-25 апреля 2013 года</a:t>
            </a:r>
          </a:p>
          <a:p>
            <a:pPr>
              <a:spcBef>
                <a:spcPts val="0"/>
              </a:spcBef>
            </a:pPr>
            <a:r>
              <a:rPr lang="ru-RU" sz="1600" dirty="0">
                <a:solidFill>
                  <a:schemeClr val="accent2"/>
                </a:solidFill>
                <a:latin typeface="Arial" pitchFamily="34" charset="0"/>
                <a:cs typeface="Arial" pitchFamily="34" charset="0"/>
              </a:rPr>
              <a:t>Бо</a:t>
            </a:r>
            <a:r>
              <a:rPr lang="ru-RU" sz="1600" dirty="0" smtClean="0">
                <a:solidFill>
                  <a:schemeClr val="accent2"/>
                </a:solidFill>
                <a:latin typeface="Arial" pitchFamily="34" charset="0"/>
                <a:cs typeface="Arial" pitchFamily="34" charset="0"/>
              </a:rPr>
              <a:t>лее </a:t>
            </a:r>
            <a:r>
              <a:rPr lang="ru-RU" sz="1600" dirty="0">
                <a:solidFill>
                  <a:schemeClr val="accent2"/>
                </a:solidFill>
                <a:latin typeface="Arial" pitchFamily="34" charset="0"/>
                <a:cs typeface="Arial" pitchFamily="34" charset="0"/>
              </a:rPr>
              <a:t>120 докладов из </a:t>
            </a:r>
            <a:r>
              <a:rPr lang="ru-RU" sz="1600" dirty="0" smtClean="0">
                <a:solidFill>
                  <a:schemeClr val="accent2"/>
                </a:solidFill>
                <a:latin typeface="Arial" pitchFamily="34" charset="0"/>
                <a:cs typeface="Arial" pitchFamily="34" charset="0"/>
              </a:rPr>
              <a:t>37 </a:t>
            </a:r>
            <a:r>
              <a:rPr lang="ru-RU" sz="1600" dirty="0">
                <a:solidFill>
                  <a:schemeClr val="accent2"/>
                </a:solidFill>
                <a:latin typeface="Arial" pitchFamily="34" charset="0"/>
                <a:cs typeface="Arial" pitchFamily="34" charset="0"/>
              </a:rPr>
              <a:t>вузов и научных организаций </a:t>
            </a:r>
            <a:endParaRPr lang="ru-RU" sz="1600" dirty="0" smtClean="0">
              <a:solidFill>
                <a:schemeClr val="accent2"/>
              </a:solidFill>
              <a:latin typeface="Arial" pitchFamily="34" charset="0"/>
              <a:cs typeface="Arial" pitchFamily="34" charset="0"/>
            </a:endParaRPr>
          </a:p>
          <a:p>
            <a:pPr>
              <a:spcBef>
                <a:spcPts val="0"/>
              </a:spcBef>
            </a:pPr>
            <a:r>
              <a:rPr lang="ru-RU" sz="1600" dirty="0" smtClean="0">
                <a:solidFill>
                  <a:srgbClr val="006600"/>
                </a:solidFill>
              </a:rPr>
              <a:t>России </a:t>
            </a:r>
            <a:r>
              <a:rPr lang="ru-RU" sz="1600" dirty="0">
                <a:solidFill>
                  <a:srgbClr val="006600"/>
                </a:solidFill>
              </a:rPr>
              <a:t>и стран ближнего </a:t>
            </a:r>
            <a:r>
              <a:rPr lang="ru-RU" sz="1600" dirty="0" smtClean="0">
                <a:solidFill>
                  <a:srgbClr val="006600"/>
                </a:solidFill>
              </a:rPr>
              <a:t>зарубежья, победители:</a:t>
            </a:r>
          </a:p>
          <a:p>
            <a:r>
              <a:rPr lang="ru-RU" sz="1600" dirty="0">
                <a:solidFill>
                  <a:srgbClr val="006600"/>
                </a:solidFill>
              </a:rPr>
              <a:t>Номинация А</a:t>
            </a:r>
          </a:p>
          <a:p>
            <a:r>
              <a:rPr lang="ru-RU" sz="1600" dirty="0" smtClean="0">
                <a:solidFill>
                  <a:srgbClr val="006600"/>
                </a:solidFill>
              </a:rPr>
              <a:t>I </a:t>
            </a:r>
            <a:r>
              <a:rPr lang="ru-RU" sz="1600" dirty="0">
                <a:solidFill>
                  <a:srgbClr val="006600"/>
                </a:solidFill>
              </a:rPr>
              <a:t>место: </a:t>
            </a:r>
            <a:r>
              <a:rPr lang="ru-RU" sz="1600" dirty="0" err="1">
                <a:solidFill>
                  <a:srgbClr val="006600"/>
                </a:solidFill>
              </a:rPr>
              <a:t>Шадриков</a:t>
            </a:r>
            <a:r>
              <a:rPr lang="ru-RU" sz="1600" dirty="0">
                <a:solidFill>
                  <a:srgbClr val="006600"/>
                </a:solidFill>
              </a:rPr>
              <a:t> Тимофей Евгеньевич (ИГЭУ)</a:t>
            </a:r>
          </a:p>
          <a:p>
            <a:r>
              <a:rPr lang="ru-RU" sz="1600" dirty="0" smtClean="0">
                <a:solidFill>
                  <a:srgbClr val="006600"/>
                </a:solidFill>
              </a:rPr>
              <a:t>II </a:t>
            </a:r>
            <a:r>
              <a:rPr lang="ru-RU" sz="1600" dirty="0">
                <a:solidFill>
                  <a:srgbClr val="006600"/>
                </a:solidFill>
              </a:rPr>
              <a:t>место: Швецов Николай Константинович (ИГЭУ)</a:t>
            </a:r>
          </a:p>
          <a:p>
            <a:r>
              <a:rPr lang="ru-RU" sz="1600" dirty="0" smtClean="0">
                <a:solidFill>
                  <a:srgbClr val="006600"/>
                </a:solidFill>
              </a:rPr>
              <a:t>III </a:t>
            </a:r>
            <a:r>
              <a:rPr lang="ru-RU" sz="1600" dirty="0">
                <a:solidFill>
                  <a:srgbClr val="006600"/>
                </a:solidFill>
              </a:rPr>
              <a:t>место: </a:t>
            </a:r>
            <a:r>
              <a:rPr lang="ru-RU" sz="1600" dirty="0" err="1">
                <a:solidFill>
                  <a:srgbClr val="006600"/>
                </a:solidFill>
              </a:rPr>
              <a:t>Карачёв</a:t>
            </a:r>
            <a:r>
              <a:rPr lang="ru-RU" sz="1600" dirty="0">
                <a:solidFill>
                  <a:srgbClr val="006600"/>
                </a:solidFill>
              </a:rPr>
              <a:t> Валерий Дмитриевич (</a:t>
            </a:r>
            <a:r>
              <a:rPr lang="ru-RU" sz="1600" dirty="0" smtClean="0">
                <a:solidFill>
                  <a:srgbClr val="006600"/>
                </a:solidFill>
              </a:rPr>
              <a:t>ИГЭУ)</a:t>
            </a:r>
          </a:p>
          <a:p>
            <a:r>
              <a:rPr lang="ru-RU" sz="1600" dirty="0" smtClean="0">
                <a:solidFill>
                  <a:srgbClr val="006600"/>
                </a:solidFill>
              </a:rPr>
              <a:t>Номинация В</a:t>
            </a:r>
          </a:p>
          <a:p>
            <a:r>
              <a:rPr lang="ru-RU" sz="1600" dirty="0" smtClean="0">
                <a:solidFill>
                  <a:srgbClr val="006600"/>
                </a:solidFill>
              </a:rPr>
              <a:t>I </a:t>
            </a:r>
            <a:r>
              <a:rPr lang="ru-RU" sz="1600" dirty="0">
                <a:solidFill>
                  <a:srgbClr val="006600"/>
                </a:solidFill>
              </a:rPr>
              <a:t>место: Воробьев Сергей Викторович (ИГЭУ)</a:t>
            </a:r>
          </a:p>
          <a:p>
            <a:r>
              <a:rPr lang="ru-RU" sz="1600" dirty="0" smtClean="0">
                <a:solidFill>
                  <a:srgbClr val="006600"/>
                </a:solidFill>
              </a:rPr>
              <a:t>II </a:t>
            </a:r>
            <a:r>
              <a:rPr lang="ru-RU" sz="1600" dirty="0">
                <a:solidFill>
                  <a:srgbClr val="006600"/>
                </a:solidFill>
              </a:rPr>
              <a:t>место</a:t>
            </a:r>
            <a:r>
              <a:rPr lang="ru-RU" sz="1600" dirty="0" smtClean="0">
                <a:solidFill>
                  <a:srgbClr val="006600"/>
                </a:solidFill>
              </a:rPr>
              <a:t>: Андреев </a:t>
            </a:r>
            <a:r>
              <a:rPr lang="ru-RU" sz="1600" dirty="0">
                <a:solidFill>
                  <a:srgbClr val="006600"/>
                </a:solidFill>
              </a:rPr>
              <a:t>Иван Александрович (ИГЭУ)</a:t>
            </a:r>
          </a:p>
          <a:p>
            <a:r>
              <a:rPr lang="ru-RU" sz="1600" dirty="0" smtClean="0">
                <a:solidFill>
                  <a:srgbClr val="006600"/>
                </a:solidFill>
              </a:rPr>
              <a:t>III место: </a:t>
            </a:r>
            <a:r>
              <a:rPr lang="ru-RU" sz="1600" dirty="0" err="1" smtClean="0">
                <a:solidFill>
                  <a:srgbClr val="006600"/>
                </a:solidFill>
              </a:rPr>
              <a:t>Твердов</a:t>
            </a:r>
            <a:r>
              <a:rPr lang="ru-RU" sz="1600" dirty="0" smtClean="0">
                <a:solidFill>
                  <a:srgbClr val="006600"/>
                </a:solidFill>
              </a:rPr>
              <a:t> </a:t>
            </a:r>
            <a:r>
              <a:rPr lang="ru-RU" sz="1600" dirty="0">
                <a:solidFill>
                  <a:srgbClr val="006600"/>
                </a:solidFill>
              </a:rPr>
              <a:t>Руслан Владимирович (ИГЭУ)</a:t>
            </a:r>
          </a:p>
          <a:p>
            <a:r>
              <a:rPr lang="ru-RU" sz="1600" dirty="0" smtClean="0">
                <a:solidFill>
                  <a:srgbClr val="006600"/>
                </a:solidFill>
              </a:rPr>
              <a:t>Номинация </a:t>
            </a:r>
            <a:r>
              <a:rPr lang="ru-RU" sz="1600" dirty="0">
                <a:solidFill>
                  <a:srgbClr val="006600"/>
                </a:solidFill>
              </a:rPr>
              <a:t>С</a:t>
            </a:r>
          </a:p>
          <a:p>
            <a:r>
              <a:rPr lang="ru-RU" sz="1600" dirty="0" smtClean="0">
                <a:solidFill>
                  <a:srgbClr val="006600"/>
                </a:solidFill>
              </a:rPr>
              <a:t>I </a:t>
            </a:r>
            <a:r>
              <a:rPr lang="ru-RU" sz="1600" dirty="0">
                <a:solidFill>
                  <a:srgbClr val="006600"/>
                </a:solidFill>
              </a:rPr>
              <a:t>место</a:t>
            </a:r>
            <a:r>
              <a:rPr lang="ru-RU" sz="1600" dirty="0" smtClean="0">
                <a:solidFill>
                  <a:srgbClr val="006600"/>
                </a:solidFill>
              </a:rPr>
              <a:t>: Беляев </a:t>
            </a:r>
            <a:r>
              <a:rPr lang="ru-RU" sz="1600" dirty="0">
                <a:solidFill>
                  <a:srgbClr val="006600"/>
                </a:solidFill>
              </a:rPr>
              <a:t>Николай Александрович (</a:t>
            </a:r>
            <a:r>
              <a:rPr lang="ru-RU" sz="1600" dirty="0" err="1" smtClean="0">
                <a:solidFill>
                  <a:srgbClr val="006600"/>
                </a:solidFill>
              </a:rPr>
              <a:t>СПбГПУ</a:t>
            </a:r>
            <a:r>
              <a:rPr lang="ru-RU" sz="1600" dirty="0" smtClean="0">
                <a:solidFill>
                  <a:srgbClr val="006600"/>
                </a:solidFill>
              </a:rPr>
              <a:t>)</a:t>
            </a:r>
            <a:endParaRPr lang="ru-RU" sz="1600" dirty="0">
              <a:solidFill>
                <a:srgbClr val="006600"/>
              </a:solidFill>
            </a:endParaRPr>
          </a:p>
          <a:p>
            <a:r>
              <a:rPr lang="ru-RU" sz="1600" dirty="0" smtClean="0">
                <a:solidFill>
                  <a:srgbClr val="006600"/>
                </a:solidFill>
              </a:rPr>
              <a:t>II </a:t>
            </a:r>
            <a:r>
              <a:rPr lang="ru-RU" sz="1600" dirty="0">
                <a:solidFill>
                  <a:srgbClr val="006600"/>
                </a:solidFill>
              </a:rPr>
              <a:t>место</a:t>
            </a:r>
            <a:r>
              <a:rPr lang="ru-RU" sz="1600" dirty="0" smtClean="0">
                <a:solidFill>
                  <a:srgbClr val="006600"/>
                </a:solidFill>
              </a:rPr>
              <a:t>: Юрин </a:t>
            </a:r>
            <a:r>
              <a:rPr lang="ru-RU" sz="1600" dirty="0">
                <a:solidFill>
                  <a:srgbClr val="006600"/>
                </a:solidFill>
              </a:rPr>
              <a:t>Валерий Евгеньевич (СГТУ, Саратов)</a:t>
            </a:r>
          </a:p>
          <a:p>
            <a:r>
              <a:rPr lang="ru-RU" sz="1600" dirty="0" smtClean="0">
                <a:solidFill>
                  <a:srgbClr val="006600"/>
                </a:solidFill>
              </a:rPr>
              <a:t>III </a:t>
            </a:r>
            <a:r>
              <a:rPr lang="ru-RU" sz="1600" dirty="0">
                <a:solidFill>
                  <a:srgbClr val="006600"/>
                </a:solidFill>
              </a:rPr>
              <a:t>место</a:t>
            </a:r>
            <a:r>
              <a:rPr lang="ru-RU" sz="1600" dirty="0" smtClean="0">
                <a:solidFill>
                  <a:srgbClr val="006600"/>
                </a:solidFill>
              </a:rPr>
              <a:t>: </a:t>
            </a:r>
            <a:r>
              <a:rPr lang="ru-RU" sz="1600" dirty="0" err="1" smtClean="0">
                <a:solidFill>
                  <a:srgbClr val="006600"/>
                </a:solidFill>
              </a:rPr>
              <a:t>Колибаба</a:t>
            </a:r>
            <a:r>
              <a:rPr lang="ru-RU" sz="1600" dirty="0" smtClean="0">
                <a:solidFill>
                  <a:srgbClr val="006600"/>
                </a:solidFill>
              </a:rPr>
              <a:t> </a:t>
            </a:r>
            <a:r>
              <a:rPr lang="ru-RU" sz="1600" dirty="0">
                <a:solidFill>
                  <a:srgbClr val="006600"/>
                </a:solidFill>
              </a:rPr>
              <a:t>Софья Владимировна (ИГЭУ)</a:t>
            </a:r>
          </a:p>
          <a:p>
            <a:r>
              <a:rPr lang="ru-RU" sz="1600" dirty="0">
                <a:solidFill>
                  <a:srgbClr val="006600"/>
                </a:solidFill>
              </a:rPr>
              <a:t>Номинация </a:t>
            </a:r>
            <a:r>
              <a:rPr lang="en-US" sz="1600" dirty="0" smtClean="0">
                <a:solidFill>
                  <a:srgbClr val="006600"/>
                </a:solidFill>
              </a:rPr>
              <a:t>D</a:t>
            </a:r>
            <a:endParaRPr lang="ru-RU" sz="1600" dirty="0">
              <a:solidFill>
                <a:srgbClr val="006600"/>
              </a:solidFill>
            </a:endParaRPr>
          </a:p>
          <a:p>
            <a:r>
              <a:rPr lang="ru-RU" sz="1600" dirty="0" smtClean="0">
                <a:solidFill>
                  <a:srgbClr val="006600"/>
                </a:solidFill>
              </a:rPr>
              <a:t>I </a:t>
            </a:r>
            <a:r>
              <a:rPr lang="ru-RU" sz="1600" dirty="0">
                <a:solidFill>
                  <a:srgbClr val="006600"/>
                </a:solidFill>
              </a:rPr>
              <a:t>место</a:t>
            </a:r>
            <a:r>
              <a:rPr lang="ru-RU" sz="1600" dirty="0" smtClean="0">
                <a:solidFill>
                  <a:srgbClr val="006600"/>
                </a:solidFill>
              </a:rPr>
              <a:t>: Морозова </a:t>
            </a:r>
            <a:r>
              <a:rPr lang="ru-RU" sz="1600" dirty="0">
                <a:solidFill>
                  <a:srgbClr val="006600"/>
                </a:solidFill>
              </a:rPr>
              <a:t>Дарья Юрьевна (ИГЭУ)</a:t>
            </a:r>
          </a:p>
          <a:p>
            <a:r>
              <a:rPr lang="ru-RU" sz="1600" dirty="0" smtClean="0">
                <a:solidFill>
                  <a:srgbClr val="006600"/>
                </a:solidFill>
              </a:rPr>
              <a:t>II </a:t>
            </a:r>
            <a:r>
              <a:rPr lang="ru-RU" sz="1600" dirty="0">
                <a:solidFill>
                  <a:srgbClr val="006600"/>
                </a:solidFill>
              </a:rPr>
              <a:t>место</a:t>
            </a:r>
            <a:r>
              <a:rPr lang="ru-RU" sz="1600" dirty="0" smtClean="0">
                <a:solidFill>
                  <a:srgbClr val="006600"/>
                </a:solidFill>
              </a:rPr>
              <a:t>: Матросов </a:t>
            </a:r>
            <a:r>
              <a:rPr lang="ru-RU" sz="1600" dirty="0">
                <a:solidFill>
                  <a:srgbClr val="006600"/>
                </a:solidFill>
              </a:rPr>
              <a:t>Никита Михайлович (ИГЭУ)</a:t>
            </a:r>
          </a:p>
          <a:p>
            <a:r>
              <a:rPr lang="ru-RU" sz="1600" dirty="0" smtClean="0">
                <a:solidFill>
                  <a:srgbClr val="006600"/>
                </a:solidFill>
              </a:rPr>
              <a:t>III </a:t>
            </a:r>
            <a:r>
              <a:rPr lang="ru-RU" sz="1600" dirty="0">
                <a:solidFill>
                  <a:srgbClr val="006600"/>
                </a:solidFill>
              </a:rPr>
              <a:t>место</a:t>
            </a:r>
            <a:r>
              <a:rPr lang="ru-RU" sz="1600" dirty="0" smtClean="0">
                <a:solidFill>
                  <a:srgbClr val="006600"/>
                </a:solidFill>
              </a:rPr>
              <a:t>: </a:t>
            </a:r>
            <a:r>
              <a:rPr lang="ru-RU" sz="1600" dirty="0" err="1" smtClean="0">
                <a:solidFill>
                  <a:srgbClr val="006600"/>
                </a:solidFill>
              </a:rPr>
              <a:t>Уканеева</a:t>
            </a:r>
            <a:r>
              <a:rPr lang="ru-RU" sz="1600" dirty="0" smtClean="0">
                <a:solidFill>
                  <a:srgbClr val="006600"/>
                </a:solidFill>
              </a:rPr>
              <a:t> </a:t>
            </a:r>
            <a:r>
              <a:rPr lang="ru-RU" sz="1600" dirty="0">
                <a:solidFill>
                  <a:srgbClr val="006600"/>
                </a:solidFill>
              </a:rPr>
              <a:t>Елена </a:t>
            </a:r>
            <a:r>
              <a:rPr lang="ru-RU" sz="1600" dirty="0" err="1">
                <a:solidFill>
                  <a:srgbClr val="006600"/>
                </a:solidFill>
              </a:rPr>
              <a:t>Ринатовна</a:t>
            </a:r>
            <a:r>
              <a:rPr lang="ru-RU" sz="1600" dirty="0">
                <a:solidFill>
                  <a:srgbClr val="006600"/>
                </a:solidFill>
              </a:rPr>
              <a:t> (</a:t>
            </a:r>
            <a:r>
              <a:rPr lang="ru-RU" sz="1600" dirty="0" smtClean="0">
                <a:solidFill>
                  <a:srgbClr val="006600"/>
                </a:solidFill>
              </a:rPr>
              <a:t>КГЭУ)</a:t>
            </a:r>
            <a:endParaRPr lang="ru-RU" sz="1600" dirty="0">
              <a:solidFill>
                <a:srgbClr val="006600"/>
              </a:solidFill>
            </a:endParaRPr>
          </a:p>
        </p:txBody>
      </p:sp>
      <p:pic>
        <p:nvPicPr>
          <p:cNvPr id="10244" name="Picture 4" descr="http://ispu.ru/files/imagecache/640x480/cck-images/DSC_6737.jpg"/>
          <p:cNvPicPr>
            <a:picLocks noChangeAspect="1" noChangeArrowheads="1"/>
          </p:cNvPicPr>
          <p:nvPr/>
        </p:nvPicPr>
        <p:blipFill>
          <a:blip r:embed="rId2" cstate="print"/>
          <a:srcRect/>
          <a:stretch>
            <a:fillRect/>
          </a:stretch>
        </p:blipFill>
        <p:spPr bwMode="auto">
          <a:xfrm>
            <a:off x="6471012" y="1995065"/>
            <a:ext cx="2596932" cy="1728584"/>
          </a:xfrm>
          <a:prstGeom prst="rect">
            <a:avLst/>
          </a:prstGeom>
          <a:ln>
            <a:noFill/>
          </a:ln>
          <a:effectLst>
            <a:softEdge rad="112500"/>
          </a:effectLst>
        </p:spPr>
      </p:pic>
      <p:pic>
        <p:nvPicPr>
          <p:cNvPr id="2050" name="Picture 2" descr="http://cigre.ru/rnk/youth/files/DSC_0563.JP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6463957" y="3539151"/>
            <a:ext cx="2597126" cy="17201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http://cigre.ru/rnk/youth/files/DSC_053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1762" y="5052076"/>
            <a:ext cx="2643071" cy="17506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16</a:t>
            </a:fld>
            <a:endParaRPr lang="ru-RU"/>
          </a:p>
        </p:txBody>
      </p:sp>
      <p:sp>
        <p:nvSpPr>
          <p:cNvPr id="16" name="Rectangle 5"/>
          <p:cNvSpPr txBox="1">
            <a:spLocks/>
          </p:cNvSpPr>
          <p:nvPr/>
        </p:nvSpPr>
        <p:spPr>
          <a:xfrm>
            <a:off x="1947863" y="-1"/>
            <a:ext cx="7196137" cy="892629"/>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Мероприятия </a:t>
            </a:r>
          </a:p>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2012/2013 учебного года</a:t>
            </a:r>
          </a:p>
        </p:txBody>
      </p:sp>
      <p:sp>
        <p:nvSpPr>
          <p:cNvPr id="4" name="AutoShape 11"/>
          <p:cNvSpPr>
            <a:spLocks noChangeArrowheads="1"/>
          </p:cNvSpPr>
          <p:nvPr/>
        </p:nvSpPr>
        <p:spPr bwMode="auto">
          <a:xfrm>
            <a:off x="326516" y="1045701"/>
            <a:ext cx="8592016" cy="857392"/>
          </a:xfrm>
          <a:prstGeom prst="roundRect">
            <a:avLst>
              <a:gd name="adj" fmla="val 3949"/>
            </a:avLst>
          </a:prstGeom>
          <a:noFill/>
          <a:ln w="9525" algn="ctr">
            <a:noFill/>
            <a:round/>
            <a:headEnd/>
            <a:tailEnd/>
          </a:ln>
        </p:spPr>
        <p:txBody>
          <a:bodyPr wrap="square"/>
          <a:lstStyle/>
          <a:p>
            <a:pPr algn="ctr"/>
            <a:r>
              <a:rPr lang="ru-RU" sz="2200" dirty="0">
                <a:solidFill>
                  <a:schemeClr val="accent2"/>
                </a:solidFill>
                <a:latin typeface="Arial" pitchFamily="34" charset="0"/>
                <a:cs typeface="Arial" pitchFamily="34" charset="0"/>
              </a:rPr>
              <a:t>Всероссийская студенческая олимпиада по электроэнергетическим системам</a:t>
            </a:r>
          </a:p>
        </p:txBody>
      </p:sp>
      <p:sp>
        <p:nvSpPr>
          <p:cNvPr id="8" name="Прямоугольник 5"/>
          <p:cNvSpPr>
            <a:spLocks noChangeArrowheads="1"/>
          </p:cNvSpPr>
          <p:nvPr/>
        </p:nvSpPr>
        <p:spPr bwMode="auto">
          <a:xfrm>
            <a:off x="121823" y="1903093"/>
            <a:ext cx="8927173"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ts val="0"/>
              </a:spcBef>
            </a:pPr>
            <a:r>
              <a:rPr lang="ru-RU" sz="1600" dirty="0">
                <a:solidFill>
                  <a:srgbClr val="006600"/>
                </a:solidFill>
              </a:rPr>
              <a:t>Дата проведения: 25 апреля 2013 года </a:t>
            </a:r>
          </a:p>
          <a:p>
            <a:pPr>
              <a:spcBef>
                <a:spcPts val="0"/>
              </a:spcBef>
            </a:pPr>
            <a:r>
              <a:rPr lang="ru-RU" sz="1600" dirty="0">
                <a:solidFill>
                  <a:srgbClr val="006600"/>
                </a:solidFill>
              </a:rPr>
              <a:t>Участвовали команды студентов из:</a:t>
            </a:r>
          </a:p>
          <a:p>
            <a:pPr marL="285750" indent="-285750">
              <a:spcBef>
                <a:spcPts val="0"/>
              </a:spcBef>
              <a:buFont typeface="Wingdings" pitchFamily="2" charset="2"/>
              <a:buChar char="§"/>
            </a:pPr>
            <a:r>
              <a:rPr lang="ru-RU" sz="1600" dirty="0">
                <a:solidFill>
                  <a:srgbClr val="006600"/>
                </a:solidFill>
              </a:rPr>
              <a:t>Казанского государственного энергетического </a:t>
            </a:r>
            <a:r>
              <a:rPr lang="ru-RU" sz="1600" dirty="0" smtClean="0">
                <a:solidFill>
                  <a:srgbClr val="006600"/>
                </a:solidFill>
              </a:rPr>
              <a:t>университета </a:t>
            </a:r>
          </a:p>
          <a:p>
            <a:pPr marL="285750" indent="-285750">
              <a:spcBef>
                <a:spcPts val="0"/>
              </a:spcBef>
              <a:buFont typeface="Wingdings" pitchFamily="2" charset="2"/>
              <a:buChar char="§"/>
            </a:pPr>
            <a:r>
              <a:rPr lang="ru-RU" sz="1600" dirty="0" smtClean="0">
                <a:solidFill>
                  <a:srgbClr val="006600"/>
                </a:solidFill>
              </a:rPr>
              <a:t>Вятского </a:t>
            </a:r>
            <a:r>
              <a:rPr lang="ru-RU" sz="1600" dirty="0">
                <a:solidFill>
                  <a:srgbClr val="006600"/>
                </a:solidFill>
              </a:rPr>
              <a:t>государственного университета </a:t>
            </a:r>
          </a:p>
          <a:p>
            <a:pPr marL="285750" indent="-285750">
              <a:spcBef>
                <a:spcPts val="0"/>
              </a:spcBef>
              <a:buFont typeface="Wingdings" pitchFamily="2" charset="2"/>
              <a:buChar char="§"/>
            </a:pPr>
            <a:r>
              <a:rPr lang="ru-RU" sz="1600" dirty="0">
                <a:solidFill>
                  <a:srgbClr val="006600"/>
                </a:solidFill>
              </a:rPr>
              <a:t>Ивановского государственного энергетического университета </a:t>
            </a:r>
          </a:p>
          <a:p>
            <a:pPr marL="285750" indent="-285750">
              <a:spcBef>
                <a:spcPts val="0"/>
              </a:spcBef>
              <a:buFont typeface="Wingdings" pitchFamily="2" charset="2"/>
              <a:buChar char="§"/>
            </a:pPr>
            <a:r>
              <a:rPr lang="ru-RU" sz="1600" dirty="0">
                <a:solidFill>
                  <a:srgbClr val="006600"/>
                </a:solidFill>
              </a:rPr>
              <a:t>Новосибирского государственного технического университета </a:t>
            </a:r>
          </a:p>
          <a:p>
            <a:pPr marL="285750" indent="-285750">
              <a:spcBef>
                <a:spcPts val="0"/>
              </a:spcBef>
              <a:buFont typeface="Wingdings" pitchFamily="2" charset="2"/>
              <a:buChar char="§"/>
            </a:pPr>
            <a:r>
              <a:rPr lang="ru-RU" sz="1600" dirty="0">
                <a:solidFill>
                  <a:srgbClr val="006600"/>
                </a:solidFill>
              </a:rPr>
              <a:t>Томского политехнического </a:t>
            </a:r>
            <a:r>
              <a:rPr lang="ru-RU" sz="1600" dirty="0" smtClean="0">
                <a:solidFill>
                  <a:srgbClr val="006600"/>
                </a:solidFill>
              </a:rPr>
              <a:t>университета</a:t>
            </a:r>
          </a:p>
          <a:p>
            <a:pPr defTabSz="200025">
              <a:spcBef>
                <a:spcPts val="0"/>
              </a:spcBef>
              <a:tabLst>
                <a:tab pos="5295900" algn="l"/>
              </a:tabLst>
            </a:pPr>
            <a:r>
              <a:rPr lang="ru-RU" sz="1600" dirty="0" smtClean="0">
                <a:solidFill>
                  <a:srgbClr val="006600"/>
                </a:solidFill>
              </a:rPr>
              <a:t>Базовые дисциплины олимпиады: «Электрическая часть электростанций и подстанций», «Релейная защита и автоматика», «Электромагнитная совместимость», «Электроэнергетические системы и сети»</a:t>
            </a:r>
          </a:p>
          <a:p>
            <a:pPr defTabSz="200025">
              <a:spcBef>
                <a:spcPts val="0"/>
              </a:spcBef>
              <a:tabLst>
                <a:tab pos="5295900" algn="l"/>
              </a:tabLst>
            </a:pPr>
            <a:r>
              <a:rPr lang="ru-RU" sz="1600" dirty="0" smtClean="0">
                <a:solidFill>
                  <a:srgbClr val="006600"/>
                </a:solidFill>
              </a:rPr>
              <a:t>Победители личного первенства:</a:t>
            </a:r>
          </a:p>
          <a:p>
            <a:pPr defTabSz="200025">
              <a:spcBef>
                <a:spcPts val="0"/>
              </a:spcBef>
              <a:tabLst>
                <a:tab pos="5295900" algn="l"/>
              </a:tabLst>
            </a:pPr>
            <a:r>
              <a:rPr lang="en-US" sz="1600" dirty="0" smtClean="0">
                <a:solidFill>
                  <a:srgbClr val="006600"/>
                </a:solidFill>
              </a:rPr>
              <a:t>I</a:t>
            </a:r>
            <a:r>
              <a:rPr lang="ru-RU" sz="1600" dirty="0" smtClean="0">
                <a:solidFill>
                  <a:srgbClr val="006600"/>
                </a:solidFill>
              </a:rPr>
              <a:t> место – Кощеев Алексей (</a:t>
            </a:r>
            <a:r>
              <a:rPr lang="ru-RU" sz="1600" dirty="0" err="1" smtClean="0">
                <a:solidFill>
                  <a:srgbClr val="006600"/>
                </a:solidFill>
              </a:rPr>
              <a:t>ВятГУ</a:t>
            </a:r>
            <a:r>
              <a:rPr lang="ru-RU" sz="1600" dirty="0" smtClean="0">
                <a:solidFill>
                  <a:srgbClr val="006600"/>
                </a:solidFill>
              </a:rPr>
              <a:t>)</a:t>
            </a:r>
          </a:p>
          <a:p>
            <a:pPr defTabSz="200025">
              <a:spcBef>
                <a:spcPts val="0"/>
              </a:spcBef>
              <a:tabLst>
                <a:tab pos="5295900" algn="l"/>
              </a:tabLst>
            </a:pPr>
            <a:r>
              <a:rPr lang="en-US" sz="1600" dirty="0" smtClean="0">
                <a:solidFill>
                  <a:srgbClr val="006600"/>
                </a:solidFill>
              </a:rPr>
              <a:t>II</a:t>
            </a:r>
            <a:r>
              <a:rPr lang="ru-RU" sz="1600" dirty="0" smtClean="0">
                <a:solidFill>
                  <a:srgbClr val="006600"/>
                </a:solidFill>
              </a:rPr>
              <a:t> место – Суворов Алексей (ТПУ)</a:t>
            </a:r>
            <a:endParaRPr lang="en-US" sz="1600" dirty="0" smtClean="0">
              <a:solidFill>
                <a:srgbClr val="006600"/>
              </a:solidFill>
            </a:endParaRPr>
          </a:p>
          <a:p>
            <a:pPr defTabSz="200025">
              <a:spcBef>
                <a:spcPts val="0"/>
              </a:spcBef>
              <a:tabLst>
                <a:tab pos="5295900" algn="l"/>
              </a:tabLst>
            </a:pPr>
            <a:r>
              <a:rPr lang="en-US" sz="1600" dirty="0" smtClean="0">
                <a:solidFill>
                  <a:srgbClr val="006600"/>
                </a:solidFill>
              </a:rPr>
              <a:t>III</a:t>
            </a:r>
            <a:r>
              <a:rPr lang="ru-RU" sz="1600" dirty="0" smtClean="0">
                <a:solidFill>
                  <a:srgbClr val="006600"/>
                </a:solidFill>
              </a:rPr>
              <a:t> место – Сорокин Алексей (НГТУ)</a:t>
            </a:r>
          </a:p>
          <a:p>
            <a:pPr defTabSz="200025">
              <a:spcBef>
                <a:spcPts val="0"/>
              </a:spcBef>
              <a:tabLst>
                <a:tab pos="5295900" algn="l"/>
              </a:tabLst>
            </a:pPr>
            <a:r>
              <a:rPr lang="ru-RU" sz="1600" dirty="0">
                <a:solidFill>
                  <a:srgbClr val="006600"/>
                </a:solidFill>
              </a:rPr>
              <a:t>Победители </a:t>
            </a:r>
            <a:r>
              <a:rPr lang="ru-RU" sz="1600" dirty="0" smtClean="0">
                <a:solidFill>
                  <a:srgbClr val="006600"/>
                </a:solidFill>
              </a:rPr>
              <a:t>командного </a:t>
            </a:r>
            <a:r>
              <a:rPr lang="ru-RU" sz="1600" dirty="0">
                <a:solidFill>
                  <a:srgbClr val="006600"/>
                </a:solidFill>
              </a:rPr>
              <a:t>первенства:</a:t>
            </a:r>
          </a:p>
          <a:p>
            <a:pPr defTabSz="200025">
              <a:spcBef>
                <a:spcPts val="0"/>
              </a:spcBef>
              <a:tabLst>
                <a:tab pos="5295900" algn="l"/>
              </a:tabLst>
            </a:pPr>
            <a:r>
              <a:rPr lang="en-US" sz="1600" dirty="0">
                <a:solidFill>
                  <a:srgbClr val="006600"/>
                </a:solidFill>
              </a:rPr>
              <a:t>I</a:t>
            </a:r>
            <a:r>
              <a:rPr lang="ru-RU" sz="1600" dirty="0">
                <a:solidFill>
                  <a:srgbClr val="006600"/>
                </a:solidFill>
              </a:rPr>
              <a:t> место </a:t>
            </a:r>
            <a:r>
              <a:rPr lang="ru-RU" sz="1600" dirty="0" smtClean="0">
                <a:solidFill>
                  <a:srgbClr val="006600"/>
                </a:solidFill>
              </a:rPr>
              <a:t>– </a:t>
            </a:r>
            <a:r>
              <a:rPr lang="ru-RU" sz="1600" dirty="0" err="1" smtClean="0">
                <a:solidFill>
                  <a:srgbClr val="006600"/>
                </a:solidFill>
              </a:rPr>
              <a:t>ВятГУ</a:t>
            </a:r>
            <a:endParaRPr lang="ru-RU" sz="1600" dirty="0">
              <a:solidFill>
                <a:srgbClr val="006600"/>
              </a:solidFill>
            </a:endParaRPr>
          </a:p>
          <a:p>
            <a:pPr defTabSz="200025">
              <a:spcBef>
                <a:spcPts val="0"/>
              </a:spcBef>
              <a:tabLst>
                <a:tab pos="5295900" algn="l"/>
              </a:tabLst>
            </a:pPr>
            <a:r>
              <a:rPr lang="en-US" sz="1600" dirty="0">
                <a:solidFill>
                  <a:srgbClr val="006600"/>
                </a:solidFill>
              </a:rPr>
              <a:t>II</a:t>
            </a:r>
            <a:r>
              <a:rPr lang="ru-RU" sz="1600" dirty="0">
                <a:solidFill>
                  <a:srgbClr val="006600"/>
                </a:solidFill>
              </a:rPr>
              <a:t> место – </a:t>
            </a:r>
            <a:r>
              <a:rPr lang="ru-RU" sz="1600" dirty="0" smtClean="0">
                <a:solidFill>
                  <a:srgbClr val="006600"/>
                </a:solidFill>
              </a:rPr>
              <a:t>НГТУ</a:t>
            </a:r>
            <a:endParaRPr lang="en-US" sz="1600" dirty="0">
              <a:solidFill>
                <a:srgbClr val="006600"/>
              </a:solidFill>
            </a:endParaRPr>
          </a:p>
          <a:p>
            <a:pPr defTabSz="200025">
              <a:spcBef>
                <a:spcPts val="0"/>
              </a:spcBef>
              <a:tabLst>
                <a:tab pos="5295900" algn="l"/>
              </a:tabLst>
            </a:pPr>
            <a:r>
              <a:rPr lang="en-US" sz="1600" dirty="0">
                <a:solidFill>
                  <a:srgbClr val="006600"/>
                </a:solidFill>
              </a:rPr>
              <a:t>III</a:t>
            </a:r>
            <a:r>
              <a:rPr lang="ru-RU" sz="1600" dirty="0">
                <a:solidFill>
                  <a:srgbClr val="006600"/>
                </a:solidFill>
              </a:rPr>
              <a:t> место – </a:t>
            </a:r>
            <a:r>
              <a:rPr lang="ru-RU" sz="1600" dirty="0" smtClean="0">
                <a:solidFill>
                  <a:srgbClr val="006600"/>
                </a:solidFill>
              </a:rPr>
              <a:t>ТПУ</a:t>
            </a:r>
            <a:endParaRPr lang="ru-RU" sz="1600" dirty="0">
              <a:solidFill>
                <a:srgbClr val="006600"/>
              </a:solidFill>
            </a:endParaRPr>
          </a:p>
        </p:txBody>
      </p:sp>
      <p:pic>
        <p:nvPicPr>
          <p:cNvPr id="2052" name="Picture 4" descr="http://www.enin.tpu.ru/images/gallery/25.04.1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79132" y="4572000"/>
            <a:ext cx="1563597" cy="20985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http://www.enin.tpu.ru/images/gallery/25.04.13/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21992" y="4572000"/>
            <a:ext cx="1563597" cy="20985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http://www.enin.tpu.ru/images/gallery/25.04.13/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58274" y="4572000"/>
            <a:ext cx="1563597" cy="20985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17</a:t>
            </a:fld>
            <a:endParaRPr lang="ru-RU"/>
          </a:p>
        </p:txBody>
      </p:sp>
      <p:sp>
        <p:nvSpPr>
          <p:cNvPr id="16" name="Rectangle 5"/>
          <p:cNvSpPr txBox="1">
            <a:spLocks/>
          </p:cNvSpPr>
          <p:nvPr/>
        </p:nvSpPr>
        <p:spPr>
          <a:xfrm>
            <a:off x="1589315" y="-1"/>
            <a:ext cx="6596742" cy="89262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ru-RU" sz="2200" dirty="0">
                <a:solidFill>
                  <a:schemeClr val="accent1">
                    <a:lumMod val="75000"/>
                  </a:schemeClr>
                </a:solidFill>
                <a:latin typeface="Arial" pitchFamily="34" charset="0"/>
                <a:ea typeface="+mn-ea"/>
                <a:cs typeface="Arial" pitchFamily="34" charset="0"/>
              </a:rPr>
              <a:t>План мероприятий </a:t>
            </a:r>
          </a:p>
          <a:p>
            <a:pPr fontAlgn="auto">
              <a:spcAft>
                <a:spcPts val="0"/>
              </a:spcAft>
              <a:defRPr/>
            </a:pPr>
            <a:r>
              <a:rPr lang="ru-RU" sz="2200" dirty="0">
                <a:solidFill>
                  <a:schemeClr val="accent1">
                    <a:lumMod val="75000"/>
                  </a:schemeClr>
                </a:solidFill>
                <a:latin typeface="Arial" pitchFamily="34" charset="0"/>
                <a:ea typeface="+mn-ea"/>
                <a:cs typeface="Arial" pitchFamily="34" charset="0"/>
              </a:rPr>
              <a:t>Молодежной секции РНК СИГРЭ</a:t>
            </a:r>
          </a:p>
        </p:txBody>
      </p:sp>
      <p:sp>
        <p:nvSpPr>
          <p:cNvPr id="5" name="AutoShape 11"/>
          <p:cNvSpPr>
            <a:spLocks noChangeArrowheads="1"/>
          </p:cNvSpPr>
          <p:nvPr/>
        </p:nvSpPr>
        <p:spPr bwMode="auto">
          <a:xfrm>
            <a:off x="326516" y="1171825"/>
            <a:ext cx="8592016" cy="857392"/>
          </a:xfrm>
          <a:prstGeom prst="roundRect">
            <a:avLst>
              <a:gd name="adj" fmla="val 3949"/>
            </a:avLst>
          </a:prstGeom>
          <a:noFill/>
          <a:ln w="9525" algn="ctr">
            <a:noFill/>
            <a:round/>
            <a:headEnd/>
            <a:tailEnd/>
          </a:ln>
        </p:spPr>
        <p:txBody>
          <a:bodyPr wrap="square"/>
          <a:lstStyle/>
          <a:p>
            <a:pPr algn="ctr"/>
            <a:endParaRPr lang="ru-RU" sz="2400" b="0" dirty="0">
              <a:solidFill>
                <a:schemeClr val="accent2"/>
              </a:solidFill>
              <a:latin typeface="Impact" pitchFamily="34" charset="0"/>
            </a:endParaRPr>
          </a:p>
        </p:txBody>
      </p:sp>
      <p:sp>
        <p:nvSpPr>
          <p:cNvPr id="7" name="Прямоугольник 5"/>
          <p:cNvSpPr>
            <a:spLocks noChangeArrowheads="1"/>
          </p:cNvSpPr>
          <p:nvPr/>
        </p:nvSpPr>
        <p:spPr bwMode="auto">
          <a:xfrm>
            <a:off x="137329" y="904095"/>
            <a:ext cx="8781203" cy="5211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ts val="800"/>
              </a:spcBef>
            </a:pPr>
            <a:r>
              <a:rPr lang="ru-RU" sz="2200" dirty="0">
                <a:solidFill>
                  <a:schemeClr val="accent2"/>
                </a:solidFill>
                <a:latin typeface="Arial" pitchFamily="34" charset="0"/>
                <a:cs typeface="Arial" pitchFamily="34" charset="0"/>
              </a:rPr>
              <a:t>На ежегодной основе проводятся: </a:t>
            </a:r>
          </a:p>
          <a:p>
            <a:pPr algn="ctr">
              <a:spcBef>
                <a:spcPts val="0"/>
              </a:spcBef>
            </a:pPr>
            <a:endParaRPr lang="ru-RU" sz="400" dirty="0" smtClean="0">
              <a:solidFill>
                <a:schemeClr val="accent1">
                  <a:lumMod val="75000"/>
                </a:schemeClr>
              </a:solidFill>
              <a:latin typeface="Arial" pitchFamily="34" charset="0"/>
              <a:cs typeface="Arial" pitchFamily="34" charset="0"/>
            </a:endParaRPr>
          </a:p>
          <a:p>
            <a:pPr marL="285750" indent="-285750">
              <a:spcBef>
                <a:spcPts val="0"/>
              </a:spcBef>
              <a:buFont typeface="Wingdings" pitchFamily="2" charset="2"/>
              <a:buChar char="§"/>
            </a:pPr>
            <a:r>
              <a:rPr lang="ru-RU" sz="1600" dirty="0">
                <a:solidFill>
                  <a:srgbClr val="006600"/>
                </a:solidFill>
              </a:rPr>
              <a:t>Викторина «Знаешь ли ты историю электроэнергетики?»</a:t>
            </a:r>
          </a:p>
          <a:p>
            <a:pPr marL="285750" indent="-285750">
              <a:spcBef>
                <a:spcPts val="0"/>
              </a:spcBef>
              <a:buFont typeface="Wingdings" pitchFamily="2" charset="2"/>
              <a:buChar char="§"/>
            </a:pPr>
            <a:r>
              <a:rPr lang="ru-RU" sz="1600" dirty="0">
                <a:solidFill>
                  <a:srgbClr val="006600"/>
                </a:solidFill>
              </a:rPr>
              <a:t>Турнир кейсов по электроэнергетике</a:t>
            </a:r>
          </a:p>
          <a:p>
            <a:pPr marL="285750" indent="-285750">
              <a:spcBef>
                <a:spcPts val="0"/>
              </a:spcBef>
              <a:buFont typeface="Wingdings" pitchFamily="2" charset="2"/>
              <a:buChar char="§"/>
            </a:pPr>
            <a:r>
              <a:rPr lang="ru-RU" sz="1600" dirty="0">
                <a:solidFill>
                  <a:srgbClr val="006600"/>
                </a:solidFill>
              </a:rPr>
              <a:t>Конкурс переводчиков научно-технической литературы по электроэнергетической и электротехнической тематике</a:t>
            </a:r>
          </a:p>
          <a:p>
            <a:pPr marL="285750" indent="-285750">
              <a:spcBef>
                <a:spcPts val="0"/>
              </a:spcBef>
              <a:buFont typeface="Wingdings" pitchFamily="2" charset="2"/>
              <a:buChar char="§"/>
            </a:pPr>
            <a:r>
              <a:rPr lang="ru-RU" sz="1600" dirty="0">
                <a:solidFill>
                  <a:srgbClr val="006600"/>
                </a:solidFill>
              </a:rPr>
              <a:t>Всероссийская олимпиада по теоретической и общей электротехнике</a:t>
            </a:r>
          </a:p>
          <a:p>
            <a:pPr marL="285750" indent="-285750">
              <a:spcBef>
                <a:spcPts val="0"/>
              </a:spcBef>
              <a:buFont typeface="Wingdings" pitchFamily="2" charset="2"/>
              <a:buChar char="§"/>
            </a:pPr>
            <a:r>
              <a:rPr lang="ru-RU" sz="1600" dirty="0">
                <a:solidFill>
                  <a:srgbClr val="006600"/>
                </a:solidFill>
              </a:rPr>
              <a:t>Конкурс докладов в рамках ежегодной молодежной международной научной конференции «</a:t>
            </a:r>
            <a:r>
              <a:rPr lang="ru-RU" sz="1600" dirty="0" err="1">
                <a:solidFill>
                  <a:srgbClr val="006600"/>
                </a:solidFill>
              </a:rPr>
              <a:t>Тинчуринские</a:t>
            </a:r>
            <a:r>
              <a:rPr lang="ru-RU" sz="1600" dirty="0">
                <a:solidFill>
                  <a:srgbClr val="006600"/>
                </a:solidFill>
              </a:rPr>
              <a:t> чтения»</a:t>
            </a:r>
          </a:p>
          <a:p>
            <a:pPr marL="285750" indent="-285750">
              <a:spcBef>
                <a:spcPts val="0"/>
              </a:spcBef>
              <a:buFont typeface="Wingdings" pitchFamily="2" charset="2"/>
              <a:buChar char="§"/>
            </a:pPr>
            <a:r>
              <a:rPr lang="ru-RU" sz="1600" dirty="0">
                <a:solidFill>
                  <a:srgbClr val="006600"/>
                </a:solidFill>
              </a:rPr>
              <a:t>Всероссийская олимпиада по электроэнергетическим системам</a:t>
            </a:r>
          </a:p>
          <a:p>
            <a:pPr marL="285750" indent="-285750">
              <a:spcBef>
                <a:spcPts val="0"/>
              </a:spcBef>
              <a:buFont typeface="Wingdings" pitchFamily="2" charset="2"/>
              <a:buChar char="§"/>
            </a:pPr>
            <a:r>
              <a:rPr lang="ru-RU" sz="1600" dirty="0">
                <a:solidFill>
                  <a:srgbClr val="006600"/>
                </a:solidFill>
              </a:rPr>
              <a:t>Конкурс докладов по электротехнической и электроэнергетической тематикам в рамках научно-технической конференции студентов, аспирантов и молодых ученых «Энергия»</a:t>
            </a:r>
          </a:p>
          <a:p>
            <a:pPr marL="285750" indent="-285750">
              <a:spcBef>
                <a:spcPts val="0"/>
              </a:spcBef>
              <a:buFont typeface="Wingdings" pitchFamily="2" charset="2"/>
              <a:buChar char="§"/>
            </a:pPr>
            <a:r>
              <a:rPr lang="ru-RU" sz="1600" dirty="0">
                <a:solidFill>
                  <a:srgbClr val="006600"/>
                </a:solidFill>
              </a:rPr>
              <a:t>Межрегиональный летний образовательный форум «Энергия молодости»</a:t>
            </a:r>
          </a:p>
          <a:p>
            <a:pPr marL="285750" indent="-285750">
              <a:spcBef>
                <a:spcPts val="0"/>
              </a:spcBef>
              <a:buFont typeface="Wingdings" pitchFamily="2" charset="2"/>
              <a:buChar char="§"/>
            </a:pPr>
            <a:r>
              <a:rPr lang="ru-RU" sz="1600" dirty="0">
                <a:solidFill>
                  <a:srgbClr val="006600"/>
                </a:solidFill>
              </a:rPr>
              <a:t>Молодежная международная научно- техническая конференция «Электроэнергетика глазами молодежи»</a:t>
            </a:r>
          </a:p>
          <a:p>
            <a:pPr marL="285750" indent="-285750">
              <a:spcBef>
                <a:spcPts val="0"/>
              </a:spcBef>
              <a:buFont typeface="Wingdings" pitchFamily="2" charset="2"/>
              <a:buChar char="§"/>
            </a:pPr>
            <a:r>
              <a:rPr lang="ru-RU" sz="1600" dirty="0">
                <a:solidFill>
                  <a:srgbClr val="006600"/>
                </a:solidFill>
              </a:rPr>
              <a:t>Конкурс выпускных квалификационных работ по электроэнергетической и электротехнической тематике</a:t>
            </a:r>
          </a:p>
          <a:p>
            <a:pPr marL="285750" indent="-285750">
              <a:spcBef>
                <a:spcPts val="0"/>
              </a:spcBef>
              <a:buFont typeface="Wingdings" pitchFamily="2" charset="2"/>
              <a:buChar char="§"/>
            </a:pPr>
            <a:r>
              <a:rPr lang="ru-RU" sz="1600" dirty="0">
                <a:solidFill>
                  <a:srgbClr val="006600"/>
                </a:solidFill>
              </a:rPr>
              <a:t>Открытая молодежная научно-практическая конференция «Диспетчеризация в электроэнергетике: проблемы и перспективы»</a:t>
            </a:r>
          </a:p>
          <a:p>
            <a:pPr marL="285750" indent="-285750">
              <a:spcBef>
                <a:spcPts val="0"/>
              </a:spcBef>
              <a:buFont typeface="Wingdings" pitchFamily="2" charset="2"/>
              <a:buChar char="§"/>
            </a:pPr>
            <a:r>
              <a:rPr lang="ru-RU" sz="1600" dirty="0">
                <a:solidFill>
                  <a:srgbClr val="006600"/>
                </a:solidFill>
              </a:rPr>
              <a:t>Школа-семинар «Инновации в энергетике»</a:t>
            </a:r>
          </a:p>
        </p:txBody>
      </p:sp>
      <p:sp>
        <p:nvSpPr>
          <p:cNvPr id="6" name="Text Box 30"/>
          <p:cNvSpPr txBox="1">
            <a:spLocks noChangeArrowheads="1"/>
          </p:cNvSpPr>
          <p:nvPr/>
        </p:nvSpPr>
        <p:spPr bwMode="auto">
          <a:xfrm>
            <a:off x="213106" y="6044528"/>
            <a:ext cx="8818836" cy="492443"/>
          </a:xfrm>
          <a:prstGeom prst="rect">
            <a:avLst/>
          </a:prstGeom>
          <a:noFill/>
          <a:ln w="28575" algn="ctr">
            <a:noFill/>
            <a:miter lim="800000"/>
            <a:headEnd/>
            <a:tailEnd/>
          </a:ln>
        </p:spPr>
        <p:txBody>
          <a:bodyPr wrap="square" lIns="0" tIns="0" rIns="0" bIns="0">
            <a:spAutoFit/>
          </a:bodyPr>
          <a:lstStyle/>
          <a:p>
            <a:pPr algn="ctr">
              <a:spcBef>
                <a:spcPts val="0"/>
              </a:spcBef>
              <a:buClr>
                <a:srgbClr val="2A4E9E"/>
              </a:buClr>
              <a:buFont typeface="Wingdings" pitchFamily="2" charset="2"/>
              <a:buNone/>
            </a:pPr>
            <a:r>
              <a:rPr lang="ru-RU" sz="1600" dirty="0">
                <a:solidFill>
                  <a:schemeClr val="accent2"/>
                </a:solidFill>
                <a:latin typeface="Arial" pitchFamily="34" charset="0"/>
                <a:cs typeface="Arial" pitchFamily="34" charset="0"/>
              </a:rPr>
              <a:t>Мероприятия Молодежной секции РНК СИГРЭ в 2012 году проведены при поддержке ОАО «СО ЕЭС» и Министерства энергетики Российской Федерации</a:t>
            </a:r>
          </a:p>
        </p:txBody>
      </p:sp>
    </p:spTree>
    <p:extLst>
      <p:ext uri="{BB962C8B-B14F-4D97-AF65-F5344CB8AC3E}">
        <p14:creationId xmlns:p14="http://schemas.microsoft.com/office/powerpoint/2010/main" val="22542728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18</a:t>
            </a:fld>
            <a:endParaRPr lang="ru-RU"/>
          </a:p>
        </p:txBody>
      </p:sp>
      <p:sp>
        <p:nvSpPr>
          <p:cNvPr id="16" name="Rectangle 5"/>
          <p:cNvSpPr txBox="1">
            <a:spLocks/>
          </p:cNvSpPr>
          <p:nvPr/>
        </p:nvSpPr>
        <p:spPr>
          <a:xfrm>
            <a:off x="1615045" y="-1"/>
            <a:ext cx="6709558" cy="89262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ru-RU" sz="2200" dirty="0">
                <a:solidFill>
                  <a:schemeClr val="accent1">
                    <a:lumMod val="75000"/>
                  </a:schemeClr>
                </a:solidFill>
                <a:latin typeface="Arial" pitchFamily="34" charset="0"/>
                <a:ea typeface="+mn-ea"/>
                <a:cs typeface="Arial" pitchFamily="34" charset="0"/>
              </a:rPr>
              <a:t>Информационная поддержка </a:t>
            </a:r>
            <a:endParaRPr lang="ru-RU" sz="2200" dirty="0" smtClean="0">
              <a:solidFill>
                <a:schemeClr val="accent1">
                  <a:lumMod val="75000"/>
                </a:schemeClr>
              </a:solidFill>
              <a:latin typeface="Arial" pitchFamily="34" charset="0"/>
              <a:ea typeface="+mn-ea"/>
              <a:cs typeface="Arial" pitchFamily="34" charset="0"/>
            </a:endParaRPr>
          </a:p>
          <a:p>
            <a:pPr fontAlgn="auto">
              <a:spcAft>
                <a:spcPts val="0"/>
              </a:spcAft>
              <a:defRPr/>
            </a:pPr>
            <a:r>
              <a:rPr lang="ru-RU" sz="2200" dirty="0" smtClean="0">
                <a:solidFill>
                  <a:schemeClr val="accent1">
                    <a:lumMod val="75000"/>
                  </a:schemeClr>
                </a:solidFill>
                <a:latin typeface="Arial" pitchFamily="34" charset="0"/>
                <a:ea typeface="+mn-ea"/>
                <a:cs typeface="Arial" pitchFamily="34" charset="0"/>
              </a:rPr>
              <a:t>мероприятий </a:t>
            </a:r>
            <a:endParaRPr lang="ru-RU" sz="2200" dirty="0">
              <a:solidFill>
                <a:schemeClr val="accent1">
                  <a:lumMod val="75000"/>
                </a:schemeClr>
              </a:solidFill>
              <a:latin typeface="Arial" pitchFamily="34" charset="0"/>
              <a:ea typeface="+mn-ea"/>
              <a:cs typeface="Arial" pitchFamily="34" charset="0"/>
            </a:endParaRPr>
          </a:p>
        </p:txBody>
      </p:sp>
      <p:sp>
        <p:nvSpPr>
          <p:cNvPr id="8" name="Прямоугольник 5"/>
          <p:cNvSpPr>
            <a:spLocks noChangeArrowheads="1"/>
          </p:cNvSpPr>
          <p:nvPr/>
        </p:nvSpPr>
        <p:spPr bwMode="auto">
          <a:xfrm>
            <a:off x="98071" y="1045028"/>
            <a:ext cx="8915297"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85750" indent="-285750">
              <a:spcBef>
                <a:spcPts val="0"/>
              </a:spcBef>
              <a:buFont typeface="Wingdings" pitchFamily="2" charset="2"/>
              <a:buChar char="§"/>
            </a:pPr>
            <a:r>
              <a:rPr lang="ru-RU" sz="2000" dirty="0" smtClean="0">
                <a:latin typeface="Arial" pitchFamily="34" charset="0"/>
                <a:cs typeface="Arial" pitchFamily="34" charset="0"/>
              </a:rPr>
              <a:t>Создана Интернет – страница </a:t>
            </a:r>
          </a:p>
          <a:p>
            <a:pPr marL="273050" indent="-273050">
              <a:spcBef>
                <a:spcPts val="0"/>
              </a:spcBef>
            </a:pPr>
            <a:r>
              <a:rPr lang="ru-RU" sz="2000" dirty="0">
                <a:latin typeface="Arial" pitchFamily="34" charset="0"/>
                <a:cs typeface="Arial" pitchFamily="34" charset="0"/>
              </a:rPr>
              <a:t>	</a:t>
            </a:r>
            <a:r>
              <a:rPr lang="ru-RU" sz="2000" dirty="0" smtClean="0">
                <a:latin typeface="Arial" pitchFamily="34" charset="0"/>
                <a:cs typeface="Arial" pitchFamily="34" charset="0"/>
              </a:rPr>
              <a:t>Молодежной секции на сайте </a:t>
            </a:r>
          </a:p>
          <a:p>
            <a:pPr marL="273050" indent="-273050">
              <a:spcBef>
                <a:spcPts val="0"/>
              </a:spcBef>
            </a:pPr>
            <a:r>
              <a:rPr lang="ru-RU" sz="2000" dirty="0">
                <a:latin typeface="Arial" pitchFamily="34" charset="0"/>
                <a:cs typeface="Arial" pitchFamily="34" charset="0"/>
              </a:rPr>
              <a:t>	</a:t>
            </a:r>
            <a:r>
              <a:rPr lang="ru-RU" sz="2000" dirty="0" smtClean="0">
                <a:latin typeface="Arial" pitchFamily="34" charset="0"/>
                <a:cs typeface="Arial" pitchFamily="34" charset="0"/>
              </a:rPr>
              <a:t>РНК СИГРЭ </a:t>
            </a:r>
            <a:endParaRPr lang="ru-RU" sz="2000" dirty="0" smtClean="0">
              <a:solidFill>
                <a:schemeClr val="accent1">
                  <a:lumMod val="75000"/>
                </a:schemeClr>
              </a:solidFill>
              <a:latin typeface="Arial" pitchFamily="34" charset="0"/>
              <a:cs typeface="Arial" pitchFamily="34" charset="0"/>
            </a:endParaRPr>
          </a:p>
          <a:p>
            <a:pPr marL="285750" indent="-285750">
              <a:spcBef>
                <a:spcPts val="600"/>
              </a:spcBef>
              <a:buFont typeface="Wingdings" pitchFamily="2" charset="2"/>
              <a:buChar char="§"/>
            </a:pPr>
            <a:r>
              <a:rPr lang="ru-RU" sz="2000" dirty="0" smtClean="0">
                <a:latin typeface="Arial" pitchFamily="34" charset="0"/>
                <a:cs typeface="Arial" pitchFamily="34" charset="0"/>
              </a:rPr>
              <a:t>Опубликован отчет о деятельности </a:t>
            </a:r>
          </a:p>
          <a:p>
            <a:pPr marL="273050" indent="-273050">
              <a:spcBef>
                <a:spcPts val="0"/>
              </a:spcBef>
            </a:pPr>
            <a:r>
              <a:rPr lang="ru-RU" sz="2000" dirty="0">
                <a:latin typeface="Arial" pitchFamily="34" charset="0"/>
                <a:cs typeface="Arial" pitchFamily="34" charset="0"/>
              </a:rPr>
              <a:t>	</a:t>
            </a:r>
            <a:r>
              <a:rPr lang="ru-RU" sz="2000" dirty="0" smtClean="0">
                <a:latin typeface="Arial" pitchFamily="34" charset="0"/>
                <a:cs typeface="Arial" pitchFamily="34" charset="0"/>
              </a:rPr>
              <a:t>Молодежной секции РНК СИГРЭ </a:t>
            </a:r>
          </a:p>
          <a:p>
            <a:pPr marL="273050" indent="-273050">
              <a:spcBef>
                <a:spcPts val="0"/>
              </a:spcBef>
            </a:pPr>
            <a:r>
              <a:rPr lang="ru-RU" sz="2000" dirty="0">
                <a:latin typeface="Arial" pitchFamily="34" charset="0"/>
                <a:cs typeface="Arial" pitchFamily="34" charset="0"/>
              </a:rPr>
              <a:t>	</a:t>
            </a:r>
            <a:r>
              <a:rPr lang="ru-RU" sz="2000" dirty="0" smtClean="0">
                <a:latin typeface="Arial" pitchFamily="34" charset="0"/>
                <a:cs typeface="Arial" pitchFamily="34" charset="0"/>
              </a:rPr>
              <a:t>в 2012 году</a:t>
            </a:r>
          </a:p>
          <a:p>
            <a:pPr marL="273050" indent="-273050">
              <a:spcBef>
                <a:spcPts val="0"/>
              </a:spcBef>
            </a:pPr>
            <a:r>
              <a:rPr lang="ru-RU" sz="2000" dirty="0">
                <a:latin typeface="Arial" pitchFamily="34" charset="0"/>
                <a:cs typeface="Arial" pitchFamily="34" charset="0"/>
              </a:rPr>
              <a:t>	</a:t>
            </a:r>
            <a:r>
              <a:rPr lang="en-US" sz="2000" dirty="0" smtClean="0">
                <a:hlinkClick r:id="rId2"/>
              </a:rPr>
              <a:t>http</a:t>
            </a:r>
            <a:r>
              <a:rPr lang="en-US" sz="2000" dirty="0">
                <a:hlinkClick r:id="rId2"/>
              </a:rPr>
              <a:t>://www.cigre.ru/rnk/youth/action/263/</a:t>
            </a:r>
            <a:endParaRPr lang="ru-RU" sz="2000" dirty="0" smtClean="0">
              <a:latin typeface="Arial" pitchFamily="34" charset="0"/>
              <a:cs typeface="Arial" pitchFamily="34" charset="0"/>
            </a:endParaRPr>
          </a:p>
          <a:p>
            <a:pPr lvl="7">
              <a:spcBef>
                <a:spcPts val="600"/>
              </a:spcBef>
            </a:pPr>
            <a:r>
              <a:rPr lang="ru-RU" sz="700" dirty="0" smtClean="0">
                <a:latin typeface="Arial" pitchFamily="34" charset="0"/>
                <a:cs typeface="Arial" pitchFamily="34" charset="0"/>
              </a:rPr>
              <a:t> </a:t>
            </a:r>
          </a:p>
          <a:p>
            <a:pPr marL="3230563" indent="-260350">
              <a:spcBef>
                <a:spcPts val="600"/>
              </a:spcBef>
              <a:buFont typeface="Wingdings" pitchFamily="2" charset="2"/>
              <a:buChar char="§"/>
            </a:pPr>
            <a:r>
              <a:rPr lang="ru-RU" sz="2000" dirty="0" smtClean="0">
                <a:latin typeface="Arial" pitchFamily="34" charset="0"/>
                <a:cs typeface="Arial" pitchFamily="34" charset="0"/>
              </a:rPr>
              <a:t>Выпущен </a:t>
            </a:r>
            <a:r>
              <a:rPr lang="ru-RU" sz="2000" dirty="0">
                <a:latin typeface="Arial" pitchFamily="34" charset="0"/>
                <a:cs typeface="Arial" pitchFamily="34" charset="0"/>
              </a:rPr>
              <a:t>сборник </a:t>
            </a:r>
            <a:r>
              <a:rPr lang="ru-RU" sz="2000" dirty="0" smtClean="0">
                <a:latin typeface="Arial" pitchFamily="34" charset="0"/>
                <a:cs typeface="Arial" pitchFamily="34" charset="0"/>
              </a:rPr>
              <a:t>материалов конкурса докладов «</a:t>
            </a:r>
            <a:r>
              <a:rPr lang="ru-RU" sz="2000" dirty="0">
                <a:latin typeface="Arial" pitchFamily="34" charset="0"/>
                <a:cs typeface="Arial" pitchFamily="34" charset="0"/>
              </a:rPr>
              <a:t>Энергия - 2013» </a:t>
            </a:r>
            <a:endParaRPr lang="en-US" sz="2000" dirty="0" smtClean="0">
              <a:latin typeface="Arial" pitchFamily="34" charset="0"/>
              <a:cs typeface="Arial" pitchFamily="34" charset="0"/>
            </a:endParaRPr>
          </a:p>
          <a:p>
            <a:pPr marL="3230563" indent="-260350">
              <a:spcBef>
                <a:spcPts val="600"/>
              </a:spcBef>
              <a:buFont typeface="Wingdings" pitchFamily="2" charset="2"/>
              <a:buChar char="§"/>
            </a:pPr>
            <a:r>
              <a:rPr lang="ru-RU" sz="2000" dirty="0" smtClean="0">
                <a:latin typeface="Arial" pitchFamily="34" charset="0"/>
                <a:cs typeface="Arial" pitchFamily="34" charset="0"/>
              </a:rPr>
              <a:t>Выпущены </a:t>
            </a:r>
            <a:r>
              <a:rPr lang="ru-RU" sz="2000" dirty="0">
                <a:latin typeface="Arial" pitchFamily="34" charset="0"/>
                <a:cs typeface="Arial" pitchFamily="34" charset="0"/>
              </a:rPr>
              <a:t>4 видеоролика о мероприятиях </a:t>
            </a:r>
            <a:r>
              <a:rPr lang="ru-RU" sz="2000" dirty="0" smtClean="0">
                <a:latin typeface="Arial" pitchFamily="34" charset="0"/>
                <a:cs typeface="Arial" pitchFamily="34" charset="0"/>
              </a:rPr>
              <a:t>Молодежной </a:t>
            </a:r>
            <a:r>
              <a:rPr lang="ru-RU" sz="2000" dirty="0">
                <a:latin typeface="Arial" pitchFamily="34" charset="0"/>
                <a:cs typeface="Arial" pitchFamily="34" charset="0"/>
              </a:rPr>
              <a:t>секции РНК </a:t>
            </a:r>
            <a:r>
              <a:rPr lang="ru-RU" sz="2000" dirty="0" smtClean="0">
                <a:latin typeface="Arial" pitchFamily="34" charset="0"/>
                <a:cs typeface="Arial" pitchFamily="34" charset="0"/>
              </a:rPr>
              <a:t>СИГРЭ </a:t>
            </a:r>
            <a:r>
              <a:rPr lang="en-US" sz="2000" dirty="0" smtClean="0">
                <a:hlinkClick r:id="rId3"/>
              </a:rPr>
              <a:t>http</a:t>
            </a:r>
            <a:r>
              <a:rPr lang="en-US" sz="2000" dirty="0">
                <a:hlinkClick r:id="rId3"/>
              </a:rPr>
              <a:t>://www.cigre.ru/rnk/youth/action/261/</a:t>
            </a:r>
            <a:endParaRPr lang="ru-RU" sz="2000" dirty="0">
              <a:latin typeface="Arial" pitchFamily="34" charset="0"/>
              <a:cs typeface="Arial" pitchFamily="34" charset="0"/>
            </a:endParaRPr>
          </a:p>
          <a:p>
            <a:pPr marL="3486150" lvl="7" indent="-285750">
              <a:spcBef>
                <a:spcPts val="600"/>
              </a:spcBef>
              <a:buFont typeface="Wingdings" pitchFamily="2" charset="2"/>
              <a:buChar char="§"/>
            </a:pPr>
            <a:endParaRPr lang="ru-RU" sz="1800" dirty="0">
              <a:latin typeface="Arial" pitchFamily="34" charset="0"/>
              <a:cs typeface="Arial" pitchFamily="34" charset="0"/>
            </a:endParaRPr>
          </a:p>
        </p:txBody>
      </p:sp>
      <p:pic>
        <p:nvPicPr>
          <p:cNvPr id="5123"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506" t="10000" r="13221" b="5220"/>
          <a:stretch/>
        </p:blipFill>
        <p:spPr bwMode="auto">
          <a:xfrm>
            <a:off x="5583471" y="1045028"/>
            <a:ext cx="3429897" cy="21729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48351" t="16346" r="22779" b="21455"/>
          <a:stretch/>
        </p:blipFill>
        <p:spPr bwMode="auto">
          <a:xfrm>
            <a:off x="448294" y="3648370"/>
            <a:ext cx="2333502" cy="2827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85097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5"/>
          <p:cNvSpPr>
            <a:spLocks noGrp="1"/>
          </p:cNvSpPr>
          <p:nvPr>
            <p:ph type="sldNum" sz="quarter" idx="12"/>
          </p:nvPr>
        </p:nvSpPr>
        <p:spPr>
          <a:noFill/>
        </p:spPr>
        <p:txBody>
          <a:bodyPr/>
          <a:lstStyle/>
          <a:p>
            <a:fld id="{1C35FC49-39AB-4946-A4E1-63A0718C0545}" type="slidenum">
              <a:rPr lang="ru-RU"/>
              <a:pPr/>
              <a:t>19</a:t>
            </a:fld>
            <a:endParaRPr lang="ru-RU"/>
          </a:p>
        </p:txBody>
      </p:sp>
      <p:sp>
        <p:nvSpPr>
          <p:cNvPr id="16" name="Rectangle 5"/>
          <p:cNvSpPr txBox="1">
            <a:spLocks/>
          </p:cNvSpPr>
          <p:nvPr/>
        </p:nvSpPr>
        <p:spPr>
          <a:xfrm>
            <a:off x="1589315" y="-1"/>
            <a:ext cx="6596742" cy="89262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spcBef>
                <a:spcPts val="600"/>
              </a:spcBef>
              <a:spcAft>
                <a:spcPts val="600"/>
              </a:spcAft>
            </a:pPr>
            <a:r>
              <a:rPr lang="ru-RU" sz="3200" dirty="0" smtClean="0">
                <a:solidFill>
                  <a:schemeClr val="accent1">
                    <a:lumMod val="75000"/>
                  </a:schemeClr>
                </a:solidFill>
                <a:latin typeface="Arial" pitchFamily="34" charset="0"/>
                <a:cs typeface="Arial" pitchFamily="34" charset="0"/>
              </a:rPr>
              <a:t>Некоторые итоги</a:t>
            </a:r>
          </a:p>
        </p:txBody>
      </p:sp>
      <p:sp>
        <p:nvSpPr>
          <p:cNvPr id="5" name="AutoShape 11"/>
          <p:cNvSpPr>
            <a:spLocks noChangeArrowheads="1"/>
          </p:cNvSpPr>
          <p:nvPr/>
        </p:nvSpPr>
        <p:spPr bwMode="auto">
          <a:xfrm>
            <a:off x="326516" y="1171825"/>
            <a:ext cx="8592016" cy="857392"/>
          </a:xfrm>
          <a:prstGeom prst="roundRect">
            <a:avLst>
              <a:gd name="adj" fmla="val 3949"/>
            </a:avLst>
          </a:prstGeom>
          <a:noFill/>
          <a:ln w="9525" algn="ctr">
            <a:noFill/>
            <a:round/>
            <a:headEnd/>
            <a:tailEnd/>
          </a:ln>
        </p:spPr>
        <p:txBody>
          <a:bodyPr wrap="square"/>
          <a:lstStyle/>
          <a:p>
            <a:pPr algn="ctr"/>
            <a:endParaRPr lang="ru-RU" sz="2400" b="0" dirty="0">
              <a:solidFill>
                <a:schemeClr val="accent2"/>
              </a:solidFill>
              <a:latin typeface="Impact" pitchFamily="34" charset="0"/>
            </a:endParaRPr>
          </a:p>
        </p:txBody>
      </p:sp>
      <p:sp>
        <p:nvSpPr>
          <p:cNvPr id="7" name="Прямоугольник 5"/>
          <p:cNvSpPr>
            <a:spLocks noChangeArrowheads="1"/>
          </p:cNvSpPr>
          <p:nvPr/>
        </p:nvSpPr>
        <p:spPr bwMode="auto">
          <a:xfrm>
            <a:off x="137330" y="1034720"/>
            <a:ext cx="7578938" cy="5624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ts val="0"/>
              </a:spcBef>
            </a:pPr>
            <a:endParaRPr lang="ru-RU" sz="300" dirty="0" smtClean="0">
              <a:solidFill>
                <a:schemeClr val="accent1">
                  <a:lumMod val="75000"/>
                </a:schemeClr>
              </a:solidFill>
              <a:latin typeface="Arial" pitchFamily="34" charset="0"/>
              <a:cs typeface="Arial" pitchFamily="34" charset="0"/>
            </a:endParaRPr>
          </a:p>
          <a:p>
            <a:pPr marL="285750" indent="-285750">
              <a:spcBef>
                <a:spcPts val="0"/>
              </a:spcBef>
              <a:spcAft>
                <a:spcPts val="300"/>
              </a:spcAft>
              <a:buFont typeface="Wingdings" pitchFamily="2" charset="2"/>
              <a:buChar char="§"/>
            </a:pPr>
            <a:r>
              <a:rPr lang="ru-RU" sz="1400" dirty="0">
                <a:solidFill>
                  <a:schemeClr val="accent2"/>
                </a:solidFill>
                <a:latin typeface="Arial" pitchFamily="34" charset="0"/>
                <a:cs typeface="Arial" pitchFamily="34" charset="0"/>
              </a:rPr>
              <a:t>Межвузовское взаимодействие</a:t>
            </a:r>
          </a:p>
          <a:p>
            <a:pPr algn="just">
              <a:spcBef>
                <a:spcPts val="0"/>
              </a:spcBef>
              <a:spcAft>
                <a:spcPts val="300"/>
              </a:spcAft>
            </a:pPr>
            <a:r>
              <a:rPr lang="ru-RU" sz="1400" dirty="0">
                <a:solidFill>
                  <a:srgbClr val="006600"/>
                </a:solidFill>
              </a:rPr>
              <a:t>Благодаря Молодежной секции </a:t>
            </a:r>
            <a:r>
              <a:rPr lang="ru-RU" sz="1400" dirty="0" smtClean="0">
                <a:solidFill>
                  <a:srgbClr val="006600"/>
                </a:solidFill>
              </a:rPr>
              <a:t>расширено взаимодействие между вузами, примером стала организация подачи совместной заявки </a:t>
            </a:r>
            <a:r>
              <a:rPr lang="ru-RU" sz="1400" dirty="0">
                <a:solidFill>
                  <a:srgbClr val="006600"/>
                </a:solidFill>
              </a:rPr>
              <a:t>ТПУ и </a:t>
            </a:r>
            <a:r>
              <a:rPr lang="ru-RU" sz="1400" dirty="0" err="1">
                <a:solidFill>
                  <a:srgbClr val="006600"/>
                </a:solidFill>
              </a:rPr>
              <a:t>УрФУ</a:t>
            </a:r>
            <a:r>
              <a:rPr lang="ru-RU" sz="1400" dirty="0">
                <a:solidFill>
                  <a:srgbClr val="006600"/>
                </a:solidFill>
              </a:rPr>
              <a:t> </a:t>
            </a:r>
            <a:r>
              <a:rPr lang="ru-RU" sz="1400" dirty="0" smtClean="0">
                <a:solidFill>
                  <a:srgbClr val="006600"/>
                </a:solidFill>
              </a:rPr>
              <a:t>на </a:t>
            </a:r>
            <a:r>
              <a:rPr lang="ru-RU" sz="1400" dirty="0">
                <a:solidFill>
                  <a:srgbClr val="006600"/>
                </a:solidFill>
              </a:rPr>
              <a:t>6-й конкурс проектных заявок </a:t>
            </a:r>
            <a:r>
              <a:rPr lang="en-US" sz="1400" dirty="0" smtClean="0">
                <a:solidFill>
                  <a:srgbClr val="006600"/>
                </a:solidFill>
              </a:rPr>
              <a:t>TEMPUS</a:t>
            </a:r>
            <a:r>
              <a:rPr lang="ru-RU" sz="1400" dirty="0" smtClean="0">
                <a:solidFill>
                  <a:srgbClr val="006600"/>
                </a:solidFill>
              </a:rPr>
              <a:t> </a:t>
            </a:r>
            <a:r>
              <a:rPr lang="ru-RU" sz="1400" dirty="0">
                <a:solidFill>
                  <a:srgbClr val="006600"/>
                </a:solidFill>
              </a:rPr>
              <a:t>о модернизации магистерских образовательных программ в области энергетики в соответствии с европейскими требованиями по аккредитации образовательных программ </a:t>
            </a:r>
          </a:p>
          <a:p>
            <a:pPr marL="285750" indent="-285750">
              <a:spcBef>
                <a:spcPts val="0"/>
              </a:spcBef>
              <a:spcAft>
                <a:spcPts val="300"/>
              </a:spcAft>
              <a:buFont typeface="Wingdings" pitchFamily="2" charset="2"/>
              <a:buChar char="§"/>
            </a:pPr>
            <a:r>
              <a:rPr lang="ru-RU" sz="1400" dirty="0" smtClean="0">
                <a:solidFill>
                  <a:schemeClr val="accent2"/>
                </a:solidFill>
                <a:latin typeface="Arial" pitchFamily="34" charset="0"/>
                <a:cs typeface="Arial" pitchFamily="34" charset="0"/>
              </a:rPr>
              <a:t>Формирование кадрового резерва организаций </a:t>
            </a:r>
            <a:r>
              <a:rPr lang="ru-RU" sz="1400" dirty="0">
                <a:solidFill>
                  <a:schemeClr val="accent2"/>
                </a:solidFill>
                <a:latin typeface="Arial" pitchFamily="34" charset="0"/>
                <a:cs typeface="Arial" pitchFamily="34" charset="0"/>
              </a:rPr>
              <a:t>электроэнергетики</a:t>
            </a:r>
          </a:p>
          <a:p>
            <a:pPr>
              <a:spcBef>
                <a:spcPts val="0"/>
              </a:spcBef>
              <a:spcAft>
                <a:spcPts val="300"/>
              </a:spcAft>
            </a:pPr>
            <a:r>
              <a:rPr lang="ru-RU" sz="1400" dirty="0" smtClean="0">
                <a:solidFill>
                  <a:srgbClr val="006600"/>
                </a:solidFill>
              </a:rPr>
              <a:t>Из победителей мероприятий Молодежной секции формируется будущий кадровый резерв компаний электроэнергетик</a:t>
            </a:r>
            <a:r>
              <a:rPr lang="ru-RU" sz="1400" dirty="0">
                <a:solidFill>
                  <a:srgbClr val="006600"/>
                </a:solidFill>
              </a:rPr>
              <a:t>и</a:t>
            </a:r>
            <a:endParaRPr lang="ru-RU" sz="1400" dirty="0" smtClean="0">
              <a:solidFill>
                <a:srgbClr val="006600"/>
              </a:solidFill>
            </a:endParaRPr>
          </a:p>
          <a:p>
            <a:pPr>
              <a:spcBef>
                <a:spcPts val="0"/>
              </a:spcBef>
              <a:spcAft>
                <a:spcPts val="300"/>
              </a:spcAft>
            </a:pPr>
            <a:r>
              <a:rPr lang="ru-RU" sz="1400" dirty="0" smtClean="0">
                <a:solidFill>
                  <a:srgbClr val="006600"/>
                </a:solidFill>
              </a:rPr>
              <a:t>Например, в ОАО «СО ЕЭС» приняты на работу победители мероприятий:</a:t>
            </a:r>
          </a:p>
          <a:p>
            <a:pPr marL="285750" indent="-285750">
              <a:spcBef>
                <a:spcPts val="0"/>
              </a:spcBef>
              <a:spcAft>
                <a:spcPts val="300"/>
              </a:spcAft>
              <a:buFontTx/>
              <a:buChar char="-"/>
            </a:pPr>
            <a:r>
              <a:rPr lang="ru-RU" sz="1400" dirty="0" smtClean="0">
                <a:solidFill>
                  <a:srgbClr val="006600"/>
                </a:solidFill>
              </a:rPr>
              <a:t>Михаил Ефремов, победитель конкурса переводчиков в ИГЭУ</a:t>
            </a:r>
          </a:p>
          <a:p>
            <a:pPr marL="285750" indent="-285750">
              <a:spcBef>
                <a:spcPts val="0"/>
              </a:spcBef>
              <a:spcAft>
                <a:spcPts val="300"/>
              </a:spcAft>
              <a:buFontTx/>
              <a:buChar char="-"/>
            </a:pPr>
            <a:r>
              <a:rPr lang="ru-RU" sz="1400" dirty="0" smtClean="0">
                <a:solidFill>
                  <a:srgbClr val="006600"/>
                </a:solidFill>
              </a:rPr>
              <a:t>Вера Осипчук (</a:t>
            </a:r>
            <a:r>
              <a:rPr lang="ru-RU" sz="1400" dirty="0">
                <a:solidFill>
                  <a:srgbClr val="006600"/>
                </a:solidFill>
              </a:rPr>
              <a:t>ТПУ) </a:t>
            </a:r>
            <a:r>
              <a:rPr lang="ru-RU" sz="1400" dirty="0" smtClean="0">
                <a:solidFill>
                  <a:srgbClr val="006600"/>
                </a:solidFill>
              </a:rPr>
              <a:t>, второе место в конкурсе выпускных </a:t>
            </a:r>
            <a:endParaRPr lang="en-US" sz="1400" dirty="0" smtClean="0">
              <a:solidFill>
                <a:srgbClr val="006600"/>
              </a:solidFill>
            </a:endParaRPr>
          </a:p>
          <a:p>
            <a:pPr marL="273050">
              <a:spcBef>
                <a:spcPts val="0"/>
              </a:spcBef>
              <a:spcAft>
                <a:spcPts val="300"/>
              </a:spcAft>
            </a:pPr>
            <a:r>
              <a:rPr lang="ru-RU" sz="1400" dirty="0" smtClean="0">
                <a:solidFill>
                  <a:srgbClr val="006600"/>
                </a:solidFill>
              </a:rPr>
              <a:t>квалификационных работ в 2012 году</a:t>
            </a:r>
            <a:endParaRPr lang="en-US" sz="1400" dirty="0" smtClean="0">
              <a:solidFill>
                <a:srgbClr val="006600"/>
              </a:solidFill>
            </a:endParaRPr>
          </a:p>
          <a:p>
            <a:pPr>
              <a:spcBef>
                <a:spcPts val="0"/>
              </a:spcBef>
              <a:spcAft>
                <a:spcPts val="300"/>
              </a:spcAft>
            </a:pPr>
            <a:r>
              <a:rPr lang="ru-RU" sz="1400" dirty="0" smtClean="0">
                <a:solidFill>
                  <a:srgbClr val="006600"/>
                </a:solidFill>
              </a:rPr>
              <a:t>более 50 студентов зачислены в кадровый резерв ОАО «СО ЕЭС» </a:t>
            </a:r>
          </a:p>
          <a:p>
            <a:pPr marL="285750" indent="-285750">
              <a:spcBef>
                <a:spcPts val="0"/>
              </a:spcBef>
              <a:spcAft>
                <a:spcPts val="300"/>
              </a:spcAft>
              <a:buFont typeface="Wingdings" pitchFamily="2" charset="2"/>
              <a:buChar char="§"/>
            </a:pPr>
            <a:r>
              <a:rPr lang="ru-RU" sz="1400" dirty="0" smtClean="0">
                <a:solidFill>
                  <a:schemeClr val="accent2"/>
                </a:solidFill>
                <a:latin typeface="Arial" pitchFamily="34" charset="0"/>
                <a:cs typeface="Arial" pitchFamily="34" charset="0"/>
              </a:rPr>
              <a:t>Международное обучение</a:t>
            </a:r>
            <a:endParaRPr lang="ru-RU" sz="1400" dirty="0">
              <a:solidFill>
                <a:schemeClr val="accent2"/>
              </a:solidFill>
              <a:latin typeface="Arial" pitchFamily="34" charset="0"/>
              <a:cs typeface="Arial" pitchFamily="34" charset="0"/>
            </a:endParaRPr>
          </a:p>
          <a:p>
            <a:pPr algn="just">
              <a:spcBef>
                <a:spcPts val="0"/>
              </a:spcBef>
              <a:spcAft>
                <a:spcPts val="300"/>
              </a:spcAft>
            </a:pPr>
            <a:r>
              <a:rPr lang="ru-RU" sz="1400" dirty="0" smtClean="0">
                <a:solidFill>
                  <a:srgbClr val="006600"/>
                </a:solidFill>
              </a:rPr>
              <a:t>Организовано изучение ряда предметов специализированных образовательных программ для трех магистрантов ТПУ, отобранных по результатам конкурсов Молодежной секции, в Мюнхенском техническом университете</a:t>
            </a:r>
            <a:endParaRPr lang="en-US" sz="1400" dirty="0" smtClean="0">
              <a:solidFill>
                <a:srgbClr val="006600"/>
              </a:solidFill>
            </a:endParaRPr>
          </a:p>
          <a:p>
            <a:pPr marL="285750" indent="-285750">
              <a:spcBef>
                <a:spcPts val="0"/>
              </a:spcBef>
              <a:spcAft>
                <a:spcPts val="300"/>
              </a:spcAft>
              <a:buFont typeface="Wingdings" pitchFamily="2" charset="2"/>
              <a:buChar char="§"/>
            </a:pPr>
            <a:r>
              <a:rPr lang="ru-RU" sz="1400" dirty="0" smtClean="0">
                <a:solidFill>
                  <a:schemeClr val="accent2"/>
                </a:solidFill>
                <a:latin typeface="Arial" pitchFamily="34" charset="0"/>
                <a:cs typeface="Arial" pitchFamily="34" charset="0"/>
              </a:rPr>
              <a:t>Участие в работе СИГРЭ</a:t>
            </a:r>
            <a:endParaRPr lang="ru-RU" sz="1400" dirty="0">
              <a:solidFill>
                <a:schemeClr val="accent2"/>
              </a:solidFill>
              <a:latin typeface="Arial" pitchFamily="34" charset="0"/>
              <a:cs typeface="Arial" pitchFamily="34" charset="0"/>
            </a:endParaRPr>
          </a:p>
          <a:p>
            <a:pPr>
              <a:spcBef>
                <a:spcPts val="0"/>
              </a:spcBef>
              <a:spcAft>
                <a:spcPts val="300"/>
              </a:spcAft>
            </a:pPr>
            <a:r>
              <a:rPr lang="ru-RU" sz="1400" dirty="0" smtClean="0">
                <a:solidFill>
                  <a:srgbClr val="006600"/>
                </a:solidFill>
              </a:rPr>
              <a:t>Два представителя КГЭУ – Федотов А.И. и </a:t>
            </a:r>
            <a:r>
              <a:rPr lang="ru-RU" sz="1400" dirty="0" err="1" smtClean="0">
                <a:solidFill>
                  <a:srgbClr val="006600"/>
                </a:solidFill>
              </a:rPr>
              <a:t>Вагапов</a:t>
            </a:r>
            <a:r>
              <a:rPr lang="ru-RU" sz="1400" dirty="0" smtClean="0">
                <a:solidFill>
                  <a:srgbClr val="006600"/>
                </a:solidFill>
              </a:rPr>
              <a:t> Г.В. включены от России в состав международной рабочей группы </a:t>
            </a:r>
            <a:r>
              <a:rPr lang="en-US" sz="1400" dirty="0" smtClean="0">
                <a:solidFill>
                  <a:srgbClr val="006600"/>
                </a:solidFill>
              </a:rPr>
              <a:t>CIGRE</a:t>
            </a:r>
            <a:endParaRPr lang="ru-RU" sz="1400" dirty="0" smtClean="0">
              <a:solidFill>
                <a:srgbClr val="006600"/>
              </a:solidFill>
            </a:endParaRPr>
          </a:p>
          <a:p>
            <a:pPr>
              <a:spcBef>
                <a:spcPts val="0"/>
              </a:spcBef>
              <a:spcAft>
                <a:spcPts val="300"/>
              </a:spcAft>
            </a:pPr>
            <a:r>
              <a:rPr lang="ru-RU" sz="1400" dirty="0" smtClean="0">
                <a:solidFill>
                  <a:srgbClr val="006600"/>
                </a:solidFill>
              </a:rPr>
              <a:t>«</a:t>
            </a:r>
            <a:r>
              <a:rPr lang="ru-RU" sz="1400" dirty="0" err="1" smtClean="0">
                <a:solidFill>
                  <a:srgbClr val="006600"/>
                </a:solidFill>
              </a:rPr>
              <a:t>Power</a:t>
            </a:r>
            <a:r>
              <a:rPr lang="ru-RU" sz="1400" dirty="0" smtClean="0">
                <a:solidFill>
                  <a:srgbClr val="006600"/>
                </a:solidFill>
              </a:rPr>
              <a:t> </a:t>
            </a:r>
            <a:r>
              <a:rPr lang="ru-RU" sz="1400" dirty="0" err="1">
                <a:solidFill>
                  <a:srgbClr val="006600"/>
                </a:solidFill>
              </a:rPr>
              <a:t>Quality</a:t>
            </a:r>
            <a:r>
              <a:rPr lang="ru-RU" sz="1400" dirty="0">
                <a:solidFill>
                  <a:srgbClr val="006600"/>
                </a:solidFill>
              </a:rPr>
              <a:t> </a:t>
            </a:r>
            <a:r>
              <a:rPr lang="ru-RU" sz="1400" dirty="0" err="1">
                <a:solidFill>
                  <a:srgbClr val="006600"/>
                </a:solidFill>
              </a:rPr>
              <a:t>and</a:t>
            </a:r>
            <a:r>
              <a:rPr lang="ru-RU" sz="1400" dirty="0">
                <a:solidFill>
                  <a:srgbClr val="006600"/>
                </a:solidFill>
              </a:rPr>
              <a:t> EMC </a:t>
            </a:r>
            <a:r>
              <a:rPr lang="ru-RU" sz="1400" dirty="0" err="1">
                <a:solidFill>
                  <a:srgbClr val="006600"/>
                </a:solidFill>
              </a:rPr>
              <a:t>Issues</a:t>
            </a:r>
            <a:r>
              <a:rPr lang="ru-RU" sz="1400" dirty="0">
                <a:solidFill>
                  <a:srgbClr val="006600"/>
                </a:solidFill>
              </a:rPr>
              <a:t> </a:t>
            </a:r>
            <a:r>
              <a:rPr lang="ru-RU" sz="1400" dirty="0" err="1">
                <a:solidFill>
                  <a:srgbClr val="006600"/>
                </a:solidFill>
              </a:rPr>
              <a:t>Associated</a:t>
            </a:r>
            <a:r>
              <a:rPr lang="ru-RU" sz="1400" dirty="0">
                <a:solidFill>
                  <a:srgbClr val="006600"/>
                </a:solidFill>
              </a:rPr>
              <a:t> </a:t>
            </a:r>
            <a:r>
              <a:rPr lang="ru-RU" sz="1400" dirty="0" err="1" smtClean="0">
                <a:solidFill>
                  <a:srgbClr val="006600"/>
                </a:solidFill>
              </a:rPr>
              <a:t>with</a:t>
            </a:r>
            <a:r>
              <a:rPr lang="ru-RU" sz="1400" dirty="0" smtClean="0">
                <a:solidFill>
                  <a:srgbClr val="006600"/>
                </a:solidFill>
              </a:rPr>
              <a:t> </a:t>
            </a:r>
            <a:r>
              <a:rPr lang="ru-RU" sz="1400" dirty="0" err="1">
                <a:solidFill>
                  <a:srgbClr val="006600"/>
                </a:solidFill>
              </a:rPr>
              <a:t>Future</a:t>
            </a:r>
            <a:r>
              <a:rPr lang="ru-RU" sz="1400" dirty="0">
                <a:solidFill>
                  <a:srgbClr val="006600"/>
                </a:solidFill>
              </a:rPr>
              <a:t> </a:t>
            </a:r>
            <a:r>
              <a:rPr lang="ru-RU" sz="1400" dirty="0" err="1">
                <a:solidFill>
                  <a:srgbClr val="006600"/>
                </a:solidFill>
              </a:rPr>
              <a:t>Electricity</a:t>
            </a:r>
            <a:r>
              <a:rPr lang="ru-RU" sz="1400" dirty="0">
                <a:solidFill>
                  <a:srgbClr val="006600"/>
                </a:solidFill>
              </a:rPr>
              <a:t> </a:t>
            </a:r>
            <a:r>
              <a:rPr lang="ru-RU" sz="1400" dirty="0" err="1" smtClean="0">
                <a:solidFill>
                  <a:srgbClr val="006600"/>
                </a:solidFill>
              </a:rPr>
              <a:t>Networks</a:t>
            </a:r>
            <a:r>
              <a:rPr lang="ru-RU" sz="1400" dirty="0" smtClean="0">
                <a:solidFill>
                  <a:srgbClr val="006600"/>
                </a:solidFill>
              </a:rPr>
              <a:t>»</a:t>
            </a:r>
            <a:endParaRPr lang="ru-RU" sz="1400" dirty="0">
              <a:solidFill>
                <a:srgbClr val="006600"/>
              </a:solidFill>
            </a:endParaRPr>
          </a:p>
          <a:p>
            <a:pPr marL="285750" indent="-285750">
              <a:spcBef>
                <a:spcPts val="0"/>
              </a:spcBef>
              <a:buFont typeface="Wingdings" pitchFamily="2" charset="2"/>
              <a:buChar char="§"/>
            </a:pPr>
            <a:endParaRPr lang="ru-RU" sz="1600" dirty="0">
              <a:solidFill>
                <a:srgbClr val="006600"/>
              </a:solidFill>
            </a:endParaRPr>
          </a:p>
        </p:txBody>
      </p:sp>
      <p:pic>
        <p:nvPicPr>
          <p:cNvPr id="2050" name="Picture 2" descr="http://doktorski.unizg.hr/images/50001516/ec-TEMPUS_e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6165" y="1217863"/>
            <a:ext cx="1048156" cy="111430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Технический университет г. Мюнхе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6164" y="4497303"/>
            <a:ext cx="1149081" cy="716948"/>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27196" y="2605633"/>
            <a:ext cx="2173184" cy="1446778"/>
          </a:xfrm>
          <a:prstGeom prst="rect">
            <a:avLst/>
          </a:prstGeom>
          <a:ln>
            <a:noFill/>
          </a:ln>
          <a:effectLst>
            <a:softEdge rad="112500"/>
          </a:effectLst>
        </p:spPr>
      </p:pic>
      <p:pic>
        <p:nvPicPr>
          <p:cNvPr id="1028" name="Picture 4" descr="Cigré C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6452" y="5683867"/>
            <a:ext cx="1668794" cy="818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6852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1653755" y="963997"/>
            <a:ext cx="5801172" cy="5894003"/>
          </a:xfrm>
          <a:prstGeom prst="ellipse">
            <a:avLst/>
          </a:prstGeom>
          <a:solidFill>
            <a:srgbClr val="00CC00">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122" name="Номер слайда 5"/>
          <p:cNvSpPr>
            <a:spLocks noGrp="1"/>
          </p:cNvSpPr>
          <p:nvPr>
            <p:ph type="sldNum" sz="quarter" idx="12"/>
          </p:nvPr>
        </p:nvSpPr>
        <p:spPr>
          <a:noFill/>
        </p:spPr>
        <p:txBody>
          <a:bodyPr/>
          <a:lstStyle/>
          <a:p>
            <a:fld id="{1C35FC49-39AB-4946-A4E1-63A0718C0545}" type="slidenum">
              <a:rPr lang="ru-RU"/>
              <a:pPr/>
              <a:t>20</a:t>
            </a:fld>
            <a:endParaRPr lang="ru-RU"/>
          </a:p>
        </p:txBody>
      </p:sp>
      <p:sp>
        <p:nvSpPr>
          <p:cNvPr id="20" name="Rectangle 5"/>
          <p:cNvSpPr txBox="1">
            <a:spLocks/>
          </p:cNvSpPr>
          <p:nvPr/>
        </p:nvSpPr>
        <p:spPr>
          <a:xfrm>
            <a:off x="1947863" y="115888"/>
            <a:ext cx="6246111" cy="700087"/>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ru-RU" sz="2400" b="1" dirty="0" smtClean="0">
                <a:solidFill>
                  <a:schemeClr val="accent1">
                    <a:lumMod val="75000"/>
                  </a:schemeClr>
                </a:solidFill>
                <a:latin typeface="Arial" pitchFamily="34" charset="0"/>
                <a:ea typeface="+mn-ea"/>
                <a:cs typeface="Arial" pitchFamily="34" charset="0"/>
              </a:rPr>
              <a:t>Молодежн</a:t>
            </a:r>
            <a:r>
              <a:rPr lang="ru-RU" sz="2400" dirty="0" smtClean="0">
                <a:solidFill>
                  <a:schemeClr val="accent1">
                    <a:lumMod val="75000"/>
                  </a:schemeClr>
                </a:solidFill>
                <a:latin typeface="Arial" pitchFamily="34" charset="0"/>
                <a:ea typeface="+mn-ea"/>
                <a:cs typeface="Arial" pitchFamily="34" charset="0"/>
              </a:rPr>
              <a:t>ая</a:t>
            </a:r>
            <a:r>
              <a:rPr lang="ru-RU" sz="2400" b="1" dirty="0" smtClean="0">
                <a:solidFill>
                  <a:schemeClr val="accent1">
                    <a:lumMod val="75000"/>
                  </a:schemeClr>
                </a:solidFill>
                <a:latin typeface="Arial" pitchFamily="34" charset="0"/>
                <a:ea typeface="+mn-ea"/>
                <a:cs typeface="Arial" pitchFamily="34" charset="0"/>
              </a:rPr>
              <a:t> секция РНК СИГРЭ – это…</a:t>
            </a:r>
            <a:endParaRPr lang="ru-RU" sz="2400" b="1" dirty="0">
              <a:solidFill>
                <a:schemeClr val="accent1">
                  <a:lumMod val="75000"/>
                </a:schemeClr>
              </a:solidFill>
              <a:latin typeface="Arial" pitchFamily="34" charset="0"/>
              <a:ea typeface="+mn-ea"/>
              <a:cs typeface="Arial" pitchFamily="34" charset="0"/>
            </a:endParaRPr>
          </a:p>
        </p:txBody>
      </p:sp>
      <p:sp>
        <p:nvSpPr>
          <p:cNvPr id="21" name="AutoShape 10"/>
          <p:cNvSpPr>
            <a:spLocks noChangeArrowheads="1"/>
          </p:cNvSpPr>
          <p:nvPr/>
        </p:nvSpPr>
        <p:spPr bwMode="auto">
          <a:xfrm>
            <a:off x="255553" y="1479242"/>
            <a:ext cx="2748904"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spcBef>
                <a:spcPct val="25000"/>
              </a:spcBef>
            </a:pPr>
            <a:r>
              <a:rPr lang="ru-RU" sz="1400" dirty="0" smtClean="0">
                <a:solidFill>
                  <a:srgbClr val="006600"/>
                </a:solidFill>
              </a:rPr>
              <a:t>Всероссийский масштаб</a:t>
            </a:r>
          </a:p>
        </p:txBody>
      </p:sp>
      <p:sp>
        <p:nvSpPr>
          <p:cNvPr id="22" name="AutoShape 10"/>
          <p:cNvSpPr>
            <a:spLocks noChangeArrowheads="1"/>
          </p:cNvSpPr>
          <p:nvPr/>
        </p:nvSpPr>
        <p:spPr bwMode="auto">
          <a:xfrm>
            <a:off x="3170712" y="1479242"/>
            <a:ext cx="2945080"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a:solidFill>
                  <a:srgbClr val="006600"/>
                </a:solidFill>
              </a:rPr>
              <a:t>О</a:t>
            </a:r>
            <a:r>
              <a:rPr lang="ru-RU" sz="1400" dirty="0" smtClean="0">
                <a:solidFill>
                  <a:srgbClr val="006600"/>
                </a:solidFill>
              </a:rPr>
              <a:t>ткрытость </a:t>
            </a:r>
            <a:r>
              <a:rPr lang="ru-RU" sz="1400" dirty="0">
                <a:solidFill>
                  <a:srgbClr val="006600"/>
                </a:solidFill>
              </a:rPr>
              <a:t>и публичность </a:t>
            </a:r>
          </a:p>
        </p:txBody>
      </p:sp>
      <p:sp>
        <p:nvSpPr>
          <p:cNvPr id="25" name="AutoShape 10"/>
          <p:cNvSpPr>
            <a:spLocks noChangeArrowheads="1"/>
          </p:cNvSpPr>
          <p:nvPr/>
        </p:nvSpPr>
        <p:spPr bwMode="auto">
          <a:xfrm>
            <a:off x="6282047" y="2716096"/>
            <a:ext cx="2648198"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a:solidFill>
                  <a:srgbClr val="006600"/>
                </a:solidFill>
              </a:rPr>
              <a:t>Н</a:t>
            </a:r>
            <a:r>
              <a:rPr lang="ru-RU" sz="1400" dirty="0" smtClean="0">
                <a:solidFill>
                  <a:srgbClr val="006600"/>
                </a:solidFill>
              </a:rPr>
              <a:t>аличие </a:t>
            </a:r>
            <a:r>
              <a:rPr lang="ru-RU" sz="1400" dirty="0">
                <a:solidFill>
                  <a:srgbClr val="006600"/>
                </a:solidFill>
              </a:rPr>
              <a:t>и преемственность традиций </a:t>
            </a:r>
          </a:p>
        </p:txBody>
      </p:sp>
      <p:sp>
        <p:nvSpPr>
          <p:cNvPr id="28" name="AutoShape 10"/>
          <p:cNvSpPr>
            <a:spLocks noChangeArrowheads="1"/>
          </p:cNvSpPr>
          <p:nvPr/>
        </p:nvSpPr>
        <p:spPr bwMode="auto">
          <a:xfrm>
            <a:off x="255553" y="2723651"/>
            <a:ext cx="2748904" cy="1117408"/>
          </a:xfrm>
          <a:prstGeom prst="roundRect">
            <a:avLst>
              <a:gd name="adj" fmla="val 6102"/>
            </a:avLst>
          </a:prstGeom>
          <a:solidFill>
            <a:schemeClr val="bg1"/>
          </a:solidFill>
          <a:ln w="9525" algn="ctr">
            <a:solidFill>
              <a:srgbClr val="008000"/>
            </a:solidFill>
            <a:round/>
            <a:headEnd/>
            <a:tailEnd/>
          </a:ln>
        </p:spPr>
        <p:txBody>
          <a:bodyPr vert="horz" anchor="ctr"/>
          <a:lstStyle/>
          <a:p>
            <a:pPr algn="ctr">
              <a:spcBef>
                <a:spcPct val="25000"/>
              </a:spcBef>
            </a:pPr>
            <a:r>
              <a:rPr lang="ru-RU" sz="1400" dirty="0">
                <a:solidFill>
                  <a:srgbClr val="006600"/>
                </a:solidFill>
              </a:rPr>
              <a:t>М</a:t>
            </a:r>
            <a:r>
              <a:rPr lang="ru-RU" sz="1400" dirty="0" smtClean="0">
                <a:solidFill>
                  <a:srgbClr val="006600"/>
                </a:solidFill>
              </a:rPr>
              <a:t>еждународный </a:t>
            </a:r>
            <a:r>
              <a:rPr lang="ru-RU" sz="1400" dirty="0">
                <a:solidFill>
                  <a:srgbClr val="006600"/>
                </a:solidFill>
              </a:rPr>
              <a:t>статус </a:t>
            </a:r>
          </a:p>
        </p:txBody>
      </p:sp>
      <p:sp>
        <p:nvSpPr>
          <p:cNvPr id="29" name="AutoShape 10"/>
          <p:cNvSpPr>
            <a:spLocks noChangeArrowheads="1"/>
          </p:cNvSpPr>
          <p:nvPr/>
        </p:nvSpPr>
        <p:spPr bwMode="auto">
          <a:xfrm>
            <a:off x="3170712" y="2717526"/>
            <a:ext cx="2945080"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a:solidFill>
                  <a:srgbClr val="006600"/>
                </a:solidFill>
              </a:rPr>
              <a:t>О</a:t>
            </a:r>
            <a:r>
              <a:rPr lang="ru-RU" sz="1400" dirty="0" smtClean="0">
                <a:solidFill>
                  <a:srgbClr val="006600"/>
                </a:solidFill>
              </a:rPr>
              <a:t>собый </a:t>
            </a:r>
            <a:r>
              <a:rPr lang="ru-RU" sz="1400" dirty="0">
                <a:solidFill>
                  <a:srgbClr val="006600"/>
                </a:solidFill>
              </a:rPr>
              <a:t>механизм реализации – через базовые кафедры российских технических вузов</a:t>
            </a:r>
          </a:p>
        </p:txBody>
      </p:sp>
      <p:sp>
        <p:nvSpPr>
          <p:cNvPr id="30" name="AutoShape 10"/>
          <p:cNvSpPr>
            <a:spLocks noChangeArrowheads="1"/>
          </p:cNvSpPr>
          <p:nvPr/>
        </p:nvSpPr>
        <p:spPr bwMode="auto">
          <a:xfrm>
            <a:off x="6282047" y="3944451"/>
            <a:ext cx="2648198" cy="1117408"/>
          </a:xfrm>
          <a:prstGeom prst="roundRect">
            <a:avLst>
              <a:gd name="adj" fmla="val 6102"/>
            </a:avLst>
          </a:prstGeom>
          <a:solidFill>
            <a:schemeClr val="bg1"/>
          </a:solidFill>
          <a:ln w="9525" algn="ctr">
            <a:solidFill>
              <a:srgbClr val="008000"/>
            </a:solidFill>
            <a:round/>
            <a:headEnd/>
            <a:tailEnd/>
          </a:ln>
        </p:spPr>
        <p:txBody>
          <a:bodyPr vert="horz" anchor="ctr"/>
          <a:lstStyle/>
          <a:p>
            <a:pPr algn="ctr"/>
            <a:r>
              <a:rPr lang="ru-RU" sz="1400" dirty="0">
                <a:solidFill>
                  <a:srgbClr val="006600"/>
                </a:solidFill>
              </a:rPr>
              <a:t>Н</a:t>
            </a:r>
            <a:r>
              <a:rPr lang="ru-RU" sz="1400" dirty="0" smtClean="0">
                <a:solidFill>
                  <a:srgbClr val="006600"/>
                </a:solidFill>
              </a:rPr>
              <a:t>аличие </a:t>
            </a:r>
            <a:r>
              <a:rPr lang="ru-RU" sz="1400" dirty="0">
                <a:solidFill>
                  <a:srgbClr val="006600"/>
                </a:solidFill>
              </a:rPr>
              <a:t>объявленных целей, задач, принципов, форм деятельности </a:t>
            </a:r>
          </a:p>
        </p:txBody>
      </p:sp>
      <p:sp>
        <p:nvSpPr>
          <p:cNvPr id="31" name="AutoShape 10"/>
          <p:cNvSpPr>
            <a:spLocks noChangeArrowheads="1"/>
          </p:cNvSpPr>
          <p:nvPr/>
        </p:nvSpPr>
        <p:spPr bwMode="auto">
          <a:xfrm>
            <a:off x="255553" y="3944451"/>
            <a:ext cx="2748904"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a:solidFill>
                  <a:srgbClr val="006600"/>
                </a:solidFill>
              </a:rPr>
              <a:t>П</a:t>
            </a:r>
            <a:r>
              <a:rPr lang="ru-RU" sz="1400" dirty="0" smtClean="0">
                <a:solidFill>
                  <a:srgbClr val="006600"/>
                </a:solidFill>
              </a:rPr>
              <a:t>ланомерность </a:t>
            </a:r>
            <a:r>
              <a:rPr lang="ru-RU" sz="1400" dirty="0">
                <a:solidFill>
                  <a:srgbClr val="006600"/>
                </a:solidFill>
              </a:rPr>
              <a:t>и регулярность </a:t>
            </a:r>
          </a:p>
        </p:txBody>
      </p:sp>
      <p:sp>
        <p:nvSpPr>
          <p:cNvPr id="32" name="AutoShape 10"/>
          <p:cNvSpPr>
            <a:spLocks noChangeArrowheads="1"/>
          </p:cNvSpPr>
          <p:nvPr/>
        </p:nvSpPr>
        <p:spPr bwMode="auto">
          <a:xfrm>
            <a:off x="3189764" y="3950638"/>
            <a:ext cx="2926028"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a:solidFill>
                  <a:srgbClr val="006600"/>
                </a:solidFill>
              </a:rPr>
              <a:t>Н</a:t>
            </a:r>
            <a:r>
              <a:rPr lang="ru-RU" sz="1400" dirty="0" smtClean="0">
                <a:solidFill>
                  <a:srgbClr val="006600"/>
                </a:solidFill>
              </a:rPr>
              <a:t>аличие </a:t>
            </a:r>
            <a:r>
              <a:rPr lang="ru-RU" sz="1400" dirty="0">
                <a:solidFill>
                  <a:srgbClr val="006600"/>
                </a:solidFill>
              </a:rPr>
              <a:t>соглашений о сотрудничестве с ведущими российскими техническими вузами</a:t>
            </a:r>
          </a:p>
        </p:txBody>
      </p:sp>
      <p:sp>
        <p:nvSpPr>
          <p:cNvPr id="33" name="AutoShape 10"/>
          <p:cNvSpPr>
            <a:spLocks noChangeArrowheads="1"/>
          </p:cNvSpPr>
          <p:nvPr/>
        </p:nvSpPr>
        <p:spPr bwMode="auto">
          <a:xfrm>
            <a:off x="6282047" y="5187658"/>
            <a:ext cx="2648198"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smtClean="0">
                <a:solidFill>
                  <a:srgbClr val="006600"/>
                </a:solidFill>
              </a:rPr>
              <a:t>Наличие </a:t>
            </a:r>
            <a:r>
              <a:rPr lang="ru-RU" sz="1400" dirty="0">
                <a:solidFill>
                  <a:srgbClr val="006600"/>
                </a:solidFill>
              </a:rPr>
              <a:t>регламентирующей среды и нормативной базы деятельности </a:t>
            </a:r>
          </a:p>
        </p:txBody>
      </p:sp>
      <p:sp>
        <p:nvSpPr>
          <p:cNvPr id="34" name="AutoShape 10"/>
          <p:cNvSpPr>
            <a:spLocks noChangeArrowheads="1"/>
          </p:cNvSpPr>
          <p:nvPr/>
        </p:nvSpPr>
        <p:spPr bwMode="auto">
          <a:xfrm>
            <a:off x="255553" y="5196559"/>
            <a:ext cx="2748904"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a:solidFill>
                  <a:srgbClr val="006600"/>
                </a:solidFill>
              </a:rPr>
              <a:t>Н</a:t>
            </a:r>
            <a:r>
              <a:rPr lang="ru-RU" sz="1400" dirty="0" smtClean="0">
                <a:solidFill>
                  <a:srgbClr val="006600"/>
                </a:solidFill>
              </a:rPr>
              <a:t>аличие </a:t>
            </a:r>
            <a:r>
              <a:rPr lang="ru-RU" sz="1400" dirty="0">
                <a:solidFill>
                  <a:srgbClr val="006600"/>
                </a:solidFill>
              </a:rPr>
              <a:t>организационной управленческой иерархии</a:t>
            </a:r>
          </a:p>
        </p:txBody>
      </p:sp>
      <p:sp>
        <p:nvSpPr>
          <p:cNvPr id="35" name="AutoShape 10"/>
          <p:cNvSpPr>
            <a:spLocks noChangeArrowheads="1"/>
          </p:cNvSpPr>
          <p:nvPr/>
        </p:nvSpPr>
        <p:spPr bwMode="auto">
          <a:xfrm>
            <a:off x="3170712" y="5196559"/>
            <a:ext cx="2945080"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a:solidFill>
                  <a:srgbClr val="006600"/>
                </a:solidFill>
              </a:rPr>
              <a:t>И</a:t>
            </a:r>
            <a:r>
              <a:rPr lang="ru-RU" sz="1400" dirty="0" smtClean="0">
                <a:solidFill>
                  <a:srgbClr val="006600"/>
                </a:solidFill>
              </a:rPr>
              <a:t>нформационная </a:t>
            </a:r>
            <a:r>
              <a:rPr lang="ru-RU" sz="1400" dirty="0">
                <a:solidFill>
                  <a:srgbClr val="006600"/>
                </a:solidFill>
              </a:rPr>
              <a:t>самостоятельность </a:t>
            </a:r>
          </a:p>
        </p:txBody>
      </p:sp>
      <p:sp>
        <p:nvSpPr>
          <p:cNvPr id="36" name="AutoShape 10"/>
          <p:cNvSpPr>
            <a:spLocks noChangeArrowheads="1"/>
          </p:cNvSpPr>
          <p:nvPr/>
        </p:nvSpPr>
        <p:spPr bwMode="auto">
          <a:xfrm>
            <a:off x="6268192" y="1482145"/>
            <a:ext cx="2662053" cy="1117408"/>
          </a:xfrm>
          <a:prstGeom prst="roundRect">
            <a:avLst>
              <a:gd name="adj" fmla="val 6102"/>
            </a:avLst>
          </a:prstGeom>
          <a:solidFill>
            <a:schemeClr val="bg1"/>
          </a:solidFill>
          <a:ln w="9525" algn="ctr">
            <a:solidFill>
              <a:srgbClr val="008000"/>
            </a:solidFill>
            <a:round/>
            <a:headEnd/>
            <a:tailEnd/>
          </a:ln>
        </p:spPr>
        <p:txBody>
          <a:bodyPr vert="horz" anchor="ctr"/>
          <a:lstStyle/>
          <a:p>
            <a:pPr lvl="0" algn="ctr"/>
            <a:r>
              <a:rPr lang="ru-RU" sz="1400" dirty="0" smtClean="0">
                <a:solidFill>
                  <a:srgbClr val="006600"/>
                </a:solidFill>
              </a:rPr>
              <a:t>Единая площадка для государственных органов, организаций электроэнергетики, технических вузов </a:t>
            </a:r>
            <a:endParaRPr lang="ru-RU" sz="1400" dirty="0">
              <a:solidFill>
                <a:srgbClr val="006600"/>
              </a:solidFill>
            </a:endParaRPr>
          </a:p>
        </p:txBody>
      </p:sp>
    </p:spTree>
    <p:extLst>
      <p:ext uri="{BB962C8B-B14F-4D97-AF65-F5344CB8AC3E}">
        <p14:creationId xmlns:p14="http://schemas.microsoft.com/office/powerpoint/2010/main" val="30018712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lstStyle/>
          <a:p>
            <a:r>
              <a:rPr lang="en-US" sz="4800" b="1" dirty="0" smtClean="0">
                <a:solidFill>
                  <a:srgbClr val="008000"/>
                </a:solidFill>
                <a:latin typeface="Arial" pitchFamily="34" charset="0"/>
                <a:cs typeface="Arial" pitchFamily="34" charset="0"/>
              </a:rPr>
              <a:t>Thank you </a:t>
            </a:r>
            <a:r>
              <a:rPr lang="ru-RU" sz="4800" b="1" dirty="0" smtClean="0">
                <a:solidFill>
                  <a:srgbClr val="008000"/>
                </a:solidFill>
                <a:latin typeface="Arial" pitchFamily="34" charset="0"/>
                <a:cs typeface="Arial" pitchFamily="34" charset="0"/>
              </a:rPr>
              <a:t>!</a:t>
            </a:r>
            <a:endParaRPr lang="ru-RU" sz="4800" b="1" dirty="0">
              <a:solidFill>
                <a:srgbClr val="008000"/>
              </a:solidFill>
              <a:latin typeface="Arial" pitchFamily="34" charset="0"/>
              <a:cs typeface="Arial" pitchFamily="34"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266" y="3824492"/>
            <a:ext cx="4537661" cy="2745137"/>
          </a:xfrm>
          <a:prstGeom prst="rect">
            <a:avLst/>
          </a:prstGeom>
          <a:effectLst>
            <a:softEdge rad="101600"/>
          </a:effectLst>
        </p:spPr>
      </p:pic>
      <p:sp>
        <p:nvSpPr>
          <p:cNvPr id="10" name="Подзаголовок 6"/>
          <p:cNvSpPr>
            <a:spLocks noGrp="1"/>
          </p:cNvSpPr>
          <p:nvPr>
            <p:ph type="subTitle" idx="1"/>
          </p:nvPr>
        </p:nvSpPr>
        <p:spPr>
          <a:xfrm>
            <a:off x="6103916" y="5355770"/>
            <a:ext cx="3040083" cy="1502229"/>
          </a:xfrm>
        </p:spPr>
        <p:txBody>
          <a:bodyPr>
            <a:normAutofit/>
          </a:bodyPr>
          <a:lstStyle/>
          <a:p>
            <a:pPr algn="r" eaLnBrk="1" hangingPunct="1">
              <a:spcBef>
                <a:spcPts val="600"/>
              </a:spcBef>
            </a:pPr>
            <a:r>
              <a:rPr lang="ru-RU" sz="2400" b="1" dirty="0" smtClean="0">
                <a:solidFill>
                  <a:srgbClr val="008000"/>
                </a:solidFill>
                <a:latin typeface="Arial" pitchFamily="34" charset="0"/>
                <a:cs typeface="Arial" pitchFamily="34" charset="0"/>
              </a:rPr>
              <a:t>Гофман Андрей Владимирович</a:t>
            </a:r>
            <a:endParaRPr lang="en-US" sz="2400" b="1" dirty="0" smtClean="0">
              <a:solidFill>
                <a:srgbClr val="008000"/>
              </a:solidFill>
              <a:latin typeface="Arial" pitchFamily="34" charset="0"/>
              <a:cs typeface="Arial" pitchFamily="34" charset="0"/>
            </a:endParaRPr>
          </a:p>
          <a:p>
            <a:pPr algn="r" eaLnBrk="1" hangingPunct="1">
              <a:spcBef>
                <a:spcPts val="600"/>
              </a:spcBef>
            </a:pPr>
            <a:r>
              <a:rPr lang="en-US" sz="1600" b="1" dirty="0" smtClean="0">
                <a:solidFill>
                  <a:srgbClr val="008000"/>
                </a:solidFill>
                <a:latin typeface="Arial" pitchFamily="34" charset="0"/>
                <a:cs typeface="Arial" pitchFamily="34" charset="0"/>
                <a:hlinkClick r:id="rId3"/>
              </a:rPr>
              <a:t>+7(499)788-19-79</a:t>
            </a:r>
          </a:p>
          <a:p>
            <a:pPr algn="r" eaLnBrk="1" hangingPunct="1">
              <a:spcBef>
                <a:spcPts val="600"/>
              </a:spcBef>
            </a:pPr>
            <a:r>
              <a:rPr lang="en-US" sz="1600" b="1" dirty="0" smtClean="0">
                <a:solidFill>
                  <a:srgbClr val="008000"/>
                </a:solidFill>
                <a:latin typeface="Arial" pitchFamily="34" charset="0"/>
                <a:cs typeface="Arial" pitchFamily="34" charset="0"/>
                <a:hlinkClick r:id="rId3"/>
              </a:rPr>
              <a:t>cigre@list.ru</a:t>
            </a:r>
            <a:endParaRPr lang="ru-RU" sz="1600" b="1" dirty="0">
              <a:solidFill>
                <a:srgbClr val="008000"/>
              </a:solidFill>
              <a:latin typeface="Arial" pitchFamily="34" charset="0"/>
              <a:cs typeface="Arial" pitchFamily="34" charset="0"/>
            </a:endParaRPr>
          </a:p>
        </p:txBody>
      </p:sp>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0133" y="377349"/>
            <a:ext cx="4080659" cy="2720439"/>
          </a:xfrm>
          <a:prstGeom prst="rect">
            <a:avLst/>
          </a:prstGeom>
          <a:ln>
            <a:noFill/>
          </a:ln>
          <a:effectLst>
            <a:softEdge rad="112500"/>
          </a:effectLst>
        </p:spPr>
      </p:pic>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201" y="0"/>
            <a:ext cx="4047477" cy="3475138"/>
          </a:xfrm>
          <a:prstGeom prst="rect">
            <a:avLst/>
          </a:prstGeom>
        </p:spPr>
      </p:pic>
      <p:pic>
        <p:nvPicPr>
          <p:cNvPr id="2" name="Рисунок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24915" y="2051453"/>
            <a:ext cx="4719523" cy="2847369"/>
          </a:xfrm>
          <a:prstGeom prst="rect">
            <a:avLst/>
          </a:prstGeom>
          <a:ln>
            <a:noFill/>
          </a:ln>
          <a:effectLst>
            <a:softEdge rad="112500"/>
          </a:effectLst>
        </p:spPr>
      </p:pic>
    </p:spTree>
    <p:extLst>
      <p:ext uri="{BB962C8B-B14F-4D97-AF65-F5344CB8AC3E}">
        <p14:creationId xmlns:p14="http://schemas.microsoft.com/office/powerpoint/2010/main" val="219248845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Слайд 1 - &amp;quot;Российский национальный комитет &amp;#x0D;&amp;#x0A;Международного Совета по большим электрическим системам высокого напряжения (РНК С&quot;/&gt;&lt;property id=&quot;20307&quot; value=&quot;256&quot;/&gt;&lt;/object&gt;&lt;object type=&quot;3&quot; unique_id=&quot;11935&quot;&gt;&lt;property id=&quot;20148&quot; value=&quot;5&quot;/&gt;&lt;property id=&quot;20300&quot; value=&quot;Слайд 2 - &amp;quot;1. Основные результаты деятельности СИГРЭ за 2009-2011 гг.&amp;quot;&quot;/&gt;&lt;property id=&quot;20307&quot; value=&quot;257&quot;/&gt;&lt;/object&gt;&lt;object type=&quot;3&quot; unique_id=&quot;11937&quot;&gt;&lt;property id=&quot;20148&quot; value=&quot;5&quot;/&gt;&lt;property id=&quot;20300&quot; value=&quot;Слайд 4 - &amp;quot;1.2. Структура СИГРЭ&amp;quot;&quot;/&gt;&lt;property id=&quot;20307&quot; value=&quot;259&quot;/&gt;&lt;/object&gt;&lt;object type=&quot;3&quot; unique_id=&quot;11938&quot;&gt;&lt;property id=&quot;20148&quot; value=&quot;5&quot;/&gt;&lt;property id=&quot;20300&quot; value=&quot;Слайд 5 - &amp;quot;1.3. Деятельность административных органов СИГРЭ  &amp;quot;&quot;/&gt;&lt;property id=&quot;20307&quot; value=&quot;260&quot;/&gt;&lt;/object&gt;&lt;object type=&quot;3&quot; unique_id=&quot;11939&quot;&gt;&lt;property id=&quot;20148&quot; value=&quot;5&quot;/&gt;&lt;property id=&quot;20300&quot; value=&quot;Слайд 6 - &amp;quot;1.4. Финансово-бюджетное состояние СИГРЭ&amp;quot;&quot;/&gt;&lt;property id=&quot;20307&quot; value=&quot;261&quot;/&gt;&lt;/object&gt;&lt;object type=&quot;3&quot; unique_id=&quot;11940&quot;&gt;&lt;property id=&quot;20148&quot; value=&quot;5&quot;/&gt;&lt;property id=&quot;20300&quot; value=&quot;Слайд 7 - &amp;quot;1.5. Мероприятия СИГРЭ по сокращению бюджетного дефицита&amp;quot;&quot;/&gt;&lt;property id=&quot;20307&quot; value=&quot;262&quot;/&gt;&lt;/object&gt;&lt;object type=&quot;3&quot; unique_id=&quot;11941&quot;&gt;&lt;property id=&quot;20148&quot; value=&quot;5&quot;/&gt;&lt;property id=&quot;20300&quot; value=&quot;Слайд 8 - &amp;quot;1.6. Научно-исследовательская деятельность СИГРЭ&amp;quot;&quot;/&gt;&lt;property id=&quot;20307&quot; value=&quot;263&quot;/&gt;&lt;/object&gt;&lt;object type=&quot;3&quot; unique_id=&quot;11942&quot;&gt;&lt;property id=&quot;20148&quot; value=&quot;5&quot;/&gt;&lt;property id=&quot;20300&quot; value=&quot;Слайд 9 - &amp;quot;1.7. Научно-исследовательские мероприятия СИГРЭ&amp;quot;&quot;/&gt;&lt;property id=&quot;20307&quot; value=&quot;264&quot;/&gt;&lt;/object&gt;&lt;object type=&quot;3&quot; unique_id=&quot;11943&quot;&gt;&lt;property id=&quot;20148&quot; value=&quot;5&quot;/&gt;&lt;property id=&quot;20300&quot; value=&quot;Слайд 10 - &amp;quot;1.8. Итоги 43-й сессии СИГРЭ &amp;#x0D;&amp;#x0A;(22-27 августа 2010 г., Париж)&amp;quot;&quot;/&gt;&lt;property id=&quot;20307&quot; value=&quot;265&quot;/&gt;&lt;/object&gt;&lt;object type=&quot;3&quot; unique_id=&quot;11944&quot;&gt;&lt;property id=&quot;20148&quot; value=&quot;5&quot;/&gt;&lt;property id=&quot;20300&quot; value=&quot;Слайд 11 - &amp;quot;1.9. Информационная деятельность СИГРЭ&amp;quot;&quot;/&gt;&lt;property id=&quot;20307&quot; value=&quot;266&quot;/&gt;&lt;/object&gt;&lt;object type=&quot;3&quot; unique_id=&quot;11945&quot;&gt;&lt;property id=&quot;20148&quot; value=&quot;5&quot;/&gt;&lt;property id=&quot;20300&quot; value=&quot;Слайд 12 - &amp;quot;1.10. Стратегия СИГРЭ на 2010-2012 гг. (утвержденная на Генеральной Ассамблее 23 августа 2010 г.)&amp;quot;&quot;/&gt;&lt;property id=&quot;20307&quot; value=&quot;267&quot;/&gt;&lt;/object&gt;&lt;object type=&quot;3&quot; unique_id=&quot;11947&quot;&gt;&lt;property id=&quot;20148&quot; value=&quot;5&quot;/&gt;&lt;property id=&quot;20300&quot; value=&quot;Слайд 13 - &amp;quot;2. Основные результаты деятельности &amp;#x0D;&amp;#x0A;РНК СИГРЭ за 2009-2011 гг.&amp;quot;&quot;/&gt;&lt;property id=&quot;20307&quot; value=&quot;269&quot;/&gt;&lt;/object&gt;&lt;object type=&quot;3&quot; unique_id=&quot;11948&quot;&gt;&lt;property id=&quot;20148&quot; value=&quot;5&quot;/&gt;&lt;property id=&quot;20300&quot; value=&quot;Слайд 14 - &amp;quot;2.1. Финансово-бюджетное состояние &amp;#x0D;&amp;#x0A;РНК СИГРЭ&amp;quot;&quot;/&gt;&lt;property id=&quot;20307&quot; value=&quot;270&quot;/&gt;&lt;/object&gt;&lt;object type=&quot;3&quot; unique_id=&quot;11949&quot;&gt;&lt;property id=&quot;20148&quot; value=&quot;5&quot;/&gt;&lt;property id=&quot;20300&quot; value=&quot;Слайд 15 - &amp;quot;2.2. Научно-исследовательская деятельность РНК СИГРЭ&amp;quot;&quot;/&gt;&lt;property id=&quot;20307&quot; value=&quot;271&quot;/&gt;&lt;/object&gt;&lt;object type=&quot;3&quot; unique_id=&quot;11950&quot;&gt;&lt;property id=&quot;20148&quot; value=&quot;5&quot;/&gt;&lt;property id=&quot;20300&quot; value=&quot;Слайд 16 - &amp;quot;2.3. Мероприятия, организованные &amp;#x0D;&amp;#x0A;РНК СИГРЭ в 2009-2011 гг. &amp;quot;&quot;/&gt;&lt;property id=&quot;20307&quot; value=&quot;272&quot;/&gt;&lt;/object&gt;&lt;object type=&quot;3&quot; unique_id=&quot;11951&quot;&gt;&lt;property id=&quot;20148&quot; value=&quot;5&quot;/&gt;&lt;property id=&quot;20300&quot; value=&quot;Слайд 17 - &amp;quot;2.4. Мероприятия, поддержанные&amp;#x0D;&amp;#x0A;РНК СИГРЭ в 2009-2011 гг.&amp;quot;&quot;/&gt;&lt;property id=&quot;20307&quot; value=&quot;273&quot;/&gt;&lt;/object&gt;&lt;object type=&quot;3&quot; unique_id=&quot;11952&quot;&gt;&lt;property id=&quot;20148&quot; value=&quot;5&quot;/&gt;&lt;property id=&quot;20300&quot; value=&quot;Слайд 18 - &amp;quot;2.5. Подготовка к 44-й сессии СИГРЭ в 2012 г.&amp;quot;&quot;/&gt;&lt;property id=&quot;20307&quot; value=&quot;274&quot;/&gt;&lt;/object&gt;&lt;object type=&quot;3&quot; unique_id=&quot;11953&quot;&gt;&lt;property id=&quot;20148&quot; value=&quot;5&quot;/&gt;&lt;property id=&quot;20300&quot; value=&quot;Слайд 19 - &amp;quot;2.6. Информационная деятельность &amp;#x0D;&amp;#x0A;РНК СИГРЭ&amp;quot;&quot;/&gt;&lt;property id=&quot;20307&quot; value=&quot;275&quot;/&gt;&lt;/object&gt;&lt;object type=&quot;3&quot; unique_id=&quot;11954&quot;&gt;&lt;property id=&quot;20148&quot; value=&quot;5&quot;/&gt;&lt;property id=&quot;20300&quot; value=&quot;Слайд 20 - &amp;quot;3.1. Задачи РНК СИГРЭ на 2011-2012 гг.&amp;quot;&quot;/&gt;&lt;property id=&quot;20307&quot; value=&quot;276&quot;/&gt;&lt;/object&gt;&lt;object type=&quot;3&quot; unique_id=&quot;11955&quot;&gt;&lt;property id=&quot;20148&quot; value=&quot;5&quot;/&gt;&lt;property id=&quot;20300&quot; value=&quot;Слайд 21 - &amp;quot;3.2. Задачи РНК СИГРЭ на 2011-2012 гг.&amp;quot;&quot;/&gt;&lt;property id=&quot;20307&quot; value=&quot;277&quot;/&gt;&lt;/object&gt;&lt;object type=&quot;3&quot; unique_id=&quot;11957&quot;&gt;&lt;property id=&quot;20148&quot; value=&quot;5&quot;/&gt;&lt;property id=&quot;20300&quot; value=&quot;Слайд 25 - &amp;quot;Структура РНК СИГРЭ&amp;quot;&quot;/&gt;&lt;property id=&quot;20307&quot; value=&quot;279&quot;/&gt;&lt;/object&gt;&lt;object type=&quot;3&quot; unique_id=&quot;11958&quot;&gt;&lt;property id=&quot;20148&quot; value=&quot;5&quot;/&gt;&lt;property id=&quot;20300&quot; value=&quot;Слайд 26 - &amp;quot;Состав Президиума РНК СИГРЭ&amp;quot;&quot;/&gt;&lt;property id=&quot;20307&quot; value=&quot;280&quot;/&gt;&lt;/object&gt;&lt;object type=&quot;3&quot; unique_id=&quot;11959&quot;&gt;&lt;property id=&quot;20148&quot; value=&quot;5&quot;/&gt;&lt;property id=&quot;20300&quot; value=&quot;Слайд 27 - &amp;quot;Исследовательские комитеты СИГРЭ&amp;quot;&quot;/&gt;&lt;property id=&quot;20307&quot; value=&quot;281&quot;/&gt;&lt;/object&gt;&lt;object type=&quot;3&quot; unique_id=&quot;12062&quot;&gt;&lt;property id=&quot;20148&quot; value=&quot;5&quot;/&gt;&lt;property id=&quot;20300&quot; value=&quot;Слайд 3 - &amp;quot;1.1. Организационное развитие СИГРЭ&amp;#x0D;&amp;#x0A;(по состоянию на 27.04.2011 г.) &amp;quot;&quot;/&gt;&lt;property id=&quot;20307&quot; value=&quot;282&quot;/&gt;&lt;/object&gt;&lt;object type=&quot;3&quot; unique_id=&quot;12511&quot;&gt;&lt;property id=&quot;20148&quot; value=&quot;5&quot;/&gt;&lt;property id=&quot;20300&quot; value=&quot;Слайд 22 - &amp;quot;3.3. Наиболее важные международные мероприятия СИГРЭ в 2011-2012 гг.&amp;quot;&quot;/&gt;&lt;property id=&quot;20307&quot; value=&quot;283&quot;/&gt;&lt;/object&gt;&lt;object type=&quot;3&quot; unique_id=&quot;12701&quot;&gt;&lt;property id=&quot;20148&quot; value=&quot;5&quot;/&gt;&lt;property id=&quot;20300&quot; value=&quot;Слайд 24 - &amp;quot;Спасибо за внимание!&amp;quot;&quot;/&gt;&lt;property id=&quot;20307&quot; value=&quot;284&quot;/&gt;&lt;/object&gt;&lt;object type=&quot;3&quot; unique_id=&quot;13038&quot;&gt;&lt;property id=&quot;20148&quot; value=&quot;5&quot;/&gt;&lt;property id=&quot;20300&quot; value=&quot;Слайд 23 - &amp;quot;3.3. Наиболее важные международные мероприятия СИГРЭ в 2011-2012 гг.&amp;quot;&quot;/&gt;&lt;property id=&quot;20307&quot; value=&quot;285&quot;/&gt;&lt;/object&gt;&lt;/object&gt;&lt;/object&gt;&lt;/database&gt;"/>
  <p:tag name="SECTOMILLISECCONVERTED" val="1"/>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Специальное оформление">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Специальное оформление">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4276</TotalTime>
  <Words>1610</Words>
  <Application>Microsoft Office PowerPoint</Application>
  <PresentationFormat>Экран (4:3)</PresentationFormat>
  <Paragraphs>318</Paragraphs>
  <Slides>21</Slides>
  <Notes>2</Notes>
  <HiddenSlides>0</HiddenSlides>
  <MMClips>0</MMClips>
  <ScaleCrop>false</ScaleCrop>
  <HeadingPairs>
    <vt:vector size="4" baseType="variant">
      <vt:variant>
        <vt:lpstr>Тема</vt:lpstr>
      </vt:variant>
      <vt:variant>
        <vt:i4>3</vt:i4>
      </vt:variant>
      <vt:variant>
        <vt:lpstr>Заголовки слайдов</vt:lpstr>
      </vt:variant>
      <vt:variant>
        <vt:i4>21</vt:i4>
      </vt:variant>
    </vt:vector>
  </HeadingPairs>
  <TitlesOfParts>
    <vt:vector size="24" baseType="lpstr">
      <vt:lpstr>Тема Office</vt:lpstr>
      <vt:lpstr>1_Специальное оформление</vt:lpstr>
      <vt:lpstr>Специальное оформление</vt:lpstr>
      <vt:lpstr>Презентация PowerPoint</vt:lpstr>
      <vt:lpstr>Вызовы к созданию  Молодежной секции РНК СИГРЭ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Conseil International des Grands Réseaux Électriques - CIGRE</dc:title>
  <dc:creator>ketkin@so-ups.ru</dc:creator>
  <cp:keywords>СИГРЭ</cp:keywords>
  <cp:lastModifiedBy>Гофман Андрей Владимирович</cp:lastModifiedBy>
  <cp:revision>534</cp:revision>
  <cp:lastPrinted>2013-08-01T11:43:44Z</cp:lastPrinted>
  <dcterms:created xsi:type="dcterms:W3CDTF">2010-09-29T09:16:49Z</dcterms:created>
  <dcterms:modified xsi:type="dcterms:W3CDTF">2013-09-24T19:29:58Z</dcterms:modified>
</cp:coreProperties>
</file>