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32"/>
  </p:notesMasterIdLst>
  <p:sldIdLst>
    <p:sldId id="397" r:id="rId2"/>
    <p:sldId id="398" r:id="rId3"/>
    <p:sldId id="419" r:id="rId4"/>
    <p:sldId id="277" r:id="rId5"/>
    <p:sldId id="349" r:id="rId6"/>
    <p:sldId id="350" r:id="rId7"/>
    <p:sldId id="284" r:id="rId8"/>
    <p:sldId id="505" r:id="rId9"/>
    <p:sldId id="285" r:id="rId10"/>
    <p:sldId id="386" r:id="rId11"/>
    <p:sldId id="352" r:id="rId12"/>
    <p:sldId id="353" r:id="rId13"/>
    <p:sldId id="354" r:id="rId14"/>
    <p:sldId id="355" r:id="rId15"/>
    <p:sldId id="300" r:id="rId16"/>
    <p:sldId id="301" r:id="rId17"/>
    <p:sldId id="422" r:id="rId18"/>
    <p:sldId id="431" r:id="rId19"/>
    <p:sldId id="433" r:id="rId20"/>
    <p:sldId id="472" r:id="rId21"/>
    <p:sldId id="473" r:id="rId22"/>
    <p:sldId id="474" r:id="rId23"/>
    <p:sldId id="478" r:id="rId24"/>
    <p:sldId id="479" r:id="rId25"/>
    <p:sldId id="480" r:id="rId26"/>
    <p:sldId id="485" r:id="rId27"/>
    <p:sldId id="486" r:id="rId28"/>
    <p:sldId id="487" r:id="rId29"/>
    <p:sldId id="488" r:id="rId30"/>
    <p:sldId id="489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838" autoAdjust="0"/>
    <p:restoredTop sz="99283" autoAdjust="0"/>
  </p:normalViewPr>
  <p:slideViewPr>
    <p:cSldViewPr>
      <p:cViewPr varScale="1">
        <p:scale>
          <a:sx n="97" d="100"/>
          <a:sy n="97" d="100"/>
        </p:scale>
        <p:origin x="-22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Relationship Id="rId9" Type="http://schemas.openxmlformats.org/officeDocument/2006/relationships/image" Target="../media/image2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09E3EC-0105-4AFA-A7FB-277F5AE9E873}" type="datetimeFigureOut">
              <a:rPr lang="ru-RU" smtClean="0"/>
              <a:pPr/>
              <a:t>27.01.2014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105660-A0EF-4107-9986-D58F0EDE51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98948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D00A5F8-3780-497C-8803-70D8CD4B1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D00A5F8-3780-497C-8803-70D8CD4B19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D00A5F8-3780-497C-8803-70D8CD4B1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D00A5F8-3780-497C-8803-70D8CD4B19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D00A5F8-3780-497C-8803-70D8CD4B19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D00A5F8-3780-497C-8803-70D8CD4B19A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D00A5F8-3780-497C-8803-70D8CD4B19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332656"/>
            <a:ext cx="7992888" cy="1287016"/>
          </a:xfrm>
        </p:spPr>
        <p:txBody>
          <a:bodyPr>
            <a:noAutofit/>
          </a:bodyPr>
          <a:lstStyle/>
          <a:p>
            <a:pPr lvl="0" algn="ctr" fontAlgn="base">
              <a:spcAft>
                <a:spcPct val="0"/>
              </a:spcAft>
            </a:pPr>
            <a:r>
              <a:rPr lang="ru-RU" sz="2800" b="1" cap="none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КАЗАНСКИЙ ГОСУДАРСТВЕННЫЙ ЭНЕРГЕТИЧЕСКИЙ УНИВЕРСИТЕТ</a:t>
            </a:r>
            <a:r>
              <a:rPr lang="ru-RU" sz="2800" u="sng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u="sng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u="sng" cap="none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___________________________________________</a:t>
            </a:r>
            <a:endParaRPr lang="ru-RU" sz="28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323528" y="1628800"/>
            <a:ext cx="8352928" cy="4608512"/>
          </a:xfrm>
        </p:spPr>
        <p:txBody>
          <a:bodyPr>
            <a:normAutofit/>
          </a:bodyPr>
          <a:lstStyle/>
          <a:p>
            <a:pPr indent="444500"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Грачева Елена Ивановна</a:t>
            </a:r>
          </a:p>
          <a:p>
            <a:pPr indent="444500" algn="ctr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indent="274320" algn="ctr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ОЦЕНКА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ЭФФЕКТИВНОСТИ ФУНКЦИОНИРОВАНИЯ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ОБОРУДОВАНИЯ НИЗКОВОЛЬТНЫХ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ЭЛЕКТРИЧЕСКИХ СЕТЕЙ ПРОМЫШЛЕННЫХ ПРЕДПРИЯТИЙ</a:t>
            </a:r>
          </a:p>
          <a:p>
            <a:pPr indent="444500" algn="ctr">
              <a:lnSpc>
                <a:spcPct val="120000"/>
              </a:lnSpc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444500" algn="ctr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indent="444500" algn="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indent="444500" algn="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indent="444500" algn="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4149080"/>
            <a:ext cx="73448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4500" algn="just" fontAlgn="base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2" name="Picture 1" descr="C:\Users\РИШАТ\Desktop\гнл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12776"/>
            <a:ext cx="8460432" cy="36141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116739" name="Picture 3" descr="C:\Users\РИШАТ\Desktop\перед 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24744"/>
            <a:ext cx="8317432" cy="275705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95536" y="4005064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Суммарные технические потери электроэнергии </a:t>
            </a:r>
            <a:r>
              <a:rPr lang="el-GR" sz="2000" b="1" dirty="0" smtClean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Т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одного из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АО-энерго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 абсолютных и относительных единицах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611560" y="404664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Классификация схем цеховых сетей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6017" name="Picture 1" descr="C:\Users\РИШАТ\Desktop\22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908720"/>
            <a:ext cx="4680520" cy="5635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187624" y="404664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Возможные погрешности определения потерь мощности механического цеха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работа\Грачева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6021288"/>
            <a:ext cx="3384375" cy="562481"/>
          </a:xfrm>
          <a:prstGeom prst="rect">
            <a:avLst/>
          </a:prstGeom>
          <a:noFill/>
        </p:spPr>
      </p:pic>
      <p:pic>
        <p:nvPicPr>
          <p:cNvPr id="76801" name="Picture 1" descr="C:\Users\РИШАТ\Desktop\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5085184"/>
            <a:ext cx="6372944" cy="792088"/>
          </a:xfrm>
          <a:prstGeom prst="rect">
            <a:avLst/>
          </a:prstGeom>
          <a:noFill/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827584" y="1412776"/>
          <a:ext cx="7460927" cy="34721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92202"/>
                <a:gridCol w="973745"/>
                <a:gridCol w="973745"/>
                <a:gridCol w="973745"/>
                <a:gridCol w="973745"/>
                <a:gridCol w="973745"/>
              </a:tblGrid>
              <a:tr h="77159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Режим определения потерь ЭЭ в сетях низкого напряжения механического цеха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lang="ru-RU" sz="1400" baseline="-25000" dirty="0" err="1">
                          <a:latin typeface="Times New Roman" pitchFamily="18" charset="0"/>
                          <a:cs typeface="Times New Roman" pitchFamily="18" charset="0"/>
                        </a:rPr>
                        <a:t>э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мОм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lang="ru-RU" sz="1400" baseline="-25000" dirty="0" err="1">
                          <a:latin typeface="Times New Roman" pitchFamily="18" charset="0"/>
                          <a:cs typeface="Times New Roman" pitchFamily="18" charset="0"/>
                        </a:rPr>
                        <a:t>эш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мОм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latin typeface="Times New Roman" pitchFamily="18" charset="0"/>
                          <a:cs typeface="Times New Roman" pitchFamily="18" charset="0"/>
                        </a:rPr>
                        <a:t>R</a:t>
                      </a:r>
                      <a:r>
                        <a:rPr lang="ru-RU" sz="1400" baseline="-25000" dirty="0" err="1">
                          <a:latin typeface="Times New Roman" pitchFamily="18" charset="0"/>
                          <a:cs typeface="Times New Roman" pitchFamily="18" charset="0"/>
                        </a:rPr>
                        <a:t>об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мОм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ΔW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кВт 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  <a:sym typeface="Symbol"/>
                        </a:rPr>
                        <a:t>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 ч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 pitchFamily="18" charset="0"/>
                          <a:cs typeface="Times New Roman" pitchFamily="18" charset="0"/>
                        </a:rPr>
                        <a:t>δ</a:t>
                      </a:r>
                      <a:r>
                        <a:rPr lang="en-US" sz="1400" baseline="-25000" dirty="0" err="1">
                          <a:latin typeface="Times New Roman" pitchFamily="18" charset="0"/>
                          <a:cs typeface="Times New Roman" pitchFamily="18" charset="0"/>
                          <a:sym typeface="Symbol"/>
                        </a:rPr>
                        <a:t></a:t>
                      </a:r>
                      <a:r>
                        <a:rPr lang="en-US" sz="1400" baseline="-25000" dirty="0" err="1">
                          <a:latin typeface="Times New Roman" pitchFamily="18" charset="0"/>
                          <a:cs typeface="Times New Roman" pitchFamily="18" charset="0"/>
                        </a:rPr>
                        <a:t>P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82244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340" algn="l"/>
                        </a:tabLs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С учетом всех параметров сети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2,8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21,1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2,49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441,7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7159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340" algn="l"/>
                        </a:tabLs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Без учета сопротивления контактных соединений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12,2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1,61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285,6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65,3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7159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-270510" algn="l"/>
                          <a:tab pos="180340" algn="l"/>
                        </a:tabLs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Без учета нагрева </a:t>
                      </a:r>
                      <a:r>
                        <a:rPr lang="ru-RU" sz="1400" dirty="0" err="1">
                          <a:latin typeface="Times New Roman" pitchFamily="18" charset="0"/>
                          <a:cs typeface="Times New Roman" pitchFamily="18" charset="0"/>
                        </a:rPr>
                        <a:t>шинопроводов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 и кабельных линий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2,7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18,2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81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7514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AutoNum type="arabicPeriod" startAt="4"/>
                        <a:tabLst>
                          <a:tab pos="180340" algn="l"/>
                        </a:tabLst>
                      </a:pP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Без учета температуры окружающей среды</a:t>
                      </a:r>
                      <a:endParaRPr lang="ru-RU" sz="1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2,76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19,5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64088" y="5877272"/>
            <a:ext cx="27799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Схема участка цеховой сети</a:t>
            </a: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87624" y="4509120"/>
            <a:ext cx="3600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Номограммы зависимости дополнительной длины линии ∆</a:t>
            </a:r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от ее токовой нагрузки </a:t>
            </a:r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4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4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baseline="-25000" dirty="0" smtClean="0">
                <a:latin typeface="Times New Roman" pitchFamily="18" charset="0"/>
                <a:cs typeface="Times New Roman" pitchFamily="18" charset="0"/>
              </a:rPr>
              <a:t>ном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длины линии </a:t>
            </a:r>
            <a:r>
              <a:rPr lang="en-US" sz="1400" b="1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м, числа коммутационных аппаратов на линии для данной допустимой температуры нагрева проводов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7825" name="Picture 1" descr="C:\Users\РИШАТ\Desktop\66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4791075" cy="4301827"/>
          </a:xfrm>
          <a:prstGeom prst="rect">
            <a:avLst/>
          </a:prstGeom>
          <a:noFill/>
        </p:spPr>
      </p:pic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6300192" y="476672"/>
            <a:ext cx="1301750" cy="5268913"/>
            <a:chOff x="1430" y="1050"/>
            <a:chExt cx="2049" cy="8298"/>
          </a:xfrm>
        </p:grpSpPr>
        <p:grpSp>
          <p:nvGrpSpPr>
            <p:cNvPr id="77826" name="Group 2"/>
            <p:cNvGrpSpPr>
              <a:grpSpLocks/>
            </p:cNvGrpSpPr>
            <p:nvPr/>
          </p:nvGrpSpPr>
          <p:grpSpPr bwMode="auto">
            <a:xfrm>
              <a:off x="1430" y="1319"/>
              <a:ext cx="2049" cy="8029"/>
              <a:chOff x="1712" y="1146"/>
              <a:chExt cx="2049" cy="8029"/>
            </a:xfrm>
          </p:grpSpPr>
          <p:cxnSp>
            <p:nvCxnSpPr>
              <p:cNvPr id="77827" name="AutoShape 3"/>
              <p:cNvCxnSpPr>
                <a:cxnSpLocks noChangeShapeType="1"/>
              </p:cNvCxnSpPr>
              <p:nvPr/>
            </p:nvCxnSpPr>
            <p:spPr bwMode="auto">
              <a:xfrm>
                <a:off x="2500" y="1452"/>
                <a:ext cx="0" cy="30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77828" name="Rectangle 4"/>
              <p:cNvSpPr>
                <a:spLocks noChangeArrowheads="1"/>
              </p:cNvSpPr>
              <p:nvPr/>
            </p:nvSpPr>
            <p:spPr bwMode="auto">
              <a:xfrm rot="16200000">
                <a:off x="2018" y="5722"/>
                <a:ext cx="521" cy="211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7829" name="Oval 5"/>
              <p:cNvSpPr>
                <a:spLocks noChangeArrowheads="1"/>
              </p:cNvSpPr>
              <p:nvPr/>
            </p:nvSpPr>
            <p:spPr bwMode="auto">
              <a:xfrm>
                <a:off x="1898" y="1837"/>
                <a:ext cx="807" cy="6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7830" name="Text Box 6"/>
              <p:cNvSpPr txBox="1">
                <a:spLocks noChangeArrowheads="1"/>
              </p:cNvSpPr>
              <p:nvPr/>
            </p:nvSpPr>
            <p:spPr bwMode="auto">
              <a:xfrm>
                <a:off x="2898" y="1713"/>
                <a:ext cx="794" cy="459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ТП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77831" name="AutoShape 7"/>
              <p:cNvCxnSpPr>
                <a:cxnSpLocks noChangeShapeType="1"/>
              </p:cNvCxnSpPr>
              <p:nvPr/>
            </p:nvCxnSpPr>
            <p:spPr bwMode="auto">
              <a:xfrm>
                <a:off x="2303" y="1146"/>
                <a:ext cx="0" cy="30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7832" name="AutoShape 8"/>
              <p:cNvCxnSpPr>
                <a:cxnSpLocks noChangeShapeType="1"/>
              </p:cNvCxnSpPr>
              <p:nvPr/>
            </p:nvCxnSpPr>
            <p:spPr bwMode="auto">
              <a:xfrm>
                <a:off x="2303" y="2477"/>
                <a:ext cx="0" cy="168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7833" name="AutoShape 9"/>
              <p:cNvCxnSpPr>
                <a:cxnSpLocks noChangeShapeType="1"/>
              </p:cNvCxnSpPr>
              <p:nvPr/>
            </p:nvCxnSpPr>
            <p:spPr bwMode="auto">
              <a:xfrm>
                <a:off x="2303" y="2645"/>
                <a:ext cx="0" cy="30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7834" name="AutoShape 10"/>
              <p:cNvCxnSpPr>
                <a:cxnSpLocks noChangeShapeType="1"/>
              </p:cNvCxnSpPr>
              <p:nvPr/>
            </p:nvCxnSpPr>
            <p:spPr bwMode="auto">
              <a:xfrm flipV="1">
                <a:off x="2303" y="2951"/>
                <a:ext cx="0" cy="153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77835" name="Rectangle 11"/>
              <p:cNvSpPr>
                <a:spLocks noChangeArrowheads="1"/>
              </p:cNvSpPr>
              <p:nvPr/>
            </p:nvSpPr>
            <p:spPr bwMode="auto">
              <a:xfrm rot="3535531">
                <a:off x="1948" y="3268"/>
                <a:ext cx="255" cy="18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77836" name="AutoShape 12"/>
              <p:cNvCxnSpPr>
                <a:cxnSpLocks noChangeShapeType="1"/>
              </p:cNvCxnSpPr>
              <p:nvPr/>
            </p:nvCxnSpPr>
            <p:spPr bwMode="auto">
              <a:xfrm>
                <a:off x="2014" y="3104"/>
                <a:ext cx="302" cy="458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7837" name="AutoShape 13"/>
              <p:cNvCxnSpPr>
                <a:cxnSpLocks noChangeShapeType="1"/>
              </p:cNvCxnSpPr>
              <p:nvPr/>
            </p:nvCxnSpPr>
            <p:spPr bwMode="auto">
              <a:xfrm>
                <a:off x="2318" y="3562"/>
                <a:ext cx="0" cy="45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7838" name="AutoShape 14"/>
              <p:cNvCxnSpPr>
                <a:cxnSpLocks noChangeShapeType="1"/>
              </p:cNvCxnSpPr>
              <p:nvPr/>
            </p:nvCxnSpPr>
            <p:spPr bwMode="auto">
              <a:xfrm>
                <a:off x="1712" y="3802"/>
                <a:ext cx="1186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7839" name="AutoShape 15"/>
              <p:cNvCxnSpPr>
                <a:cxnSpLocks noChangeShapeType="1"/>
              </p:cNvCxnSpPr>
              <p:nvPr/>
            </p:nvCxnSpPr>
            <p:spPr bwMode="auto">
              <a:xfrm>
                <a:off x="2001" y="4021"/>
                <a:ext cx="302" cy="458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7840" name="AutoShape 16"/>
              <p:cNvCxnSpPr>
                <a:cxnSpLocks noChangeShapeType="1"/>
              </p:cNvCxnSpPr>
              <p:nvPr/>
            </p:nvCxnSpPr>
            <p:spPr bwMode="auto">
              <a:xfrm>
                <a:off x="2303" y="4483"/>
                <a:ext cx="0" cy="1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7841" name="AutoShape 17"/>
              <p:cNvCxnSpPr>
                <a:cxnSpLocks noChangeShapeType="1"/>
              </p:cNvCxnSpPr>
              <p:nvPr/>
            </p:nvCxnSpPr>
            <p:spPr bwMode="auto">
              <a:xfrm>
                <a:off x="2303" y="4652"/>
                <a:ext cx="0" cy="30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7842" name="AutoShape 18"/>
              <p:cNvCxnSpPr>
                <a:cxnSpLocks noChangeShapeType="1"/>
              </p:cNvCxnSpPr>
              <p:nvPr/>
            </p:nvCxnSpPr>
            <p:spPr bwMode="auto">
              <a:xfrm flipV="1">
                <a:off x="2303" y="4957"/>
                <a:ext cx="0" cy="153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sp>
            <p:nvSpPr>
              <p:cNvPr id="77843" name="Rectangle 19"/>
              <p:cNvSpPr>
                <a:spLocks noChangeArrowheads="1"/>
              </p:cNvSpPr>
              <p:nvPr/>
            </p:nvSpPr>
            <p:spPr bwMode="auto">
              <a:xfrm rot="3535531">
                <a:off x="1921" y="4180"/>
                <a:ext cx="254" cy="18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77844" name="AutoShape 20"/>
              <p:cNvCxnSpPr>
                <a:cxnSpLocks noChangeShapeType="1"/>
              </p:cNvCxnSpPr>
              <p:nvPr/>
            </p:nvCxnSpPr>
            <p:spPr bwMode="auto">
              <a:xfrm>
                <a:off x="2001" y="5036"/>
                <a:ext cx="302" cy="45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7845" name="AutoShape 21"/>
              <p:cNvCxnSpPr>
                <a:cxnSpLocks noChangeShapeType="1"/>
              </p:cNvCxnSpPr>
              <p:nvPr/>
            </p:nvCxnSpPr>
            <p:spPr bwMode="auto">
              <a:xfrm>
                <a:off x="2290" y="5495"/>
                <a:ext cx="5" cy="66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7846" name="AutoShape 22"/>
              <p:cNvCxnSpPr>
                <a:cxnSpLocks noChangeShapeType="1"/>
              </p:cNvCxnSpPr>
              <p:nvPr/>
            </p:nvCxnSpPr>
            <p:spPr bwMode="auto">
              <a:xfrm>
                <a:off x="1712" y="6160"/>
                <a:ext cx="1186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77847" name="Rectangle 23"/>
              <p:cNvSpPr>
                <a:spLocks noChangeArrowheads="1"/>
              </p:cNvSpPr>
              <p:nvPr/>
            </p:nvSpPr>
            <p:spPr bwMode="auto">
              <a:xfrm rot="16200000">
                <a:off x="1818" y="6974"/>
                <a:ext cx="521" cy="211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77848" name="AutoShape 24"/>
              <p:cNvCxnSpPr>
                <a:cxnSpLocks noChangeShapeType="1"/>
              </p:cNvCxnSpPr>
              <p:nvPr/>
            </p:nvCxnSpPr>
            <p:spPr bwMode="auto">
              <a:xfrm>
                <a:off x="1790" y="6288"/>
                <a:ext cx="302" cy="45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7849" name="AutoShape 25"/>
              <p:cNvCxnSpPr>
                <a:cxnSpLocks noChangeShapeType="1"/>
              </p:cNvCxnSpPr>
              <p:nvPr/>
            </p:nvCxnSpPr>
            <p:spPr bwMode="auto">
              <a:xfrm>
                <a:off x="2097" y="6747"/>
                <a:ext cx="0" cy="738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7850" name="AutoShape 26"/>
              <p:cNvCxnSpPr>
                <a:cxnSpLocks noChangeShapeType="1"/>
              </p:cNvCxnSpPr>
              <p:nvPr/>
            </p:nvCxnSpPr>
            <p:spPr bwMode="auto">
              <a:xfrm>
                <a:off x="2092" y="7489"/>
                <a:ext cx="0" cy="168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7851" name="AutoShape 27"/>
              <p:cNvCxnSpPr>
                <a:cxnSpLocks noChangeShapeType="1"/>
              </p:cNvCxnSpPr>
              <p:nvPr/>
            </p:nvCxnSpPr>
            <p:spPr bwMode="auto">
              <a:xfrm>
                <a:off x="2092" y="7657"/>
                <a:ext cx="0" cy="306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77852" name="AutoShape 28"/>
              <p:cNvCxnSpPr>
                <a:cxnSpLocks noChangeShapeType="1"/>
              </p:cNvCxnSpPr>
              <p:nvPr/>
            </p:nvCxnSpPr>
            <p:spPr bwMode="auto">
              <a:xfrm flipV="1">
                <a:off x="2092" y="7963"/>
                <a:ext cx="0" cy="152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</p:cxnSp>
          <p:cxnSp>
            <p:nvCxnSpPr>
              <p:cNvPr id="77853" name="AutoShape 29"/>
              <p:cNvCxnSpPr>
                <a:cxnSpLocks noChangeShapeType="1"/>
              </p:cNvCxnSpPr>
              <p:nvPr/>
            </p:nvCxnSpPr>
            <p:spPr bwMode="auto">
              <a:xfrm>
                <a:off x="1812" y="8107"/>
                <a:ext cx="302" cy="458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77854" name="Rectangle 30"/>
              <p:cNvSpPr>
                <a:spLocks noChangeArrowheads="1"/>
              </p:cNvSpPr>
              <p:nvPr/>
            </p:nvSpPr>
            <p:spPr bwMode="auto">
              <a:xfrm rot="3535531">
                <a:off x="1760" y="8297"/>
                <a:ext cx="254" cy="18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7855" name="Oval 31"/>
              <p:cNvSpPr>
                <a:spLocks noChangeArrowheads="1"/>
              </p:cNvSpPr>
              <p:nvPr/>
            </p:nvSpPr>
            <p:spPr bwMode="auto">
              <a:xfrm>
                <a:off x="1790" y="8717"/>
                <a:ext cx="600" cy="458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77856" name="AutoShape 32"/>
              <p:cNvCxnSpPr>
                <a:cxnSpLocks noChangeShapeType="1"/>
              </p:cNvCxnSpPr>
              <p:nvPr/>
            </p:nvCxnSpPr>
            <p:spPr bwMode="auto">
              <a:xfrm>
                <a:off x="2107" y="8565"/>
                <a:ext cx="0" cy="144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77857" name="Text Box 33"/>
              <p:cNvSpPr txBox="1">
                <a:spLocks noChangeArrowheads="1"/>
              </p:cNvSpPr>
              <p:nvPr/>
            </p:nvSpPr>
            <p:spPr bwMode="auto">
              <a:xfrm>
                <a:off x="2702" y="3212"/>
                <a:ext cx="1059" cy="460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АВ1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7858" name="Text Box 34"/>
              <p:cNvSpPr txBox="1">
                <a:spLocks noChangeArrowheads="1"/>
              </p:cNvSpPr>
              <p:nvPr/>
            </p:nvSpPr>
            <p:spPr bwMode="auto">
              <a:xfrm>
                <a:off x="2657" y="4042"/>
                <a:ext cx="988" cy="45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АВ2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7859" name="Text Box 35"/>
              <p:cNvSpPr txBox="1">
                <a:spLocks noChangeArrowheads="1"/>
              </p:cNvSpPr>
              <p:nvPr/>
            </p:nvSpPr>
            <p:spPr bwMode="auto">
              <a:xfrm>
                <a:off x="2698" y="5073"/>
                <a:ext cx="794" cy="45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КР1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7860" name="Text Box 36"/>
              <p:cNvSpPr txBox="1">
                <a:spLocks noChangeArrowheads="1"/>
              </p:cNvSpPr>
              <p:nvPr/>
            </p:nvSpPr>
            <p:spPr bwMode="auto">
              <a:xfrm>
                <a:off x="2698" y="5567"/>
                <a:ext cx="794" cy="45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ПР1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7861" name="Text Box 37"/>
              <p:cNvSpPr txBox="1">
                <a:spLocks noChangeArrowheads="1"/>
              </p:cNvSpPr>
              <p:nvPr/>
            </p:nvSpPr>
            <p:spPr bwMode="auto">
              <a:xfrm>
                <a:off x="2592" y="6288"/>
                <a:ext cx="794" cy="459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КР2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7862" name="Text Box 38"/>
              <p:cNvSpPr txBox="1">
                <a:spLocks noChangeArrowheads="1"/>
              </p:cNvSpPr>
              <p:nvPr/>
            </p:nvSpPr>
            <p:spPr bwMode="auto">
              <a:xfrm>
                <a:off x="2592" y="6882"/>
                <a:ext cx="794" cy="45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ПР2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7863" name="Text Box 39"/>
              <p:cNvSpPr txBox="1">
                <a:spLocks noChangeArrowheads="1"/>
              </p:cNvSpPr>
              <p:nvPr/>
            </p:nvSpPr>
            <p:spPr bwMode="auto">
              <a:xfrm>
                <a:off x="2592" y="7963"/>
                <a:ext cx="900" cy="45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АВ3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7864" name="Text Box 40"/>
              <p:cNvSpPr txBox="1">
                <a:spLocks noChangeArrowheads="1"/>
              </p:cNvSpPr>
              <p:nvPr/>
            </p:nvSpPr>
            <p:spPr bwMode="auto">
              <a:xfrm>
                <a:off x="2592" y="8709"/>
                <a:ext cx="794" cy="458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ru-RU" sz="14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  <a:cs typeface="Times New Roman" pitchFamily="18" charset="0"/>
                  </a:rPr>
                  <a:t>Н</a:t>
                </a:r>
                <a:endParaRPr kumimoji="0" lang="ru-RU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7865" name="Oval 41"/>
              <p:cNvSpPr>
                <a:spLocks noChangeArrowheads="1"/>
              </p:cNvSpPr>
              <p:nvPr/>
            </p:nvSpPr>
            <p:spPr bwMode="auto">
              <a:xfrm>
                <a:off x="1898" y="1407"/>
                <a:ext cx="800" cy="612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7866" name="Arc 42"/>
              <p:cNvSpPr>
                <a:spLocks/>
              </p:cNvSpPr>
              <p:nvPr/>
            </p:nvSpPr>
            <p:spPr bwMode="auto">
              <a:xfrm>
                <a:off x="2002" y="1837"/>
                <a:ext cx="582" cy="136"/>
              </a:xfrm>
              <a:custGeom>
                <a:avLst/>
                <a:gdLst>
                  <a:gd name="G0" fmla="+- 21054 0 0"/>
                  <a:gd name="G1" fmla="+- 21600 0 0"/>
                  <a:gd name="G2" fmla="+- 21600 0 0"/>
                  <a:gd name="T0" fmla="*/ 0 w 41998"/>
                  <a:gd name="T1" fmla="*/ 16772 h 21600"/>
                  <a:gd name="T2" fmla="*/ 41998 w 41998"/>
                  <a:gd name="T3" fmla="*/ 16317 h 21600"/>
                  <a:gd name="T4" fmla="*/ 21054 w 41998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998" h="21600" fill="none" extrusionOk="0">
                    <a:moveTo>
                      <a:pt x="0" y="16772"/>
                    </a:moveTo>
                    <a:cubicBezTo>
                      <a:pt x="2251" y="6957"/>
                      <a:pt x="10984" y="-1"/>
                      <a:pt x="21054" y="0"/>
                    </a:cubicBezTo>
                    <a:cubicBezTo>
                      <a:pt x="30948" y="0"/>
                      <a:pt x="39577" y="6722"/>
                      <a:pt x="41997" y="16317"/>
                    </a:cubicBezTo>
                  </a:path>
                  <a:path w="41998" h="21600" stroke="0" extrusionOk="0">
                    <a:moveTo>
                      <a:pt x="0" y="16772"/>
                    </a:moveTo>
                    <a:cubicBezTo>
                      <a:pt x="2251" y="6957"/>
                      <a:pt x="10984" y="-1"/>
                      <a:pt x="21054" y="0"/>
                    </a:cubicBezTo>
                    <a:cubicBezTo>
                      <a:pt x="30948" y="0"/>
                      <a:pt x="39577" y="6722"/>
                      <a:pt x="41997" y="16317"/>
                    </a:cubicBezTo>
                    <a:lnTo>
                      <a:pt x="21054" y="21600"/>
                    </a:lnTo>
                    <a:close/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77867" name="Text Box 43"/>
            <p:cNvSpPr txBox="1">
              <a:spLocks noChangeArrowheads="1"/>
            </p:cNvSpPr>
            <p:nvPr/>
          </p:nvSpPr>
          <p:spPr bwMode="auto">
            <a:xfrm>
              <a:off x="2062" y="1050"/>
              <a:ext cx="1417" cy="43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10/0,4 кВ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9217" name="Picture 1" descr="C:\Users\РИШАТ\Desktop\до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08720"/>
            <a:ext cx="7802656" cy="4752528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11560" y="404664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Алгоритм расчета потерь электроэнергии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5" name="Picture 1" descr="C:\Users\РИШАТ\Desktop\555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908720"/>
            <a:ext cx="7467600" cy="427948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763688" y="5301208"/>
            <a:ext cx="52565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Расчетные зависимости температуры жилы провода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600" b="1" baseline="-25000" dirty="0" err="1" smtClean="0">
                <a:latin typeface="Times New Roman" pitchFamily="18" charset="0"/>
                <a:cs typeface="Times New Roman" pitchFamily="18" charset="0"/>
              </a:rPr>
              <a:t>доп</a:t>
            </a:r>
            <a:r>
              <a:rPr lang="ru-RU" sz="1600" b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от токовой нагрузки </a:t>
            </a:r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6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600" b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b="1" baseline="-25000" dirty="0" smtClean="0">
                <a:latin typeface="Times New Roman" pitchFamily="18" charset="0"/>
                <a:cs typeface="Times New Roman" pitchFamily="18" charset="0"/>
              </a:rPr>
              <a:t>ном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и температуры  окружающей среды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600" b="1" baseline="-25000" dirty="0" err="1" smtClean="0">
                <a:latin typeface="Times New Roman" pitchFamily="18" charset="0"/>
                <a:cs typeface="Times New Roman" pitchFamily="18" charset="0"/>
              </a:rPr>
              <a:t>окр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95536" y="5301208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Схема участка цеховой сети: Т – цеховые понизительные трансформаторы;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QB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– секционный автомат;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QF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– вводные автоматы низкого напряжения, автоматы отходящих линий;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QS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– разъединитель;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– предохранители; ПР – распределительный пункт; К – контактор; ПМ – пускатель магнитный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1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836712"/>
            <a:ext cx="5400600" cy="4489368"/>
          </a:xfrm>
        </p:spPr>
      </p:pic>
      <p:sp>
        <p:nvSpPr>
          <p:cNvPr id="5" name="TextBox 4"/>
          <p:cNvSpPr txBox="1"/>
          <p:nvPr/>
        </p:nvSpPr>
        <p:spPr>
          <a:xfrm>
            <a:off x="611560" y="404664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Схема участка цеховой сети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6802" name="Picture 2" descr="C:\Users\РИШАТ\Desktop\к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980728"/>
            <a:ext cx="2664296" cy="28027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7859216" cy="576064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При расчетном способе определения потерь ЭЭ в линиях цеховых сетей необходимо иметь информацию о следующих параметрах оборудования:</a:t>
            </a:r>
          </a:p>
          <a:p>
            <a:pPr marL="0" lvl="0" indent="450850" algn="just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706438" algn="l"/>
              </a:tabLst>
            </a:pPr>
            <a:r>
              <a:rPr lang="ru-RU" sz="2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точном значении длин и количества линий цеховых сетей;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5085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706438" algn="l"/>
              </a:tabLst>
            </a:pPr>
            <a:r>
              <a:rPr lang="ru-RU" sz="2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 перегреве проводников, обусловленном токовой нагрузкой провода и температурой окружающей среды;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5085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706438" algn="l"/>
              </a:tabLst>
            </a:pPr>
            <a:r>
              <a:rPr lang="ru-RU" sz="2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 </a:t>
            </a:r>
            <a:r>
              <a:rPr lang="ru-RU" sz="2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сопротивлениях </a:t>
            </a:r>
            <a:r>
              <a:rPr lang="ru-RU" sz="2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контактных соединений коммутационных аппаратов и их числе, так как линии цеховых сетей при небольшой протяженности имеют большое количество последовательных узлов с коммутационной аппаратурой и, при этом, сопротивление аппаратов оказывается соизмеримым с сопротивлением линии;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5085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706438" algn="l"/>
              </a:tabLst>
            </a:pPr>
            <a:r>
              <a:rPr lang="ru-RU" sz="2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 данных о графиках нагрузки.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41026" name="Rectangle 6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1047" name="Rectangle 87"/>
          <p:cNvSpPr>
            <a:spLocks noChangeArrowheads="1"/>
          </p:cNvSpPr>
          <p:nvPr/>
        </p:nvSpPr>
        <p:spPr bwMode="auto">
          <a:xfrm>
            <a:off x="2051720" y="5805264"/>
            <a:ext cx="48965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Графики зависимости сопротивлений аппаратов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номинального тока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3665" name="Диаграмма 2"/>
          <p:cNvPicPr>
            <a:picLocks noChangeArrowheads="1"/>
          </p:cNvPicPr>
          <p:nvPr/>
        </p:nvPicPr>
        <p:blipFill>
          <a:blip r:embed="rId2" cstate="print"/>
          <a:srcRect l="-1109" t="-4250" r="-1862" b="-4903"/>
          <a:stretch>
            <a:fillRect/>
          </a:stretch>
        </p:blipFill>
        <p:spPr bwMode="auto">
          <a:xfrm>
            <a:off x="1547664" y="620688"/>
            <a:ext cx="5657850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467600" cy="10661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Аналитические зависимости сопротивлений коммутационных аппаратов от номинального тока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12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115616" y="980728"/>
          <a:ext cx="6840760" cy="5328593"/>
        </p:xfrm>
        <a:graphic>
          <a:graphicData uri="http://schemas.openxmlformats.org/drawingml/2006/table">
            <a:tbl>
              <a:tblPr/>
              <a:tblGrid>
                <a:gridCol w="2217779"/>
                <a:gridCol w="2203478"/>
                <a:gridCol w="2419503"/>
              </a:tblGrid>
              <a:tr h="15254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Аппараты</a:t>
                      </a: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Номинальный ток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    </a:t>
                      </a:r>
                      <a:r>
                        <a:rPr lang="en-US" sz="1600" i="1" cap="small" dirty="0" smtClean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>
                          <a:latin typeface="Times New Roman"/>
                          <a:ea typeface="Times New Roman"/>
                          <a:cs typeface="Times New Roman"/>
                        </a:rPr>
                        <a:t>ном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600" b="1" i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600" dirty="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Аналитическая 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зависимость сопротивления от номинального тока</a:t>
                      </a: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101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Магнитные пускатели</a:t>
                      </a: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9941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cap="small" dirty="0">
                          <a:latin typeface="Times New Roman"/>
                          <a:ea typeface="Times New Roman"/>
                          <a:cs typeface="Times New Roman"/>
                        </a:rPr>
                        <a:t>&lt; 70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65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i="1">
                          <a:latin typeface="Times New Roman"/>
                          <a:ea typeface="Times New Roman"/>
                          <a:cs typeface="Times New Roman"/>
                        </a:rPr>
                        <a:t> = </a:t>
                      </a:r>
                      <a:r>
                        <a:rPr lang="ru-RU" sz="1600" cap="small">
                          <a:latin typeface="Times New Roman"/>
                          <a:ea typeface="Times New Roman"/>
                          <a:cs typeface="Times New Roman"/>
                        </a:rPr>
                        <a:t>825/ </a:t>
                      </a:r>
                      <a:r>
                        <a:rPr lang="en-US" sz="1600" i="1" cap="small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>
                          <a:latin typeface="Times New Roman"/>
                          <a:ea typeface="Times New Roman"/>
                          <a:cs typeface="Times New Roman"/>
                        </a:rPr>
                        <a:t>ном</a:t>
                      </a: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1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39941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cap="small" dirty="0">
                          <a:latin typeface="Times New Roman"/>
                          <a:ea typeface="Times New Roman"/>
                          <a:cs typeface="Times New Roman"/>
                        </a:rPr>
                        <a:t>≥ 70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65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cap="small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cap="small">
                          <a:latin typeface="Times New Roman"/>
                          <a:ea typeface="Times New Roman"/>
                          <a:cs typeface="Times New Roman"/>
                        </a:rPr>
                        <a:t> = 760/ </a:t>
                      </a:r>
                      <a:r>
                        <a:rPr lang="en-US" sz="1600" i="1" cap="small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>
                          <a:latin typeface="Times New Roman"/>
                          <a:ea typeface="Times New Roman"/>
                          <a:cs typeface="Times New Roman"/>
                        </a:rPr>
                        <a:t>ном</a:t>
                      </a: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101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Автоматические выключатели и контакторы</a:t>
                      </a: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9941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cap="small" dirty="0">
                          <a:latin typeface="Times New Roman"/>
                          <a:ea typeface="Times New Roman"/>
                          <a:cs typeface="Times New Roman"/>
                        </a:rPr>
                        <a:t>&lt; 60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65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 </a:t>
                      </a:r>
                      <a:r>
                        <a:rPr lang="ru-RU" sz="1600" cap="small" dirty="0">
                          <a:latin typeface="Times New Roman"/>
                          <a:ea typeface="Times New Roman"/>
                          <a:cs typeface="Times New Roman"/>
                        </a:rPr>
                        <a:t>=349/ </a:t>
                      </a:r>
                      <a:r>
                        <a:rPr lang="en-US" sz="1600" i="1" cap="small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>
                          <a:latin typeface="Times New Roman"/>
                          <a:ea typeface="Times New Roman"/>
                          <a:cs typeface="Times New Roman"/>
                        </a:rPr>
                        <a:t>ном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99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39941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cap="small" dirty="0">
                          <a:latin typeface="Times New Roman"/>
                          <a:ea typeface="Times New Roman"/>
                          <a:cs typeface="Times New Roman"/>
                        </a:rPr>
                        <a:t>≥ 60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65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cap="small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en-US" sz="1600" cap="small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cap="small" dirty="0">
                          <a:latin typeface="Times New Roman"/>
                          <a:ea typeface="Times New Roman"/>
                          <a:cs typeface="Times New Roman"/>
                        </a:rPr>
                        <a:t>= 307/</a:t>
                      </a:r>
                      <a:r>
                        <a:rPr lang="ru-RU" sz="1600" i="1" cap="small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600" i="1" cap="small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>
                          <a:latin typeface="Times New Roman"/>
                          <a:ea typeface="Times New Roman"/>
                          <a:cs typeface="Times New Roman"/>
                        </a:rPr>
                        <a:t>ном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101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Предохранители</a:t>
                      </a: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39941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cap="small">
                          <a:latin typeface="Times New Roman"/>
                          <a:ea typeface="Times New Roman"/>
                          <a:cs typeface="Times New Roman"/>
                        </a:rPr>
                        <a:t>&lt; 200</a:t>
                      </a: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65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cap="small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en-US" sz="1600" cap="small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600" dirty="0">
                          <a:latin typeface="Times New Roman"/>
                          <a:ea typeface="Times New Roman"/>
                          <a:cs typeface="Times New Roman"/>
                        </a:rPr>
                        <a:t>=210</a:t>
                      </a:r>
                      <a:r>
                        <a:rPr lang="en-US" sz="1600" cap="small" dirty="0">
                          <a:latin typeface="Times New Roman"/>
                          <a:ea typeface="Times New Roman"/>
                          <a:cs typeface="Times New Roman"/>
                        </a:rPr>
                        <a:t>/ </a:t>
                      </a:r>
                      <a:r>
                        <a:rPr lang="en-US" sz="1600" i="1" cap="small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>
                          <a:latin typeface="Times New Roman"/>
                          <a:ea typeface="Times New Roman"/>
                          <a:cs typeface="Times New Roman"/>
                        </a:rPr>
                        <a:t>ном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41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39941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cap="small">
                          <a:latin typeface="Times New Roman"/>
                          <a:ea typeface="Times New Roman"/>
                          <a:cs typeface="Times New Roman"/>
                        </a:rPr>
                        <a:t>≥ 200</a:t>
                      </a: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65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cap="small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en-US" sz="1600" cap="small" dirty="0">
                          <a:latin typeface="Times New Roman"/>
                          <a:ea typeface="Times New Roman"/>
                          <a:cs typeface="Times New Roman"/>
                        </a:rPr>
                        <a:t>=125/</a:t>
                      </a:r>
                      <a:r>
                        <a:rPr lang="en-US" sz="1600" i="1" cap="small" dirty="0">
                          <a:latin typeface="Times New Roman"/>
                          <a:ea typeface="Times New Roman"/>
                          <a:cs typeface="Times New Roman"/>
                        </a:rPr>
                        <a:t> I</a:t>
                      </a:r>
                      <a:r>
                        <a:rPr lang="ru-RU" sz="1600" baseline="-25000" dirty="0">
                          <a:latin typeface="Times New Roman"/>
                          <a:ea typeface="Times New Roman"/>
                          <a:cs typeface="Times New Roman"/>
                        </a:rPr>
                        <a:t>ном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7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Рубильники и пакетные выключатели</a:t>
                      </a: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000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Любое значение</a:t>
                      </a: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654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cap="small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en-US" sz="1600" cap="small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cap="small" dirty="0">
                          <a:latin typeface="Times New Roman"/>
                          <a:ea typeface="Times New Roman"/>
                          <a:cs typeface="Times New Roman"/>
                        </a:rPr>
                        <a:t>= 68/</a:t>
                      </a:r>
                      <a:r>
                        <a:rPr lang="ru-RU" sz="1600" i="1" cap="small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600" i="1" cap="small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>
                          <a:latin typeface="Times New Roman"/>
                          <a:ea typeface="Times New Roman"/>
                          <a:cs typeface="Times New Roman"/>
                        </a:rPr>
                        <a:t>ном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806" marR="2280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43054" name="Rectangle 4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3070" name="Rectangle 62"/>
          <p:cNvSpPr>
            <a:spLocks noChangeArrowheads="1"/>
          </p:cNvSpPr>
          <p:nvPr/>
        </p:nvSpPr>
        <p:spPr bwMode="auto">
          <a:xfrm>
            <a:off x="2051720" y="5589240"/>
            <a:ext cx="464400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Графики зависимостей сопротивлений контактных соединений от номинального тока для автоматических выключателей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043664" cy="10661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Комплексный анализ теоретических и экспериментальных значений сопротивлений контактов аппаратов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11617" name="Picture 1" descr="C:\Users\РИШАТ\Desktop\8575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836712"/>
            <a:ext cx="6011661" cy="4824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44079" name="Rectangle 4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4095" name="Rectangle 63"/>
          <p:cNvSpPr>
            <a:spLocks noChangeArrowheads="1"/>
          </p:cNvSpPr>
          <p:nvPr/>
        </p:nvSpPr>
        <p:spPr bwMode="auto">
          <a:xfrm>
            <a:off x="1763688" y="5784359"/>
            <a:ext cx="53285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Графики зависимостей сопротивлений контактных соединений 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номинального тока для контакторов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0593" name="Picture 1" descr="C:\Users\РИШАТ\Desktop\868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32656"/>
            <a:ext cx="6577691" cy="5256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467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Виды аппроксимирующих функций зависимости сопротивлений контактов от номинального тока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15</a:t>
            </a:fld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899592" y="1052736"/>
          <a:ext cx="6984776" cy="5328592"/>
        </p:xfrm>
        <a:graphic>
          <a:graphicData uri="http://schemas.openxmlformats.org/drawingml/2006/table">
            <a:tbl>
              <a:tblPr/>
              <a:tblGrid>
                <a:gridCol w="1855479"/>
                <a:gridCol w="1855479"/>
                <a:gridCol w="3273818"/>
              </a:tblGrid>
              <a:tr h="73217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Аппараты</a:t>
                      </a:r>
                    </a:p>
                  </a:txBody>
                  <a:tcPr marL="63098" marR="63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Номинальный ток 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en-US" sz="1600" dirty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 А</a:t>
                      </a:r>
                    </a:p>
                  </a:txBody>
                  <a:tcPr marL="63098" marR="63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Аппроксимирующая функция</a:t>
                      </a:r>
                    </a:p>
                  </a:txBody>
                  <a:tcPr marL="63098" marR="63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9945">
                <a:tc>
                  <a:txBody>
                    <a:bodyPr/>
                    <a:lstStyle/>
                    <a:p>
                      <a:pPr marL="457200" marR="209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Автоматич.</a:t>
                      </a:r>
                      <a:r>
                        <a:rPr lang="ru-RU" sz="16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выключатели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098" marR="63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1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0 ÷ 80</a:t>
                      </a:r>
                    </a:p>
                    <a:p>
                      <a:pPr algn="ctr">
                        <a:lnSpc>
                          <a:spcPts val="31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80 ÷ 400</a:t>
                      </a:r>
                    </a:p>
                    <a:p>
                      <a:pPr algn="ctr">
                        <a:lnSpc>
                          <a:spcPts val="31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0 ÷ 400</a:t>
                      </a:r>
                    </a:p>
                    <a:p>
                      <a:pPr algn="ctr">
                        <a:lnSpc>
                          <a:spcPts val="3100"/>
                        </a:lnSpc>
                        <a:spcAft>
                          <a:spcPts val="120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0 ÷ 400</a:t>
                      </a:r>
                    </a:p>
                  </a:txBody>
                  <a:tcPr marL="63098" marR="63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расч.ав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 = 85,007·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расч.ав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 = 3,248·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пот.ав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 = 9,219·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спр.ав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 = 28,39· </a:t>
                      </a:r>
                    </a:p>
                  </a:txBody>
                  <a:tcPr marL="63098" marR="63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4301">
                <a:tc>
                  <a:txBody>
                    <a:bodyPr/>
                    <a:lstStyle/>
                    <a:p>
                      <a:pPr marL="457200" marR="209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Контакторы</a:t>
                      </a:r>
                    </a:p>
                  </a:txBody>
                  <a:tcPr marL="63098" marR="63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1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0 ÷ 400</a:t>
                      </a:r>
                    </a:p>
                    <a:p>
                      <a:pPr algn="ctr">
                        <a:lnSpc>
                          <a:spcPts val="31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0 ÷ 400</a:t>
                      </a:r>
                    </a:p>
                    <a:p>
                      <a:pPr algn="ctr">
                        <a:lnSpc>
                          <a:spcPts val="3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0 ÷ 200</a:t>
                      </a:r>
                    </a:p>
                    <a:p>
                      <a:pPr algn="ctr">
                        <a:lnSpc>
                          <a:spcPts val="3100"/>
                        </a:lnSpc>
                        <a:spcAft>
                          <a:spcPts val="60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200 ÷ 400</a:t>
                      </a:r>
                    </a:p>
                  </a:txBody>
                  <a:tcPr marL="63098" marR="63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расч.конт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 = 9,486·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пот.конт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 = 10,628·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спр.конт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 = 10,439· 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спр.конт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 = 1,067· </a:t>
                      </a:r>
                    </a:p>
                  </a:txBody>
                  <a:tcPr marL="63098" marR="63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2173">
                <a:tc>
                  <a:txBody>
                    <a:bodyPr/>
                    <a:lstStyle/>
                    <a:p>
                      <a:pPr marL="457200" marR="209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Магнитные пускатели</a:t>
                      </a:r>
                    </a:p>
                  </a:txBody>
                  <a:tcPr marL="63098" marR="63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0 ÷ 400</a:t>
                      </a:r>
                    </a:p>
                  </a:txBody>
                  <a:tcPr marL="63098" marR="63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расч.м.п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 = 16,531· </a:t>
                      </a:r>
                    </a:p>
                  </a:txBody>
                  <a:tcPr marL="63098" marR="630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5065" name="Object 9"/>
          <p:cNvGraphicFramePr>
            <a:graphicFrameLocks noChangeAspect="1"/>
          </p:cNvGraphicFramePr>
          <p:nvPr/>
        </p:nvGraphicFramePr>
        <p:xfrm>
          <a:off x="6372200" y="2060848"/>
          <a:ext cx="723900" cy="276225"/>
        </p:xfrm>
        <a:graphic>
          <a:graphicData uri="http://schemas.openxmlformats.org/presentationml/2006/ole">
            <p:oleObj spid="_x0000_s45066" name="Формула" r:id="rId3" imgW="723586" imgH="266584" progId="Equation.3">
              <p:embed/>
            </p:oleObj>
          </a:graphicData>
        </a:graphic>
      </p:graphicFrame>
      <p:graphicFrame>
        <p:nvGraphicFramePr>
          <p:cNvPr id="45064" name="Object 8"/>
          <p:cNvGraphicFramePr>
            <a:graphicFrameLocks noChangeAspect="1"/>
          </p:cNvGraphicFramePr>
          <p:nvPr/>
        </p:nvGraphicFramePr>
        <p:xfrm>
          <a:off x="6300192" y="2420888"/>
          <a:ext cx="723900" cy="276225"/>
        </p:xfrm>
        <a:graphic>
          <a:graphicData uri="http://schemas.openxmlformats.org/presentationml/2006/ole">
            <p:oleObj spid="_x0000_s45067" name="Формула" r:id="rId4" imgW="723586" imgH="266584" progId="Equation.3">
              <p:embed/>
            </p:oleObj>
          </a:graphicData>
        </a:graphic>
      </p:graphicFrame>
      <p:graphicFrame>
        <p:nvGraphicFramePr>
          <p:cNvPr id="45063" name="Object 7"/>
          <p:cNvGraphicFramePr>
            <a:graphicFrameLocks noChangeAspect="1"/>
          </p:cNvGraphicFramePr>
          <p:nvPr/>
        </p:nvGraphicFramePr>
        <p:xfrm>
          <a:off x="6228184" y="2780928"/>
          <a:ext cx="723900" cy="276225"/>
        </p:xfrm>
        <a:graphic>
          <a:graphicData uri="http://schemas.openxmlformats.org/presentationml/2006/ole">
            <p:oleObj spid="_x0000_s45068" name="Формула" r:id="rId5" imgW="723586" imgH="266584" progId="Equation.3">
              <p:embed/>
            </p:oleObj>
          </a:graphicData>
        </a:graphic>
      </p:graphicFrame>
      <p:graphicFrame>
        <p:nvGraphicFramePr>
          <p:cNvPr id="45062" name="Object 6"/>
          <p:cNvGraphicFramePr>
            <a:graphicFrameLocks noChangeAspect="1"/>
          </p:cNvGraphicFramePr>
          <p:nvPr/>
        </p:nvGraphicFramePr>
        <p:xfrm>
          <a:off x="6228184" y="3140968"/>
          <a:ext cx="638175" cy="276225"/>
        </p:xfrm>
        <a:graphic>
          <a:graphicData uri="http://schemas.openxmlformats.org/presentationml/2006/ole">
            <p:oleObj spid="_x0000_s45069" name="Формула" r:id="rId6" imgW="634449" imgH="266469" progId="Equation.3">
              <p:embed/>
            </p:oleObj>
          </a:graphicData>
        </a:graphic>
      </p:graphicFrame>
      <p:graphicFrame>
        <p:nvGraphicFramePr>
          <p:cNvPr id="45061" name="Object 5"/>
          <p:cNvGraphicFramePr>
            <a:graphicFrameLocks noChangeAspect="1"/>
          </p:cNvGraphicFramePr>
          <p:nvPr/>
        </p:nvGraphicFramePr>
        <p:xfrm>
          <a:off x="6372200" y="4005064"/>
          <a:ext cx="723900" cy="276225"/>
        </p:xfrm>
        <a:graphic>
          <a:graphicData uri="http://schemas.openxmlformats.org/presentationml/2006/ole">
            <p:oleObj spid="_x0000_s45070" name="Формула" r:id="rId7" imgW="723586" imgH="266584" progId="Equation.3">
              <p:embed/>
            </p:oleObj>
          </a:graphicData>
        </a:graphic>
      </p:graphicFrame>
      <p:graphicFrame>
        <p:nvGraphicFramePr>
          <p:cNvPr id="45060" name="Object 4"/>
          <p:cNvGraphicFramePr>
            <a:graphicFrameLocks noChangeAspect="1"/>
          </p:cNvGraphicFramePr>
          <p:nvPr/>
        </p:nvGraphicFramePr>
        <p:xfrm>
          <a:off x="6444208" y="4365104"/>
          <a:ext cx="714375" cy="276225"/>
        </p:xfrm>
        <a:graphic>
          <a:graphicData uri="http://schemas.openxmlformats.org/presentationml/2006/ole">
            <p:oleObj spid="_x0000_s45071" name="Формула" r:id="rId8" imgW="710891" imgH="266584" progId="Equation.3">
              <p:embed/>
            </p:oleObj>
          </a:graphicData>
        </a:graphic>
      </p:graphicFrame>
      <p:graphicFrame>
        <p:nvGraphicFramePr>
          <p:cNvPr id="45059" name="Object 3"/>
          <p:cNvGraphicFramePr>
            <a:graphicFrameLocks noChangeAspect="1"/>
          </p:cNvGraphicFramePr>
          <p:nvPr/>
        </p:nvGraphicFramePr>
        <p:xfrm>
          <a:off x="6444208" y="4725144"/>
          <a:ext cx="866775" cy="276225"/>
        </p:xfrm>
        <a:graphic>
          <a:graphicData uri="http://schemas.openxmlformats.org/presentationml/2006/ole">
            <p:oleObj spid="_x0000_s45072" name="Формула" r:id="rId9" imgW="875920" imgH="266584" progId="Equation.3">
              <p:embed/>
            </p:oleObj>
          </a:graphicData>
        </a:graphic>
      </p:graphicFrame>
      <p:graphicFrame>
        <p:nvGraphicFramePr>
          <p:cNvPr id="45058" name="Object 2"/>
          <p:cNvGraphicFramePr>
            <a:graphicFrameLocks noChangeAspect="1"/>
          </p:cNvGraphicFramePr>
          <p:nvPr/>
        </p:nvGraphicFramePr>
        <p:xfrm>
          <a:off x="6372200" y="5085184"/>
          <a:ext cx="866775" cy="276225"/>
        </p:xfrm>
        <a:graphic>
          <a:graphicData uri="http://schemas.openxmlformats.org/presentationml/2006/ole">
            <p:oleObj spid="_x0000_s45073" name="Формула" r:id="rId10" imgW="875920" imgH="266584" progId="Equation.3">
              <p:embed/>
            </p:oleObj>
          </a:graphicData>
        </a:graphic>
      </p:graphicFrame>
      <p:graphicFrame>
        <p:nvGraphicFramePr>
          <p:cNvPr id="45057" name="Object 1"/>
          <p:cNvGraphicFramePr>
            <a:graphicFrameLocks noChangeAspect="1"/>
          </p:cNvGraphicFramePr>
          <p:nvPr/>
        </p:nvGraphicFramePr>
        <p:xfrm>
          <a:off x="6444208" y="5877272"/>
          <a:ext cx="809625" cy="276225"/>
        </p:xfrm>
        <a:graphic>
          <a:graphicData uri="http://schemas.openxmlformats.org/presentationml/2006/ole">
            <p:oleObj spid="_x0000_s45074" name="Формула" r:id="rId11" imgW="799753" imgH="266584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Оценка точности аппроксимирующих функций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16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55576" y="1124744"/>
          <a:ext cx="7200799" cy="4896544"/>
        </p:xfrm>
        <a:graphic>
          <a:graphicData uri="http://schemas.openxmlformats.org/drawingml/2006/table">
            <a:tbl>
              <a:tblPr/>
              <a:tblGrid>
                <a:gridCol w="1815689"/>
                <a:gridCol w="3067362"/>
                <a:gridCol w="2317748"/>
              </a:tblGrid>
              <a:tr h="979310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Аппараты</a:t>
                      </a:r>
                    </a:p>
                  </a:txBody>
                  <a:tcPr marL="68537" marR="685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Вид зависимости</a:t>
                      </a:r>
                    </a:p>
                  </a:txBody>
                  <a:tcPr marL="68537" marR="685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Среднеквадратическое отклонение </a:t>
                      </a:r>
                      <a:r>
                        <a:rPr lang="en-US" sz="1600" i="1">
                          <a:latin typeface="Times New Roman"/>
                          <a:ea typeface="Times New Roman"/>
                          <a:cs typeface="Times New Roman"/>
                        </a:rPr>
                        <a:t>S</a:t>
                      </a: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37" marR="685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8962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Автоматические выключатели</a:t>
                      </a:r>
                    </a:p>
                  </a:txBody>
                  <a:tcPr marL="68537" marR="685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Расчетная 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расч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</a:p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Справочная 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спр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</a:p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По потерям мощности 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>
                          <a:latin typeface="Times New Roman"/>
                          <a:ea typeface="Times New Roman"/>
                          <a:cs typeface="Times New Roman"/>
                        </a:rPr>
                        <a:t>пот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</a:p>
                  </a:txBody>
                  <a:tcPr marL="68537" marR="685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1,997</a:t>
                      </a:r>
                    </a:p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1,215</a:t>
                      </a:r>
                    </a:p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3,323</a:t>
                      </a:r>
                    </a:p>
                  </a:txBody>
                  <a:tcPr marL="68537" marR="685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8962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Контакторы</a:t>
                      </a:r>
                    </a:p>
                  </a:txBody>
                  <a:tcPr marL="68537" marR="685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Расчетная 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расч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</a:p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Справочная 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спр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</a:p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По потерям мощности 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>
                          <a:latin typeface="Times New Roman"/>
                          <a:ea typeface="Times New Roman"/>
                          <a:cs typeface="Times New Roman"/>
                        </a:rPr>
                        <a:t>пот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</a:p>
                  </a:txBody>
                  <a:tcPr marL="68537" marR="685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1,787</a:t>
                      </a:r>
                    </a:p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2,168</a:t>
                      </a:r>
                    </a:p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5,608</a:t>
                      </a:r>
                    </a:p>
                  </a:txBody>
                  <a:tcPr marL="68537" marR="6853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9310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Магнитные пускатели</a:t>
                      </a:r>
                    </a:p>
                  </a:txBody>
                  <a:tcPr marL="68537" marR="685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Расчетная 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расч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i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600" baseline="-25000" dirty="0" err="1"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</a:p>
                  </a:txBody>
                  <a:tcPr marL="68537" marR="685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0,565</a:t>
                      </a:r>
                    </a:p>
                  </a:txBody>
                  <a:tcPr marL="68537" marR="6853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17</a:t>
            </a:fld>
            <a:endParaRPr lang="ru-RU"/>
          </a:p>
        </p:txBody>
      </p:sp>
      <p:pic>
        <p:nvPicPr>
          <p:cNvPr id="5" name="Picture 4" descr="C:\Users\РИШАТ\Desktop\у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180" y="404664"/>
            <a:ext cx="7891755" cy="4680520"/>
          </a:xfrm>
          <a:prstGeom prst="rect">
            <a:avLst/>
          </a:prstGeom>
          <a:noFill/>
        </p:spPr>
      </p:pic>
      <p:sp>
        <p:nvSpPr>
          <p:cNvPr id="6" name="Rectangle 100"/>
          <p:cNvSpPr>
            <a:spLocks noChangeArrowheads="1"/>
          </p:cNvSpPr>
          <p:nvPr/>
        </p:nvSpPr>
        <p:spPr bwMode="auto">
          <a:xfrm>
            <a:off x="1187624" y="5373216"/>
            <a:ext cx="67322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Зависимость сопротивления контактных соединений автоматических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выключателей</a:t>
            </a:r>
            <a:r>
              <a:rPr kumimoji="0" lang="en-US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номинального тока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18</a:t>
            </a:fld>
            <a:endParaRPr lang="ru-RU"/>
          </a:p>
        </p:txBody>
      </p:sp>
      <p:pic>
        <p:nvPicPr>
          <p:cNvPr id="128002" name="Picture 2" descr="C:\Users\РИШАТ\Desktop\ф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7620799" cy="4608512"/>
          </a:xfrm>
          <a:prstGeom prst="rect">
            <a:avLst/>
          </a:prstGeom>
          <a:noFill/>
        </p:spPr>
      </p:pic>
      <p:sp>
        <p:nvSpPr>
          <p:cNvPr id="6" name="Rectangle 100"/>
          <p:cNvSpPr>
            <a:spLocks noChangeArrowheads="1"/>
          </p:cNvSpPr>
          <p:nvPr/>
        </p:nvSpPr>
        <p:spPr bwMode="auto">
          <a:xfrm>
            <a:off x="1115616" y="4941168"/>
            <a:ext cx="67322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Зависимость сопротивления контактов контактных соединений магнитных пускателей</a:t>
            </a:r>
            <a:r>
              <a:rPr kumimoji="0" lang="en-US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номинального тока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19</a:t>
            </a:fld>
            <a:endParaRPr lang="ru-RU"/>
          </a:p>
        </p:txBody>
      </p:sp>
      <p:pic>
        <p:nvPicPr>
          <p:cNvPr id="130050" name="Picture 2" descr="C:\Users\РИШАТ\Desktop\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548680"/>
            <a:ext cx="8136904" cy="4833327"/>
          </a:xfrm>
          <a:prstGeom prst="rect">
            <a:avLst/>
          </a:prstGeom>
          <a:noFill/>
        </p:spPr>
      </p:pic>
      <p:sp>
        <p:nvSpPr>
          <p:cNvPr id="6" name="Rectangle 100"/>
          <p:cNvSpPr>
            <a:spLocks noChangeArrowheads="1"/>
          </p:cNvSpPr>
          <p:nvPr/>
        </p:nvSpPr>
        <p:spPr bwMode="auto">
          <a:xfrm>
            <a:off x="1691680" y="5445224"/>
            <a:ext cx="604867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Зависимость сопротивления контактов рубильников 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номинального тока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20</a:t>
            </a:fld>
            <a:endParaRPr lang="ru-RU"/>
          </a:p>
        </p:txBody>
      </p:sp>
      <p:sp>
        <p:nvSpPr>
          <p:cNvPr id="63559" name="Rectangle 7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3566" name="Rectangle 7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3588" name="Rectangle 100"/>
          <p:cNvSpPr>
            <a:spLocks noChangeArrowheads="1"/>
          </p:cNvSpPr>
          <p:nvPr/>
        </p:nvSpPr>
        <p:spPr bwMode="auto">
          <a:xfrm>
            <a:off x="1187624" y="5213230"/>
            <a:ext cx="673224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Зависимость сопротивления контактов магнитных пускателей серии ПМЛ</a:t>
            </a:r>
            <a:b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количества коммутационных циклов: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40 А,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63 А,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80 А; зависимость вероятности безотказной работы контактов от количества коммутационных циклов: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40 А,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63 А,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80 А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7458" name="Picture 2" descr="C:\Users\РИШАТ\Desktop\кпк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32656"/>
            <a:ext cx="6718300" cy="45735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21</a:t>
            </a:fld>
            <a:endParaRPr lang="ru-RU"/>
          </a:p>
        </p:txBody>
      </p:sp>
      <p:sp>
        <p:nvSpPr>
          <p:cNvPr id="70727" name="Rectangle 7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0733" name="Rectangle 77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0756" name="Rectangle 100"/>
          <p:cNvSpPr>
            <a:spLocks noChangeArrowheads="1"/>
          </p:cNvSpPr>
          <p:nvPr/>
        </p:nvSpPr>
        <p:spPr bwMode="auto">
          <a:xfrm>
            <a:off x="1187624" y="5229200"/>
            <a:ext cx="648072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Зависимость вероятности безотказной работы контактов контакторов </a:t>
            </a:r>
            <a:b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количества коммутационных циклов: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КП1 (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20 А),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КТПВ600 (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63 А),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КП1 (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75 А);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зависимость сопротивления контакторов 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количества коммутационных циклов: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КП1(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20 А),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КТПВ600 (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63 А),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КП1(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75 А)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5411" name="Picture 3" descr="C:\Users\РИШАТ\Desktop\уау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404664"/>
            <a:ext cx="6625988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22</a:t>
            </a:fld>
            <a:endParaRPr lang="ru-RU"/>
          </a:p>
        </p:txBody>
      </p:sp>
      <p:sp>
        <p:nvSpPr>
          <p:cNvPr id="72843" name="Rectangle 139"/>
          <p:cNvSpPr>
            <a:spLocks noChangeArrowheads="1"/>
          </p:cNvSpPr>
          <p:nvPr/>
        </p:nvSpPr>
        <p:spPr bwMode="auto">
          <a:xfrm>
            <a:off x="1043608" y="4980563"/>
            <a:ext cx="6912768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Зависимость вероятности безотказной работы контактов автоматических выключателей от количества коммутационных циклов: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АЕ2443 (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50 А), 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АК63 (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63 А),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А3110 (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100 А);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зависимость сопротивления контактов автоматического выключателя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количества коммутационных циклов: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АЕ2443 (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50 А),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АК63 (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63 А), </a:t>
            </a: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А3110 (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4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100 А)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6434" name="Picture 2" descr="C:\Users\РИШАТ\Desktop\вкпкп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32656"/>
            <a:ext cx="6727825" cy="4621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23</a:t>
            </a:fld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6489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Номограммы определения эквивалентного сопротивления цеховых радиальных сетей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4427984" y="3645024"/>
            <a:ext cx="388843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Номограммы эквивалентного сопротивления для средней длины  линий 50 м и температуры окружающей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среды 5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7" name="Picture 2" descr="C:\Users\РИШАТ\Desktop\зщбз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56992"/>
            <a:ext cx="3727948" cy="2550100"/>
          </a:xfrm>
          <a:prstGeom prst="rect">
            <a:avLst/>
          </a:prstGeom>
          <a:noFill/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5536" y="5877272"/>
            <a:ext cx="410445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Номограммы эквивалентного сопротивления для средней длины</a:t>
            </a:r>
            <a:r>
              <a:rPr kumimoji="0" lang="ru-RU" sz="1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линий 50 м и температуры окружающей среды 20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69634" name="Picture 2" descr="C:\Users\РИШАТ\Desktop\екрее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3" y="1196752"/>
            <a:ext cx="3981619" cy="2520280"/>
          </a:xfrm>
          <a:prstGeom prst="rect">
            <a:avLst/>
          </a:prstGeom>
          <a:noFill/>
        </p:spPr>
      </p:pic>
      <p:pic>
        <p:nvPicPr>
          <p:cNvPr id="126978" name="Picture 2" descr="C:\Users\РИШАТ\Desktop\а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908720"/>
            <a:ext cx="2088232" cy="24744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24</a:t>
            </a:fld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6489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Номограммы определения эквивалентного сопротивления цеховых магистральных сетей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9" name="Picture 2" descr="C:\Users\РИШАТ\Desktop\ен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58050"/>
            <a:ext cx="3816424" cy="2534938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467544" y="5949280"/>
            <a:ext cx="38164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Номограммы эквивалентного сопротивления для шинопровода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длиной 14 м и температуры окружающей среды 5 </a:t>
            </a: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</a:t>
            </a: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11" name="Picture 4" descr="C:\Users\РИШАТ\Desktop\ит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268760"/>
            <a:ext cx="4152682" cy="2520280"/>
          </a:xfrm>
          <a:prstGeom prst="rect">
            <a:avLst/>
          </a:prstGeom>
          <a:noFill/>
        </p:spPr>
      </p:pic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4716016" y="3861048"/>
            <a:ext cx="381642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Номограммы эквивалентного сопротивления для шинопровода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длиной 14 м и температуры окружающей среды 20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pic>
        <p:nvPicPr>
          <p:cNvPr id="128002" name="Picture 2" descr="C:\Users\РИШАТ\Desktop\а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1052736"/>
            <a:ext cx="1512168" cy="24082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25</a:t>
            </a:fld>
            <a:endParaRPr lang="ru-RU"/>
          </a:p>
        </p:txBody>
      </p:sp>
      <p:pic>
        <p:nvPicPr>
          <p:cNvPr id="87042" name="Picture 2" descr="C:\Users\РИШАТ\Desktop\кеуке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4625"/>
            <a:ext cx="8064896" cy="3888432"/>
          </a:xfrm>
          <a:prstGeom prst="rect">
            <a:avLst/>
          </a:prstGeom>
          <a:noFill/>
        </p:spPr>
      </p:pic>
      <p:sp>
        <p:nvSpPr>
          <p:cNvPr id="87043" name="Rectangle 3"/>
          <p:cNvSpPr>
            <a:spLocks noChangeArrowheads="1"/>
          </p:cNvSpPr>
          <p:nvPr/>
        </p:nvSpPr>
        <p:spPr bwMode="auto">
          <a:xfrm>
            <a:off x="683568" y="3861048"/>
            <a:ext cx="676875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Схема электрическая канализационной насосной станции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26</a:t>
            </a:fld>
            <a:endParaRPr lang="ru-RU"/>
          </a:p>
        </p:txBody>
      </p:sp>
      <p:sp>
        <p:nvSpPr>
          <p:cNvPr id="243791" name="Rectangle 7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07504" y="764704"/>
            <a:ext cx="8567936" cy="3456384"/>
            <a:chOff x="1944" y="3771"/>
            <a:chExt cx="12943" cy="6183"/>
          </a:xfrm>
        </p:grpSpPr>
        <p:sp>
          <p:nvSpPr>
            <p:cNvPr id="243790" name="Text Box 78"/>
            <p:cNvSpPr txBox="1">
              <a:spLocks noChangeArrowheads="1"/>
            </p:cNvSpPr>
            <p:nvPr/>
          </p:nvSpPr>
          <p:spPr bwMode="auto">
            <a:xfrm>
              <a:off x="1944" y="3771"/>
              <a:ext cx="1062" cy="54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0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R</a:t>
              </a:r>
              <a:r>
                <a:rPr kumimoji="0" lang="en-US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, мОм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3789" name="Text Box 77"/>
            <p:cNvSpPr txBox="1">
              <a:spLocks noChangeArrowheads="1"/>
            </p:cNvSpPr>
            <p:nvPr/>
          </p:nvSpPr>
          <p:spPr bwMode="auto">
            <a:xfrm>
              <a:off x="2079" y="5567"/>
              <a:ext cx="764" cy="42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500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3788" name="Text Box 76"/>
            <p:cNvSpPr txBox="1">
              <a:spLocks noChangeArrowheads="1"/>
            </p:cNvSpPr>
            <p:nvPr/>
          </p:nvSpPr>
          <p:spPr bwMode="auto">
            <a:xfrm>
              <a:off x="2079" y="6265"/>
              <a:ext cx="694" cy="539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400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3787" name="Text Box 75"/>
            <p:cNvSpPr txBox="1">
              <a:spLocks noChangeArrowheads="1"/>
            </p:cNvSpPr>
            <p:nvPr/>
          </p:nvSpPr>
          <p:spPr bwMode="auto">
            <a:xfrm>
              <a:off x="2073" y="7022"/>
              <a:ext cx="755" cy="4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300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3786" name="Text Box 74"/>
            <p:cNvSpPr txBox="1">
              <a:spLocks noChangeArrowheads="1"/>
            </p:cNvSpPr>
            <p:nvPr/>
          </p:nvSpPr>
          <p:spPr bwMode="auto">
            <a:xfrm>
              <a:off x="2075" y="7763"/>
              <a:ext cx="668" cy="55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200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3785" name="Text Box 73"/>
            <p:cNvSpPr txBox="1">
              <a:spLocks noChangeArrowheads="1"/>
            </p:cNvSpPr>
            <p:nvPr/>
          </p:nvSpPr>
          <p:spPr bwMode="auto">
            <a:xfrm>
              <a:off x="2064" y="8515"/>
              <a:ext cx="764" cy="54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100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3784" name="Rectangle 72"/>
            <p:cNvSpPr>
              <a:spLocks noChangeArrowheads="1"/>
            </p:cNvSpPr>
            <p:nvPr/>
          </p:nvSpPr>
          <p:spPr bwMode="auto">
            <a:xfrm>
              <a:off x="3102" y="4044"/>
              <a:ext cx="11785" cy="536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83" name="Line 71"/>
            <p:cNvSpPr>
              <a:spLocks noChangeShapeType="1"/>
            </p:cNvSpPr>
            <p:nvPr/>
          </p:nvSpPr>
          <p:spPr bwMode="auto">
            <a:xfrm>
              <a:off x="2826" y="8008"/>
              <a:ext cx="1206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82" name="Line 70"/>
            <p:cNvSpPr>
              <a:spLocks noChangeShapeType="1"/>
            </p:cNvSpPr>
            <p:nvPr/>
          </p:nvSpPr>
          <p:spPr bwMode="auto">
            <a:xfrm>
              <a:off x="2826" y="7265"/>
              <a:ext cx="12061" cy="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81" name="Line 69"/>
            <p:cNvSpPr>
              <a:spLocks noChangeShapeType="1"/>
            </p:cNvSpPr>
            <p:nvPr/>
          </p:nvSpPr>
          <p:spPr bwMode="auto">
            <a:xfrm>
              <a:off x="2826" y="8748"/>
              <a:ext cx="12061" cy="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80" name="Line 68"/>
            <p:cNvSpPr>
              <a:spLocks noChangeShapeType="1"/>
            </p:cNvSpPr>
            <p:nvPr/>
          </p:nvSpPr>
          <p:spPr bwMode="auto">
            <a:xfrm>
              <a:off x="2826" y="6522"/>
              <a:ext cx="12061" cy="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79" name="Line 67"/>
            <p:cNvSpPr>
              <a:spLocks noChangeShapeType="1"/>
            </p:cNvSpPr>
            <p:nvPr/>
          </p:nvSpPr>
          <p:spPr bwMode="auto">
            <a:xfrm>
              <a:off x="2826" y="5779"/>
              <a:ext cx="12061" cy="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78" name="Line 66"/>
            <p:cNvSpPr>
              <a:spLocks noChangeShapeType="1"/>
            </p:cNvSpPr>
            <p:nvPr/>
          </p:nvSpPr>
          <p:spPr bwMode="auto">
            <a:xfrm flipH="1">
              <a:off x="2825" y="4921"/>
              <a:ext cx="27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77" name="Line 65"/>
            <p:cNvSpPr>
              <a:spLocks noChangeShapeType="1"/>
            </p:cNvSpPr>
            <p:nvPr/>
          </p:nvSpPr>
          <p:spPr bwMode="auto">
            <a:xfrm flipH="1">
              <a:off x="2825" y="9411"/>
              <a:ext cx="274" cy="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76" name="Text Box 64"/>
            <p:cNvSpPr txBox="1">
              <a:spLocks noChangeArrowheads="1"/>
            </p:cNvSpPr>
            <p:nvPr/>
          </p:nvSpPr>
          <p:spPr bwMode="auto">
            <a:xfrm>
              <a:off x="2203" y="9204"/>
              <a:ext cx="550" cy="37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0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3775" name="Text Box 63"/>
            <p:cNvSpPr txBox="1">
              <a:spLocks noChangeArrowheads="1"/>
            </p:cNvSpPr>
            <p:nvPr/>
          </p:nvSpPr>
          <p:spPr bwMode="auto">
            <a:xfrm>
              <a:off x="2106" y="4694"/>
              <a:ext cx="667" cy="43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600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3774" name="Line 62"/>
            <p:cNvSpPr>
              <a:spLocks noChangeShapeType="1"/>
            </p:cNvSpPr>
            <p:nvPr/>
          </p:nvSpPr>
          <p:spPr bwMode="auto">
            <a:xfrm>
              <a:off x="2826" y="4919"/>
              <a:ext cx="12061" cy="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73" name="Text Box 61"/>
            <p:cNvSpPr txBox="1">
              <a:spLocks noChangeArrowheads="1"/>
            </p:cNvSpPr>
            <p:nvPr/>
          </p:nvSpPr>
          <p:spPr bwMode="auto">
            <a:xfrm>
              <a:off x="3217" y="9459"/>
              <a:ext cx="11670" cy="49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1    2    3    4    5    6    7    8    9    10    11    12    13    14    15    16    17    18    19    20    21    22    23    24    25    26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3772" name="Rectangle 60"/>
            <p:cNvSpPr>
              <a:spLocks noChangeArrowheads="1"/>
            </p:cNvSpPr>
            <p:nvPr/>
          </p:nvSpPr>
          <p:spPr bwMode="auto">
            <a:xfrm>
              <a:off x="3352" y="7082"/>
              <a:ext cx="143" cy="2329"/>
            </a:xfrm>
            <a:prstGeom prst="rect">
              <a:avLst/>
            </a:prstGeom>
            <a:solidFill>
              <a:srgbClr val="0D0D0D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71" name="Rectangle 59"/>
            <p:cNvSpPr>
              <a:spLocks noChangeArrowheads="1"/>
            </p:cNvSpPr>
            <p:nvPr/>
          </p:nvSpPr>
          <p:spPr bwMode="auto">
            <a:xfrm>
              <a:off x="3705" y="8349"/>
              <a:ext cx="143" cy="1062"/>
            </a:xfrm>
            <a:prstGeom prst="rect">
              <a:avLst/>
            </a:prstGeom>
            <a:solidFill>
              <a:srgbClr val="0D0D0D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70" name="Rectangle 58"/>
            <p:cNvSpPr>
              <a:spLocks noChangeArrowheads="1"/>
            </p:cNvSpPr>
            <p:nvPr/>
          </p:nvSpPr>
          <p:spPr bwMode="auto">
            <a:xfrm>
              <a:off x="4072" y="7793"/>
              <a:ext cx="143" cy="1618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69" name="Rectangle 57"/>
            <p:cNvSpPr>
              <a:spLocks noChangeArrowheads="1"/>
            </p:cNvSpPr>
            <p:nvPr/>
          </p:nvSpPr>
          <p:spPr bwMode="auto">
            <a:xfrm>
              <a:off x="4409" y="9174"/>
              <a:ext cx="143" cy="237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68" name="Rectangle 56"/>
            <p:cNvSpPr>
              <a:spLocks noChangeArrowheads="1"/>
            </p:cNvSpPr>
            <p:nvPr/>
          </p:nvSpPr>
          <p:spPr bwMode="auto">
            <a:xfrm>
              <a:off x="4762" y="7177"/>
              <a:ext cx="143" cy="2234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67" name="Rectangle 55"/>
            <p:cNvSpPr>
              <a:spLocks noChangeArrowheads="1"/>
            </p:cNvSpPr>
            <p:nvPr/>
          </p:nvSpPr>
          <p:spPr bwMode="auto">
            <a:xfrm>
              <a:off x="6629" y="7902"/>
              <a:ext cx="143" cy="1499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66" name="Rectangle 54"/>
            <p:cNvSpPr>
              <a:spLocks noChangeArrowheads="1"/>
            </p:cNvSpPr>
            <p:nvPr/>
          </p:nvSpPr>
          <p:spPr bwMode="auto">
            <a:xfrm>
              <a:off x="6224" y="7902"/>
              <a:ext cx="143" cy="1499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65" name="Rectangle 53"/>
            <p:cNvSpPr>
              <a:spLocks noChangeArrowheads="1"/>
            </p:cNvSpPr>
            <p:nvPr/>
          </p:nvSpPr>
          <p:spPr bwMode="auto">
            <a:xfrm>
              <a:off x="5849" y="6867"/>
              <a:ext cx="143" cy="2534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64" name="Rectangle 52"/>
            <p:cNvSpPr>
              <a:spLocks noChangeArrowheads="1"/>
            </p:cNvSpPr>
            <p:nvPr/>
          </p:nvSpPr>
          <p:spPr bwMode="auto">
            <a:xfrm>
              <a:off x="5489" y="7890"/>
              <a:ext cx="143" cy="1499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63" name="Rectangle 51"/>
            <p:cNvSpPr>
              <a:spLocks noChangeArrowheads="1"/>
            </p:cNvSpPr>
            <p:nvPr/>
          </p:nvSpPr>
          <p:spPr bwMode="auto">
            <a:xfrm>
              <a:off x="5129" y="5894"/>
              <a:ext cx="143" cy="3507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62" name="Rectangle 50"/>
            <p:cNvSpPr>
              <a:spLocks noChangeArrowheads="1"/>
            </p:cNvSpPr>
            <p:nvPr/>
          </p:nvSpPr>
          <p:spPr bwMode="auto">
            <a:xfrm>
              <a:off x="7109" y="8442"/>
              <a:ext cx="143" cy="959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61" name="Rectangle 49"/>
            <p:cNvSpPr>
              <a:spLocks noChangeArrowheads="1"/>
            </p:cNvSpPr>
            <p:nvPr/>
          </p:nvSpPr>
          <p:spPr bwMode="auto">
            <a:xfrm>
              <a:off x="7589" y="7082"/>
              <a:ext cx="143" cy="2329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60" name="Rectangle 48"/>
            <p:cNvSpPr>
              <a:spLocks noChangeArrowheads="1"/>
            </p:cNvSpPr>
            <p:nvPr/>
          </p:nvSpPr>
          <p:spPr bwMode="auto">
            <a:xfrm>
              <a:off x="8069" y="7781"/>
              <a:ext cx="143" cy="1620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59" name="Rectangle 47"/>
            <p:cNvSpPr>
              <a:spLocks noChangeArrowheads="1"/>
            </p:cNvSpPr>
            <p:nvPr/>
          </p:nvSpPr>
          <p:spPr bwMode="auto">
            <a:xfrm>
              <a:off x="8549" y="7914"/>
              <a:ext cx="143" cy="1497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58" name="Rectangle 46"/>
            <p:cNvSpPr>
              <a:spLocks noChangeArrowheads="1"/>
            </p:cNvSpPr>
            <p:nvPr/>
          </p:nvSpPr>
          <p:spPr bwMode="auto">
            <a:xfrm>
              <a:off x="9029" y="6328"/>
              <a:ext cx="143" cy="3073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57" name="Rectangle 45"/>
            <p:cNvSpPr>
              <a:spLocks noChangeArrowheads="1"/>
            </p:cNvSpPr>
            <p:nvPr/>
          </p:nvSpPr>
          <p:spPr bwMode="auto">
            <a:xfrm>
              <a:off x="9494" y="5682"/>
              <a:ext cx="143" cy="3719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56" name="Rectangle 44"/>
            <p:cNvSpPr>
              <a:spLocks noChangeArrowheads="1"/>
            </p:cNvSpPr>
            <p:nvPr/>
          </p:nvSpPr>
          <p:spPr bwMode="auto">
            <a:xfrm>
              <a:off x="9974" y="7793"/>
              <a:ext cx="143" cy="1618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55" name="Rectangle 43"/>
            <p:cNvSpPr>
              <a:spLocks noChangeArrowheads="1"/>
            </p:cNvSpPr>
            <p:nvPr/>
          </p:nvSpPr>
          <p:spPr bwMode="auto">
            <a:xfrm>
              <a:off x="10469" y="7902"/>
              <a:ext cx="143" cy="1499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54" name="Rectangle 42"/>
            <p:cNvSpPr>
              <a:spLocks noChangeArrowheads="1"/>
            </p:cNvSpPr>
            <p:nvPr/>
          </p:nvSpPr>
          <p:spPr bwMode="auto">
            <a:xfrm>
              <a:off x="10949" y="9174"/>
              <a:ext cx="143" cy="237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53" name="Rectangle 41"/>
            <p:cNvSpPr>
              <a:spLocks noChangeArrowheads="1"/>
            </p:cNvSpPr>
            <p:nvPr/>
          </p:nvSpPr>
          <p:spPr bwMode="auto">
            <a:xfrm>
              <a:off x="11414" y="8169"/>
              <a:ext cx="143" cy="1242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52" name="Rectangle 40"/>
            <p:cNvSpPr>
              <a:spLocks noChangeArrowheads="1"/>
            </p:cNvSpPr>
            <p:nvPr/>
          </p:nvSpPr>
          <p:spPr bwMode="auto">
            <a:xfrm>
              <a:off x="11879" y="7793"/>
              <a:ext cx="143" cy="1618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51" name="Rectangle 39"/>
            <p:cNvSpPr>
              <a:spLocks noChangeArrowheads="1"/>
            </p:cNvSpPr>
            <p:nvPr/>
          </p:nvSpPr>
          <p:spPr bwMode="auto">
            <a:xfrm>
              <a:off x="12374" y="8157"/>
              <a:ext cx="150" cy="1244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50" name="Rectangle 38"/>
            <p:cNvSpPr>
              <a:spLocks noChangeArrowheads="1"/>
            </p:cNvSpPr>
            <p:nvPr/>
          </p:nvSpPr>
          <p:spPr bwMode="auto">
            <a:xfrm>
              <a:off x="12854" y="8157"/>
              <a:ext cx="143" cy="1244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49" name="Rectangle 37"/>
            <p:cNvSpPr>
              <a:spLocks noChangeArrowheads="1"/>
            </p:cNvSpPr>
            <p:nvPr/>
          </p:nvSpPr>
          <p:spPr bwMode="auto">
            <a:xfrm>
              <a:off x="13349" y="7902"/>
              <a:ext cx="143" cy="1499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48" name="Rectangle 36"/>
            <p:cNvSpPr>
              <a:spLocks noChangeArrowheads="1"/>
            </p:cNvSpPr>
            <p:nvPr/>
          </p:nvSpPr>
          <p:spPr bwMode="auto">
            <a:xfrm>
              <a:off x="13829" y="7495"/>
              <a:ext cx="143" cy="1906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47" name="Rectangle 35"/>
            <p:cNvSpPr>
              <a:spLocks noChangeArrowheads="1"/>
            </p:cNvSpPr>
            <p:nvPr/>
          </p:nvSpPr>
          <p:spPr bwMode="auto">
            <a:xfrm>
              <a:off x="14309" y="8337"/>
              <a:ext cx="143" cy="1064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46" name="AutoShape 34"/>
            <p:cNvSpPr>
              <a:spLocks noChangeShapeType="1"/>
            </p:cNvSpPr>
            <p:nvPr/>
          </p:nvSpPr>
          <p:spPr bwMode="auto">
            <a:xfrm>
              <a:off x="3352" y="8628"/>
              <a:ext cx="143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45" name="AutoShape 33"/>
            <p:cNvSpPr>
              <a:spLocks noChangeShapeType="1"/>
            </p:cNvSpPr>
            <p:nvPr/>
          </p:nvSpPr>
          <p:spPr bwMode="auto">
            <a:xfrm>
              <a:off x="4417" y="9318"/>
              <a:ext cx="143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44" name="AutoShape 32"/>
            <p:cNvSpPr>
              <a:spLocks noChangeShapeType="1"/>
            </p:cNvSpPr>
            <p:nvPr/>
          </p:nvSpPr>
          <p:spPr bwMode="auto">
            <a:xfrm>
              <a:off x="6224" y="9273"/>
              <a:ext cx="143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43" name="AutoShape 31"/>
            <p:cNvSpPr>
              <a:spLocks noChangeShapeType="1"/>
            </p:cNvSpPr>
            <p:nvPr/>
          </p:nvSpPr>
          <p:spPr bwMode="auto">
            <a:xfrm>
              <a:off x="6629" y="9273"/>
              <a:ext cx="143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42" name="AutoShape 30"/>
            <p:cNvSpPr>
              <a:spLocks noChangeShapeType="1"/>
            </p:cNvSpPr>
            <p:nvPr/>
          </p:nvSpPr>
          <p:spPr bwMode="auto">
            <a:xfrm>
              <a:off x="10469" y="8859"/>
              <a:ext cx="143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41" name="AutoShape 29"/>
            <p:cNvSpPr>
              <a:spLocks noChangeShapeType="1"/>
            </p:cNvSpPr>
            <p:nvPr/>
          </p:nvSpPr>
          <p:spPr bwMode="auto">
            <a:xfrm>
              <a:off x="10949" y="9318"/>
              <a:ext cx="143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40" name="AutoShape 28"/>
            <p:cNvSpPr>
              <a:spLocks noChangeShapeType="1"/>
            </p:cNvSpPr>
            <p:nvPr/>
          </p:nvSpPr>
          <p:spPr bwMode="auto">
            <a:xfrm>
              <a:off x="14309" y="8859"/>
              <a:ext cx="143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39" name="Rectangle 27"/>
            <p:cNvSpPr>
              <a:spLocks noChangeArrowheads="1"/>
            </p:cNvSpPr>
            <p:nvPr/>
          </p:nvSpPr>
          <p:spPr bwMode="auto">
            <a:xfrm>
              <a:off x="3352" y="8628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38" name="Rectangle 26"/>
            <p:cNvSpPr>
              <a:spLocks noChangeArrowheads="1"/>
            </p:cNvSpPr>
            <p:nvPr/>
          </p:nvSpPr>
          <p:spPr bwMode="auto">
            <a:xfrm>
              <a:off x="3705" y="8622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37" name="Rectangle 25"/>
            <p:cNvSpPr>
              <a:spLocks noChangeArrowheads="1"/>
            </p:cNvSpPr>
            <p:nvPr/>
          </p:nvSpPr>
          <p:spPr bwMode="auto">
            <a:xfrm>
              <a:off x="5489" y="8623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36" name="Rectangle 24"/>
            <p:cNvSpPr>
              <a:spLocks noChangeArrowheads="1"/>
            </p:cNvSpPr>
            <p:nvPr/>
          </p:nvSpPr>
          <p:spPr bwMode="auto">
            <a:xfrm>
              <a:off x="4072" y="8618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35" name="Rectangle 23"/>
            <p:cNvSpPr>
              <a:spLocks noChangeArrowheads="1"/>
            </p:cNvSpPr>
            <p:nvPr/>
          </p:nvSpPr>
          <p:spPr bwMode="auto">
            <a:xfrm>
              <a:off x="5129" y="8618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34" name="Rectangle 22"/>
            <p:cNvSpPr>
              <a:spLocks noChangeArrowheads="1"/>
            </p:cNvSpPr>
            <p:nvPr/>
          </p:nvSpPr>
          <p:spPr bwMode="auto">
            <a:xfrm>
              <a:off x="4762" y="8628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33" name="Rectangle 21"/>
            <p:cNvSpPr>
              <a:spLocks noChangeArrowheads="1"/>
            </p:cNvSpPr>
            <p:nvPr/>
          </p:nvSpPr>
          <p:spPr bwMode="auto">
            <a:xfrm>
              <a:off x="4409" y="9288"/>
              <a:ext cx="143" cy="12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32" name="Rectangle 20"/>
            <p:cNvSpPr>
              <a:spLocks noChangeArrowheads="1"/>
            </p:cNvSpPr>
            <p:nvPr/>
          </p:nvSpPr>
          <p:spPr bwMode="auto">
            <a:xfrm>
              <a:off x="5849" y="8623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31" name="Rectangle 19"/>
            <p:cNvSpPr>
              <a:spLocks noChangeArrowheads="1"/>
            </p:cNvSpPr>
            <p:nvPr/>
          </p:nvSpPr>
          <p:spPr bwMode="auto">
            <a:xfrm>
              <a:off x="8549" y="8625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30" name="Rectangle 18"/>
            <p:cNvSpPr>
              <a:spLocks noChangeArrowheads="1"/>
            </p:cNvSpPr>
            <p:nvPr/>
          </p:nvSpPr>
          <p:spPr bwMode="auto">
            <a:xfrm>
              <a:off x="8069" y="8621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29" name="Rectangle 17"/>
            <p:cNvSpPr>
              <a:spLocks noChangeArrowheads="1"/>
            </p:cNvSpPr>
            <p:nvPr/>
          </p:nvSpPr>
          <p:spPr bwMode="auto">
            <a:xfrm>
              <a:off x="7589" y="8618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28" name="Rectangle 16"/>
            <p:cNvSpPr>
              <a:spLocks noChangeArrowheads="1"/>
            </p:cNvSpPr>
            <p:nvPr/>
          </p:nvSpPr>
          <p:spPr bwMode="auto">
            <a:xfrm>
              <a:off x="7109" y="8632"/>
              <a:ext cx="143" cy="77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27" name="Rectangle 15"/>
            <p:cNvSpPr>
              <a:spLocks noChangeArrowheads="1"/>
            </p:cNvSpPr>
            <p:nvPr/>
          </p:nvSpPr>
          <p:spPr bwMode="auto">
            <a:xfrm>
              <a:off x="6224" y="9288"/>
              <a:ext cx="143" cy="12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26" name="Rectangle 14"/>
            <p:cNvSpPr>
              <a:spLocks noChangeArrowheads="1"/>
            </p:cNvSpPr>
            <p:nvPr/>
          </p:nvSpPr>
          <p:spPr bwMode="auto">
            <a:xfrm>
              <a:off x="6629" y="9288"/>
              <a:ext cx="143" cy="12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25" name="Rectangle 13"/>
            <p:cNvSpPr>
              <a:spLocks noChangeArrowheads="1"/>
            </p:cNvSpPr>
            <p:nvPr/>
          </p:nvSpPr>
          <p:spPr bwMode="auto">
            <a:xfrm>
              <a:off x="9029" y="8622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24" name="Rectangle 12"/>
            <p:cNvSpPr>
              <a:spLocks noChangeArrowheads="1"/>
            </p:cNvSpPr>
            <p:nvPr/>
          </p:nvSpPr>
          <p:spPr bwMode="auto">
            <a:xfrm>
              <a:off x="11879" y="8628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23" name="Rectangle 11"/>
            <p:cNvSpPr>
              <a:spLocks noChangeArrowheads="1"/>
            </p:cNvSpPr>
            <p:nvPr/>
          </p:nvSpPr>
          <p:spPr bwMode="auto">
            <a:xfrm>
              <a:off x="9494" y="8622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22" name="Rectangle 10"/>
            <p:cNvSpPr>
              <a:spLocks noChangeArrowheads="1"/>
            </p:cNvSpPr>
            <p:nvPr/>
          </p:nvSpPr>
          <p:spPr bwMode="auto">
            <a:xfrm>
              <a:off x="9974" y="8618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21" name="Rectangle 9"/>
            <p:cNvSpPr>
              <a:spLocks noChangeArrowheads="1"/>
            </p:cNvSpPr>
            <p:nvPr/>
          </p:nvSpPr>
          <p:spPr bwMode="auto">
            <a:xfrm>
              <a:off x="11414" y="8628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20" name="Rectangle 8"/>
            <p:cNvSpPr>
              <a:spLocks noChangeArrowheads="1"/>
            </p:cNvSpPr>
            <p:nvPr/>
          </p:nvSpPr>
          <p:spPr bwMode="auto">
            <a:xfrm>
              <a:off x="10469" y="8874"/>
              <a:ext cx="143" cy="537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19" name="Rectangle 7"/>
            <p:cNvSpPr>
              <a:spLocks noChangeArrowheads="1"/>
            </p:cNvSpPr>
            <p:nvPr/>
          </p:nvSpPr>
          <p:spPr bwMode="auto">
            <a:xfrm>
              <a:off x="12374" y="8628"/>
              <a:ext cx="150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18" name="Rectangle 6"/>
            <p:cNvSpPr>
              <a:spLocks noChangeArrowheads="1"/>
            </p:cNvSpPr>
            <p:nvPr/>
          </p:nvSpPr>
          <p:spPr bwMode="auto">
            <a:xfrm>
              <a:off x="13829" y="8618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17" name="Rectangle 5"/>
            <p:cNvSpPr>
              <a:spLocks noChangeArrowheads="1"/>
            </p:cNvSpPr>
            <p:nvPr/>
          </p:nvSpPr>
          <p:spPr bwMode="auto">
            <a:xfrm>
              <a:off x="13349" y="8622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16" name="Rectangle 4"/>
            <p:cNvSpPr>
              <a:spLocks noChangeArrowheads="1"/>
            </p:cNvSpPr>
            <p:nvPr/>
          </p:nvSpPr>
          <p:spPr bwMode="auto">
            <a:xfrm>
              <a:off x="12854" y="8628"/>
              <a:ext cx="143" cy="78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15" name="Rectangle 3"/>
            <p:cNvSpPr>
              <a:spLocks noChangeArrowheads="1"/>
            </p:cNvSpPr>
            <p:nvPr/>
          </p:nvSpPr>
          <p:spPr bwMode="auto">
            <a:xfrm>
              <a:off x="14309" y="8874"/>
              <a:ext cx="143" cy="537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43714" name="Rectangle 2"/>
            <p:cNvSpPr>
              <a:spLocks noChangeArrowheads="1"/>
            </p:cNvSpPr>
            <p:nvPr/>
          </p:nvSpPr>
          <p:spPr bwMode="auto">
            <a:xfrm>
              <a:off x="10949" y="9298"/>
              <a:ext cx="143" cy="113"/>
            </a:xfrm>
            <a:prstGeom prst="rect">
              <a:avLst/>
            </a:prstGeom>
            <a:solidFill>
              <a:srgbClr val="7F7F7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243801" name="Rectangle 89"/>
          <p:cNvSpPr>
            <a:spLocks noChangeArrowheads="1"/>
          </p:cNvSpPr>
          <p:nvPr/>
        </p:nvSpPr>
        <p:spPr bwMode="auto">
          <a:xfrm>
            <a:off x="344976" y="4457799"/>
            <a:ext cx="84540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Соотношение сопротивления линии 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ru-RU" sz="1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(черным) и коммутационной аппаратуры 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ru-RU" sz="1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(серым)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27</a:t>
            </a:fld>
            <a:endParaRPr lang="ru-RU"/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251520" y="3645024"/>
            <a:ext cx="417646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Зависимости вероятности безотказной работы контактов автоматических и пакетных выключателей от количества коммутационных циклов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от времени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АЕ2026 (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2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16 А), 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ПВЗ-60 (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2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40 А),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АП50Б-3МТ (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2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 63 А);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зависимости сопротивления контактов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автоматического и пакетного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выключателя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количества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коммутационных циклов и от времени: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АЕ2026 (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2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16 А), 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ПВЗ-60 (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2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40 А),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АП50Б-3МТ (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2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63 А)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499992" y="3809365"/>
            <a:ext cx="42484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Зависимости вероятности безотказной работы контактов магнитных пускателей от количества коммутационных циклов и от времени: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ПМЛ (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2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10 А), 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lang="ru-RU" sz="1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ПМЛ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2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25 А);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зависимости сопротивления контактов магнитных пускателей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количества коммутационных циклов и от времени: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lang="ru-RU" sz="1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ПМЛ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2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10 А),  </a:t>
            </a:r>
            <a:r>
              <a:rPr kumimoji="0" 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lang="ru-RU" sz="1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ПМЛ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en-US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</a:t>
            </a:r>
            <a:r>
              <a:rPr kumimoji="0" lang="ru-RU" sz="12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12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 25А)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8482" name="Picture 2" descr="C:\Users\РИШАТ\Desktop\111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692696"/>
            <a:ext cx="4032448" cy="2923659"/>
          </a:xfrm>
          <a:prstGeom prst="rect">
            <a:avLst/>
          </a:prstGeom>
          <a:noFill/>
        </p:spPr>
      </p:pic>
      <p:pic>
        <p:nvPicPr>
          <p:cNvPr id="148484" name="Picture 4" descr="C:\Users\РИШАТ\Desktop\лглг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92696"/>
            <a:ext cx="4162513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28</a:t>
            </a:fld>
            <a:endParaRPr lang="ru-RU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39552" y="5229200"/>
            <a:ext cx="763284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Изменение величины потерь электроэнергии в линиях цеховой сети насосной станции в процессе эксплуатации в зависимости от времени и количества коммутационных циклов низковольтных аппаратов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9438" name="Rectangle 6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29377" name="Group 1"/>
          <p:cNvGrpSpPr>
            <a:grpSpLocks/>
          </p:cNvGrpSpPr>
          <p:nvPr/>
        </p:nvGrpSpPr>
        <p:grpSpPr bwMode="auto">
          <a:xfrm>
            <a:off x="1259632" y="980728"/>
            <a:ext cx="6552479" cy="4167188"/>
            <a:chOff x="1749" y="1134"/>
            <a:chExt cx="9798" cy="6563"/>
          </a:xfrm>
        </p:grpSpPr>
        <p:sp>
          <p:nvSpPr>
            <p:cNvPr id="229437" name="Text Box 61"/>
            <p:cNvSpPr txBox="1">
              <a:spLocks noChangeArrowheads="1"/>
            </p:cNvSpPr>
            <p:nvPr/>
          </p:nvSpPr>
          <p:spPr bwMode="auto">
            <a:xfrm>
              <a:off x="6183" y="3349"/>
              <a:ext cx="3371" cy="55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Срок окупаемости 2 года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36" name="Text Box 60"/>
            <p:cNvSpPr txBox="1">
              <a:spLocks noChangeArrowheads="1"/>
            </p:cNvSpPr>
            <p:nvPr/>
          </p:nvSpPr>
          <p:spPr bwMode="auto">
            <a:xfrm>
              <a:off x="10255" y="3062"/>
              <a:ext cx="1292" cy="90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Экономия </a:t>
              </a:r>
              <a:r>
                <a:rPr kumimoji="0" lang="ru-RU" sz="11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электро-энергии</a:t>
              </a:r>
              <a:endPara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35" name="Text Box 59"/>
            <p:cNvSpPr txBox="1">
              <a:spLocks noChangeArrowheads="1"/>
            </p:cNvSpPr>
            <p:nvPr/>
          </p:nvSpPr>
          <p:spPr bwMode="auto">
            <a:xfrm>
              <a:off x="7988" y="4465"/>
              <a:ext cx="2842" cy="4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Замена оборудования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34" name="Text Box 58"/>
            <p:cNvSpPr txBox="1">
              <a:spLocks noChangeArrowheads="1"/>
            </p:cNvSpPr>
            <p:nvPr/>
          </p:nvSpPr>
          <p:spPr bwMode="auto">
            <a:xfrm>
              <a:off x="1788" y="2219"/>
              <a:ext cx="993" cy="4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1000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33" name="Text Box 57"/>
            <p:cNvSpPr txBox="1">
              <a:spLocks noChangeArrowheads="1"/>
            </p:cNvSpPr>
            <p:nvPr/>
          </p:nvSpPr>
          <p:spPr bwMode="auto">
            <a:xfrm>
              <a:off x="8840" y="7147"/>
              <a:ext cx="600" cy="5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16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32" name="Text Box 56"/>
            <p:cNvSpPr txBox="1">
              <a:spLocks noChangeArrowheads="1"/>
            </p:cNvSpPr>
            <p:nvPr/>
          </p:nvSpPr>
          <p:spPr bwMode="auto">
            <a:xfrm>
              <a:off x="7983" y="7144"/>
              <a:ext cx="600" cy="5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14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31" name="Text Box 55"/>
            <p:cNvSpPr txBox="1">
              <a:spLocks noChangeArrowheads="1"/>
            </p:cNvSpPr>
            <p:nvPr/>
          </p:nvSpPr>
          <p:spPr bwMode="auto">
            <a:xfrm>
              <a:off x="3177" y="7144"/>
              <a:ext cx="557" cy="4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2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30" name="Text Box 54"/>
            <p:cNvSpPr txBox="1">
              <a:spLocks noChangeArrowheads="1"/>
            </p:cNvSpPr>
            <p:nvPr/>
          </p:nvSpPr>
          <p:spPr bwMode="auto">
            <a:xfrm>
              <a:off x="3991" y="7159"/>
              <a:ext cx="423" cy="4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4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29" name="Text Box 53"/>
            <p:cNvSpPr txBox="1">
              <a:spLocks noChangeArrowheads="1"/>
            </p:cNvSpPr>
            <p:nvPr/>
          </p:nvSpPr>
          <p:spPr bwMode="auto">
            <a:xfrm>
              <a:off x="4716" y="7144"/>
              <a:ext cx="523" cy="4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6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28" name="Text Box 52"/>
            <p:cNvSpPr txBox="1">
              <a:spLocks noChangeArrowheads="1"/>
            </p:cNvSpPr>
            <p:nvPr/>
          </p:nvSpPr>
          <p:spPr bwMode="auto">
            <a:xfrm>
              <a:off x="5512" y="7144"/>
              <a:ext cx="507" cy="4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8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27" name="Text Box 51"/>
            <p:cNvSpPr txBox="1">
              <a:spLocks noChangeArrowheads="1"/>
            </p:cNvSpPr>
            <p:nvPr/>
          </p:nvSpPr>
          <p:spPr bwMode="auto">
            <a:xfrm>
              <a:off x="6250" y="7129"/>
              <a:ext cx="645" cy="5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10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26" name="Text Box 50"/>
            <p:cNvSpPr txBox="1">
              <a:spLocks noChangeArrowheads="1"/>
            </p:cNvSpPr>
            <p:nvPr/>
          </p:nvSpPr>
          <p:spPr bwMode="auto">
            <a:xfrm>
              <a:off x="7099" y="7129"/>
              <a:ext cx="617" cy="55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12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25" name="Text Box 49"/>
            <p:cNvSpPr txBox="1">
              <a:spLocks noChangeArrowheads="1"/>
            </p:cNvSpPr>
            <p:nvPr/>
          </p:nvSpPr>
          <p:spPr bwMode="auto">
            <a:xfrm>
              <a:off x="2381" y="7144"/>
              <a:ext cx="434" cy="52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24" name="Text Box 48"/>
            <p:cNvSpPr txBox="1">
              <a:spLocks noChangeArrowheads="1"/>
            </p:cNvSpPr>
            <p:nvPr/>
          </p:nvSpPr>
          <p:spPr bwMode="auto">
            <a:xfrm>
              <a:off x="9085" y="6578"/>
              <a:ext cx="952" cy="51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9000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23" name="Text Box 47"/>
            <p:cNvSpPr txBox="1">
              <a:spLocks noChangeArrowheads="1"/>
            </p:cNvSpPr>
            <p:nvPr/>
          </p:nvSpPr>
          <p:spPr bwMode="auto">
            <a:xfrm>
              <a:off x="2607" y="6582"/>
              <a:ext cx="856" cy="50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1000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22" name="Text Box 46"/>
            <p:cNvSpPr txBox="1">
              <a:spLocks noChangeArrowheads="1"/>
            </p:cNvSpPr>
            <p:nvPr/>
          </p:nvSpPr>
          <p:spPr bwMode="auto">
            <a:xfrm>
              <a:off x="2282" y="6271"/>
              <a:ext cx="434" cy="52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21" name="Text Box 45"/>
            <p:cNvSpPr txBox="1">
              <a:spLocks noChangeArrowheads="1"/>
            </p:cNvSpPr>
            <p:nvPr/>
          </p:nvSpPr>
          <p:spPr bwMode="auto">
            <a:xfrm>
              <a:off x="1883" y="5443"/>
              <a:ext cx="768" cy="529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200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20" name="Text Box 44"/>
            <p:cNvSpPr txBox="1">
              <a:spLocks noChangeArrowheads="1"/>
            </p:cNvSpPr>
            <p:nvPr/>
          </p:nvSpPr>
          <p:spPr bwMode="auto">
            <a:xfrm>
              <a:off x="1913" y="4640"/>
              <a:ext cx="768" cy="49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400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19" name="Text Box 43"/>
            <p:cNvSpPr txBox="1">
              <a:spLocks noChangeArrowheads="1"/>
            </p:cNvSpPr>
            <p:nvPr/>
          </p:nvSpPr>
          <p:spPr bwMode="auto">
            <a:xfrm>
              <a:off x="1938" y="3886"/>
              <a:ext cx="749" cy="48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600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18" name="Text Box 42"/>
            <p:cNvSpPr txBox="1">
              <a:spLocks noChangeArrowheads="1"/>
            </p:cNvSpPr>
            <p:nvPr/>
          </p:nvSpPr>
          <p:spPr bwMode="auto">
            <a:xfrm>
              <a:off x="1893" y="3029"/>
              <a:ext cx="848" cy="4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800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17" name="Text Box 41"/>
            <p:cNvSpPr txBox="1">
              <a:spLocks noChangeArrowheads="1"/>
            </p:cNvSpPr>
            <p:nvPr/>
          </p:nvSpPr>
          <p:spPr bwMode="auto">
            <a:xfrm>
              <a:off x="6557" y="6582"/>
              <a:ext cx="857" cy="51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6000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16" name="Text Box 40"/>
            <p:cNvSpPr txBox="1">
              <a:spLocks noChangeArrowheads="1"/>
            </p:cNvSpPr>
            <p:nvPr/>
          </p:nvSpPr>
          <p:spPr bwMode="auto">
            <a:xfrm>
              <a:off x="9187" y="6006"/>
              <a:ext cx="1230" cy="48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z</a:t>
              </a:r>
              <a:r>
                <a:rPr kumimoji="0" lang="en-US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, цикл</a:t>
              </a: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15" name="AutoShape 39"/>
            <p:cNvSpPr>
              <a:spLocks noChangeShapeType="1"/>
            </p:cNvSpPr>
            <p:nvPr/>
          </p:nvSpPr>
          <p:spPr bwMode="auto">
            <a:xfrm>
              <a:off x="2634" y="1723"/>
              <a:ext cx="2" cy="542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14" name="Text Box 38"/>
            <p:cNvSpPr txBox="1">
              <a:spLocks noChangeArrowheads="1"/>
            </p:cNvSpPr>
            <p:nvPr/>
          </p:nvSpPr>
          <p:spPr bwMode="auto">
            <a:xfrm>
              <a:off x="3337" y="6582"/>
              <a:ext cx="956" cy="50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2000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13" name="Text Box 37"/>
            <p:cNvSpPr txBox="1">
              <a:spLocks noChangeArrowheads="1"/>
            </p:cNvSpPr>
            <p:nvPr/>
          </p:nvSpPr>
          <p:spPr bwMode="auto">
            <a:xfrm>
              <a:off x="4125" y="6582"/>
              <a:ext cx="863" cy="50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3000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12" name="Text Box 36"/>
            <p:cNvSpPr txBox="1">
              <a:spLocks noChangeArrowheads="1"/>
            </p:cNvSpPr>
            <p:nvPr/>
          </p:nvSpPr>
          <p:spPr bwMode="auto">
            <a:xfrm>
              <a:off x="1749" y="1134"/>
              <a:ext cx="1942" cy="45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  <a:sym typeface="Symbol" pitchFamily="18" charset="2"/>
                </a:rPr>
                <a:t></a:t>
              </a:r>
              <a:r>
                <a:rPr kumimoji="0" lang="en-US" sz="1400" b="0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W</a:t>
              </a:r>
              <a:r>
                <a:rPr kumimoji="0" lang="en-US" sz="1400" b="0" i="0" u="none" strike="noStrike" cap="none" normalizeH="0" baseline="-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  <a:sym typeface="Symbol" pitchFamily="18" charset="2"/>
                </a:rPr>
                <a:t></a:t>
              </a:r>
              <a:r>
                <a:rPr kumimoji="0" lang="en-US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, </a:t>
              </a:r>
              <a:r>
                <a:rPr kumimoji="0" lang="en-US" sz="14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кВт</a:t>
              </a:r>
              <a:r>
                <a:rPr kumimoji="0" lang="en-US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 </a:t>
              </a:r>
              <a:r>
                <a:rPr kumimoji="0" lang="en-US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  <a:sym typeface="Symbol" pitchFamily="18" charset="2"/>
                </a:rPr>
                <a:t></a:t>
              </a:r>
              <a:r>
                <a:rPr lang="en-US" sz="1400" dirty="0" smtClean="0">
                  <a:latin typeface="Times New Roman" pitchFamily="18" charset="0"/>
                  <a:cs typeface="Times New Roman" pitchFamily="18" charset="0"/>
                </a:rPr>
                <a:t> ч</a:t>
              </a:r>
              <a:endParaRPr lang="en-US" sz="1400" dirty="0" smtClean="0">
                <a:latin typeface="Times New Roman" pitchFamily="18" charset="0"/>
                <a:cs typeface="Times New Roman" pitchFamily="18" charset="0"/>
                <a:sym typeface="Symbol" pitchFamily="18" charset="2"/>
              </a:endParaRPr>
            </a:p>
          </p:txBody>
        </p:sp>
        <p:sp>
          <p:nvSpPr>
            <p:cNvPr id="229411" name="Text Box 35"/>
            <p:cNvSpPr txBox="1">
              <a:spLocks noChangeArrowheads="1"/>
            </p:cNvSpPr>
            <p:nvPr/>
          </p:nvSpPr>
          <p:spPr bwMode="auto">
            <a:xfrm>
              <a:off x="4853" y="6582"/>
              <a:ext cx="879" cy="50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4000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10" name="AutoShape 34"/>
            <p:cNvSpPr>
              <a:spLocks noChangeShapeType="1"/>
            </p:cNvSpPr>
            <p:nvPr/>
          </p:nvSpPr>
          <p:spPr bwMode="auto">
            <a:xfrm>
              <a:off x="3403" y="6484"/>
              <a:ext cx="0" cy="5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09" name="AutoShape 33"/>
            <p:cNvSpPr>
              <a:spLocks noChangeShapeType="1"/>
            </p:cNvSpPr>
            <p:nvPr/>
          </p:nvSpPr>
          <p:spPr bwMode="auto">
            <a:xfrm>
              <a:off x="2638" y="6481"/>
              <a:ext cx="7589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08" name="AutoShape 32"/>
            <p:cNvSpPr>
              <a:spLocks noChangeShapeType="1"/>
            </p:cNvSpPr>
            <p:nvPr/>
          </p:nvSpPr>
          <p:spPr bwMode="auto">
            <a:xfrm>
              <a:off x="4188" y="6482"/>
              <a:ext cx="0" cy="5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07" name="AutoShape 31"/>
            <p:cNvSpPr>
              <a:spLocks noChangeShapeType="1"/>
            </p:cNvSpPr>
            <p:nvPr/>
          </p:nvSpPr>
          <p:spPr bwMode="auto">
            <a:xfrm>
              <a:off x="4928" y="6481"/>
              <a:ext cx="0" cy="5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06" name="AutoShape 30"/>
            <p:cNvSpPr>
              <a:spLocks noChangeShapeType="1"/>
            </p:cNvSpPr>
            <p:nvPr/>
          </p:nvSpPr>
          <p:spPr bwMode="auto">
            <a:xfrm>
              <a:off x="5728" y="6485"/>
              <a:ext cx="0" cy="5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05" name="AutoShape 29"/>
            <p:cNvSpPr>
              <a:spLocks noChangeShapeType="1"/>
            </p:cNvSpPr>
            <p:nvPr/>
          </p:nvSpPr>
          <p:spPr bwMode="auto">
            <a:xfrm>
              <a:off x="2634" y="6168"/>
              <a:ext cx="0" cy="37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04" name="AutoShape 28"/>
            <p:cNvSpPr>
              <a:spLocks noChangeShapeType="1"/>
            </p:cNvSpPr>
            <p:nvPr/>
          </p:nvSpPr>
          <p:spPr bwMode="auto">
            <a:xfrm>
              <a:off x="6557" y="6485"/>
              <a:ext cx="0" cy="5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03" name="AutoShape 27"/>
            <p:cNvSpPr>
              <a:spLocks noChangeShapeType="1"/>
            </p:cNvSpPr>
            <p:nvPr/>
          </p:nvSpPr>
          <p:spPr bwMode="auto">
            <a:xfrm>
              <a:off x="2559" y="5693"/>
              <a:ext cx="20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02" name="AutoShape 26"/>
            <p:cNvSpPr>
              <a:spLocks noChangeShapeType="1"/>
            </p:cNvSpPr>
            <p:nvPr/>
          </p:nvSpPr>
          <p:spPr bwMode="auto">
            <a:xfrm>
              <a:off x="2558" y="4885"/>
              <a:ext cx="20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01" name="AutoShape 25"/>
            <p:cNvSpPr>
              <a:spLocks noChangeShapeType="1"/>
            </p:cNvSpPr>
            <p:nvPr/>
          </p:nvSpPr>
          <p:spPr bwMode="auto">
            <a:xfrm>
              <a:off x="2560" y="4076"/>
              <a:ext cx="199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400" name="AutoShape 24"/>
            <p:cNvSpPr>
              <a:spLocks noChangeShapeType="1"/>
            </p:cNvSpPr>
            <p:nvPr/>
          </p:nvSpPr>
          <p:spPr bwMode="auto">
            <a:xfrm>
              <a:off x="2557" y="3268"/>
              <a:ext cx="20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99" name="Text Box 23"/>
            <p:cNvSpPr txBox="1">
              <a:spLocks noChangeArrowheads="1"/>
            </p:cNvSpPr>
            <p:nvPr/>
          </p:nvSpPr>
          <p:spPr bwMode="auto">
            <a:xfrm>
              <a:off x="5711" y="6582"/>
              <a:ext cx="855" cy="50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5000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98" name="Text Box 22"/>
            <p:cNvSpPr txBox="1">
              <a:spLocks noChangeArrowheads="1"/>
            </p:cNvSpPr>
            <p:nvPr/>
          </p:nvSpPr>
          <p:spPr bwMode="auto">
            <a:xfrm>
              <a:off x="7354" y="6582"/>
              <a:ext cx="952" cy="50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7000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97" name="AutoShape 21"/>
            <p:cNvSpPr>
              <a:spLocks noChangeShapeType="1"/>
            </p:cNvSpPr>
            <p:nvPr/>
          </p:nvSpPr>
          <p:spPr bwMode="auto">
            <a:xfrm>
              <a:off x="7367" y="6488"/>
              <a:ext cx="0" cy="5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96" name="AutoShape 20"/>
            <p:cNvSpPr>
              <a:spLocks noChangeShapeType="1"/>
            </p:cNvSpPr>
            <p:nvPr/>
          </p:nvSpPr>
          <p:spPr bwMode="auto">
            <a:xfrm>
              <a:off x="8272" y="6487"/>
              <a:ext cx="0" cy="5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95" name="AutoShape 19"/>
            <p:cNvSpPr>
              <a:spLocks noChangeShapeType="1"/>
            </p:cNvSpPr>
            <p:nvPr/>
          </p:nvSpPr>
          <p:spPr bwMode="auto">
            <a:xfrm>
              <a:off x="2563" y="2451"/>
              <a:ext cx="199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94" name="Text Box 18"/>
            <p:cNvSpPr txBox="1">
              <a:spLocks noChangeArrowheads="1"/>
            </p:cNvSpPr>
            <p:nvPr/>
          </p:nvSpPr>
          <p:spPr bwMode="auto">
            <a:xfrm>
              <a:off x="8225" y="6582"/>
              <a:ext cx="952" cy="51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8000</a:t>
              </a:r>
              <a:endPara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93" name="AutoShape 17"/>
            <p:cNvSpPr>
              <a:spLocks noChangeShapeType="1"/>
            </p:cNvSpPr>
            <p:nvPr/>
          </p:nvSpPr>
          <p:spPr bwMode="auto">
            <a:xfrm>
              <a:off x="2634" y="7093"/>
              <a:ext cx="7478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92" name="AutoShape 16"/>
            <p:cNvSpPr>
              <a:spLocks noChangeShapeType="1"/>
            </p:cNvSpPr>
            <p:nvPr/>
          </p:nvSpPr>
          <p:spPr bwMode="auto">
            <a:xfrm>
              <a:off x="3403" y="7094"/>
              <a:ext cx="0" cy="5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91" name="AutoShape 15"/>
            <p:cNvSpPr>
              <a:spLocks noChangeShapeType="1"/>
            </p:cNvSpPr>
            <p:nvPr/>
          </p:nvSpPr>
          <p:spPr bwMode="auto">
            <a:xfrm>
              <a:off x="4203" y="7092"/>
              <a:ext cx="0" cy="5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90" name="AutoShape 14"/>
            <p:cNvSpPr>
              <a:spLocks noChangeShapeType="1"/>
            </p:cNvSpPr>
            <p:nvPr/>
          </p:nvSpPr>
          <p:spPr bwMode="auto">
            <a:xfrm>
              <a:off x="4943" y="7091"/>
              <a:ext cx="0" cy="5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89" name="AutoShape 13"/>
            <p:cNvSpPr>
              <a:spLocks noChangeShapeType="1"/>
            </p:cNvSpPr>
            <p:nvPr/>
          </p:nvSpPr>
          <p:spPr bwMode="auto">
            <a:xfrm>
              <a:off x="5743" y="7094"/>
              <a:ext cx="0" cy="5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88" name="AutoShape 12"/>
            <p:cNvSpPr>
              <a:spLocks noChangeShapeType="1"/>
            </p:cNvSpPr>
            <p:nvPr/>
          </p:nvSpPr>
          <p:spPr bwMode="auto">
            <a:xfrm>
              <a:off x="6557" y="7094"/>
              <a:ext cx="0" cy="5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87" name="AutoShape 11"/>
            <p:cNvSpPr>
              <a:spLocks noChangeShapeType="1"/>
            </p:cNvSpPr>
            <p:nvPr/>
          </p:nvSpPr>
          <p:spPr bwMode="auto">
            <a:xfrm>
              <a:off x="7382" y="7098"/>
              <a:ext cx="0" cy="5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86" name="AutoShape 10"/>
            <p:cNvSpPr>
              <a:spLocks noChangeShapeType="1"/>
            </p:cNvSpPr>
            <p:nvPr/>
          </p:nvSpPr>
          <p:spPr bwMode="auto">
            <a:xfrm>
              <a:off x="8272" y="7097"/>
              <a:ext cx="0" cy="5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85" name="Text Box 9"/>
            <p:cNvSpPr txBox="1">
              <a:spLocks noChangeArrowheads="1"/>
            </p:cNvSpPr>
            <p:nvPr/>
          </p:nvSpPr>
          <p:spPr bwMode="auto">
            <a:xfrm>
              <a:off x="9935" y="7162"/>
              <a:ext cx="647" cy="51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0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t</a:t>
              </a:r>
              <a:r>
                <a:rPr kumimoji="0" lang="en-US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, г</a:t>
              </a:r>
              <a:endParaRPr kumimoji="0" lang="en-US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84" name="Freeform 8"/>
            <p:cNvSpPr>
              <a:spLocks/>
            </p:cNvSpPr>
            <p:nvPr/>
          </p:nvSpPr>
          <p:spPr bwMode="auto">
            <a:xfrm>
              <a:off x="2758" y="2451"/>
              <a:ext cx="7469" cy="2189"/>
            </a:xfrm>
            <a:custGeom>
              <a:avLst/>
              <a:gdLst/>
              <a:ahLst/>
              <a:cxnLst>
                <a:cxn ang="0">
                  <a:pos x="0" y="1915"/>
                </a:cxn>
                <a:cxn ang="0">
                  <a:pos x="3273" y="1901"/>
                </a:cxn>
                <a:cxn ang="0">
                  <a:pos x="5882" y="1600"/>
                </a:cxn>
                <a:cxn ang="0">
                  <a:pos x="7295" y="0"/>
                </a:cxn>
              </a:cxnLst>
              <a:rect l="0" t="0" r="r" b="b"/>
              <a:pathLst>
                <a:path w="7295" h="1953">
                  <a:moveTo>
                    <a:pt x="0" y="1915"/>
                  </a:moveTo>
                  <a:cubicBezTo>
                    <a:pt x="545" y="1913"/>
                    <a:pt x="2293" y="1953"/>
                    <a:pt x="3273" y="1901"/>
                  </a:cubicBezTo>
                  <a:cubicBezTo>
                    <a:pt x="4253" y="1849"/>
                    <a:pt x="5212" y="1917"/>
                    <a:pt x="5882" y="1600"/>
                  </a:cubicBezTo>
                  <a:cubicBezTo>
                    <a:pt x="6552" y="1283"/>
                    <a:pt x="7001" y="333"/>
                    <a:pt x="7295" y="0"/>
                  </a:cubicBez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83" name="AutoShape 7"/>
            <p:cNvSpPr>
              <a:spLocks noChangeShapeType="1"/>
            </p:cNvSpPr>
            <p:nvPr/>
          </p:nvSpPr>
          <p:spPr bwMode="auto">
            <a:xfrm>
              <a:off x="9142" y="6502"/>
              <a:ext cx="0" cy="5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82" name="AutoShape 6"/>
            <p:cNvSpPr>
              <a:spLocks noChangeShapeType="1"/>
            </p:cNvSpPr>
            <p:nvPr/>
          </p:nvSpPr>
          <p:spPr bwMode="auto">
            <a:xfrm>
              <a:off x="9142" y="7087"/>
              <a:ext cx="0" cy="5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81" name="AutoShape 5"/>
            <p:cNvSpPr>
              <a:spLocks noChangeShapeType="1"/>
            </p:cNvSpPr>
            <p:nvPr/>
          </p:nvSpPr>
          <p:spPr bwMode="auto">
            <a:xfrm>
              <a:off x="2526" y="1723"/>
              <a:ext cx="221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80" name="AutoShape 4"/>
            <p:cNvSpPr>
              <a:spLocks noChangeShapeType="1"/>
            </p:cNvSpPr>
            <p:nvPr/>
          </p:nvSpPr>
          <p:spPr bwMode="auto">
            <a:xfrm flipV="1">
              <a:off x="10112" y="2583"/>
              <a:ext cx="0" cy="168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79" name="AutoShape 3"/>
            <p:cNvSpPr>
              <a:spLocks noChangeShapeType="1"/>
            </p:cNvSpPr>
            <p:nvPr/>
          </p:nvSpPr>
          <p:spPr bwMode="auto">
            <a:xfrm flipV="1">
              <a:off x="7367" y="4521"/>
              <a:ext cx="0" cy="196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9378" name="Freeform 2"/>
            <p:cNvSpPr>
              <a:spLocks/>
            </p:cNvSpPr>
            <p:nvPr/>
          </p:nvSpPr>
          <p:spPr bwMode="auto">
            <a:xfrm>
              <a:off x="7335" y="4270"/>
              <a:ext cx="2892" cy="290"/>
            </a:xfrm>
            <a:custGeom>
              <a:avLst/>
              <a:gdLst/>
              <a:ahLst/>
              <a:cxnLst>
                <a:cxn ang="0">
                  <a:pos x="0" y="290"/>
                </a:cxn>
                <a:cxn ang="0">
                  <a:pos x="1845" y="200"/>
                </a:cxn>
                <a:cxn ang="0">
                  <a:pos x="2892" y="0"/>
                </a:cxn>
              </a:cxnLst>
              <a:rect l="0" t="0" r="r" b="b"/>
              <a:pathLst>
                <a:path w="2892" h="290">
                  <a:moveTo>
                    <a:pt x="0" y="290"/>
                  </a:moveTo>
                  <a:cubicBezTo>
                    <a:pt x="307" y="273"/>
                    <a:pt x="1363" y="248"/>
                    <a:pt x="1845" y="200"/>
                  </a:cubicBezTo>
                  <a:cubicBezTo>
                    <a:pt x="2327" y="152"/>
                    <a:pt x="2674" y="42"/>
                    <a:pt x="2892" y="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prstDash val="lg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sz="140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аспекты предлагаемого системного подхода к точному учёту потерь ЭЭ</a:t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экономический-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1412776"/>
            <a:ext cx="7571184" cy="4968552"/>
          </a:xfrm>
        </p:spPr>
        <p:txBody>
          <a:bodyPr>
            <a:normAutofit fontScale="92500" lnSpcReduction="20000"/>
          </a:bodyPr>
          <a:lstStyle/>
          <a:p>
            <a:pPr marL="342900" indent="-342900"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1)   Решение вопроса о целесообразности проведения энергоаудита на предприятии.</a:t>
            </a:r>
          </a:p>
          <a:p>
            <a:pPr marL="342900" indent="-342900"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2) Выявление «очагов» наибольших потерь и, как следствие, повышение эффективности энергосберегающих мероприятий и снижение энергоемкости выпускаемой на предприятиях продукции.</a:t>
            </a:r>
          </a:p>
          <a:p>
            <a:pPr marL="342900" indent="-342900"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3) Уточнение величины удельного расхода ЭЭ на выпуск продукции с выделением расхода ЭЭ на технологию и на потери.</a:t>
            </a:r>
          </a:p>
          <a:p>
            <a:pPr marL="342900" indent="-342900"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4)   Уточнение себестоимости проектных работ.</a:t>
            </a:r>
          </a:p>
          <a:p>
            <a:pPr marL="342900" indent="-342900"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5) Повышение эффективности эксплуатации оборудования с устранением режимов недогрузки и перегрузки.</a:t>
            </a:r>
          </a:p>
          <a:p>
            <a:pPr marL="342900" indent="-342900"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6)    Оптимизация мест установки приборов учёта и контроля ЭЭ.</a:t>
            </a:r>
          </a:p>
          <a:p>
            <a:pPr marL="342900" indent="-342900"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7)   Повышение эффективности борьбы с хищением ЭЭ.</a:t>
            </a:r>
          </a:p>
          <a:p>
            <a:pPr marL="342900" indent="-342900"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8)   Повышение точности планирования расхода ЭЭ. </a:t>
            </a:r>
          </a:p>
          <a:p>
            <a:pPr marL="342900" indent="-342900" algn="just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9) Повышение качества тарифного регулирования стоимости передачи ЭЭ в электрических сетях.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29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00A5F8-3780-497C-8803-70D8CD4B19A4}" type="slidenum">
              <a:rPr lang="ru-RU" smtClean="0"/>
              <a:pPr/>
              <a:t>30</a:t>
            </a:fld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ОРГАНИЗАЦИОННЫЙ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683568" y="1556792"/>
            <a:ext cx="7467600" cy="151216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1)   </a:t>
            </a: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Выявление узлов и элементов систем цехового электроснабжения с наибольшими потерями.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ru-RU" sz="1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2)   Определение порядка и последовательности замены оборудования с учётом количества циклов срабатываний.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ru-RU" sz="1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2468</TotalTime>
  <Words>1063</Words>
  <Application>Microsoft Office PowerPoint</Application>
  <PresentationFormat>Экран (4:3)</PresentationFormat>
  <Paragraphs>240</Paragraphs>
  <Slides>30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Эркер</vt:lpstr>
      <vt:lpstr>Формула</vt:lpstr>
      <vt:lpstr>КАЗАНСКИЙ ГОСУДАРСТВЕННЫЙ ЭНЕРГЕТИЧЕСКИЙ УНИВЕРСИТЕТ ___________________________________________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Аналитические зависимости сопротивлений коммутационных аппаратов от номинального тока </vt:lpstr>
      <vt:lpstr>Комплексный анализ теоретических и экспериментальных значений сопротивлений контактов аппаратов </vt:lpstr>
      <vt:lpstr>Слайд 14</vt:lpstr>
      <vt:lpstr>Виды аппроксимирующих функций зависимости сопротивлений контактов от номинального тока </vt:lpstr>
      <vt:lpstr>Оценка точности аппроксимирующих функций </vt:lpstr>
      <vt:lpstr>Слайд 17</vt:lpstr>
      <vt:lpstr>Слайд 18</vt:lpstr>
      <vt:lpstr>Слайд 19</vt:lpstr>
      <vt:lpstr>Слайд 20</vt:lpstr>
      <vt:lpstr>Слайд 21</vt:lpstr>
      <vt:lpstr>Слайд 22</vt:lpstr>
      <vt:lpstr>    Номограммы определения эквивалентного сопротивления цеховых радиальных сетей </vt:lpstr>
      <vt:lpstr>    Номограммы определения эквивалентного сопротивления цеховых магистральных сетей </vt:lpstr>
      <vt:lpstr>Слайд 25</vt:lpstr>
      <vt:lpstr>Слайд 26</vt:lpstr>
      <vt:lpstr>Слайд 27</vt:lpstr>
      <vt:lpstr>Слайд 28</vt:lpstr>
      <vt:lpstr>Основные аспекты предлагаемого системного подхода к точному учёту потерь ЭЭ - экономический-</vt:lpstr>
      <vt:lpstr> ОРГАНИЗАЦИОННЫЙ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Азат</dc:creator>
  <cp:lastModifiedBy>ОКС</cp:lastModifiedBy>
  <cp:revision>317</cp:revision>
  <dcterms:created xsi:type="dcterms:W3CDTF">2012-03-11T18:14:51Z</dcterms:created>
  <dcterms:modified xsi:type="dcterms:W3CDTF">2014-01-27T13:00:22Z</dcterms:modified>
</cp:coreProperties>
</file>