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348" r:id="rId3"/>
    <p:sldId id="337" r:id="rId4"/>
    <p:sldId id="324" r:id="rId5"/>
    <p:sldId id="325" r:id="rId6"/>
    <p:sldId id="338" r:id="rId7"/>
    <p:sldId id="339" r:id="rId8"/>
    <p:sldId id="341" r:id="rId9"/>
    <p:sldId id="316" r:id="rId10"/>
    <p:sldId id="317" r:id="rId11"/>
    <p:sldId id="318" r:id="rId12"/>
    <p:sldId id="319" r:id="rId13"/>
    <p:sldId id="310" r:id="rId14"/>
    <p:sldId id="347" r:id="rId15"/>
    <p:sldId id="309" r:id="rId16"/>
    <p:sldId id="311" r:id="rId17"/>
    <p:sldId id="342" r:id="rId18"/>
    <p:sldId id="298" r:id="rId19"/>
    <p:sldId id="299" r:id="rId20"/>
    <p:sldId id="300" r:id="rId21"/>
    <p:sldId id="301" r:id="rId22"/>
    <p:sldId id="302" r:id="rId23"/>
    <p:sldId id="296" r:id="rId24"/>
    <p:sldId id="344" r:id="rId25"/>
    <p:sldId id="345" r:id="rId26"/>
    <p:sldId id="343" r:id="rId27"/>
    <p:sldId id="346" r:id="rId28"/>
    <p:sldId id="321" r:id="rId29"/>
  </p:sldIdLst>
  <p:sldSz cx="9144000" cy="6858000" type="screen4x3"/>
  <p:notesSz cx="6810375" cy="9942513"/>
  <p:custDataLst>
    <p:tags r:id="rId31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46DA4D"/>
    <a:srgbClr val="006600"/>
    <a:srgbClr val="0000FF"/>
    <a:srgbClr val="DFF1DF"/>
    <a:srgbClr val="FFFF99"/>
    <a:srgbClr val="339933"/>
    <a:srgbClr val="004200"/>
    <a:srgbClr val="002200"/>
    <a:srgbClr val="E5FB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017" autoAdjust="0"/>
    <p:restoredTop sz="94971" autoAdjust="0"/>
  </p:normalViewPr>
  <p:slideViewPr>
    <p:cSldViewPr snapToGrid="0">
      <p:cViewPr>
        <p:scale>
          <a:sx n="88" d="100"/>
          <a:sy n="88" d="100"/>
        </p:scale>
        <p:origin x="-1061" y="-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51162" cy="4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>
            <a:lvl1pPr eaLnBrk="0" hangingPunct="0">
              <a:defRPr b="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7637" y="1"/>
            <a:ext cx="2951162" cy="4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b="0" smtClean="0"/>
            </a:lvl1pPr>
          </a:lstStyle>
          <a:p>
            <a:pPr>
              <a:defRPr/>
            </a:pPr>
            <a:fld id="{5FB12BDD-E519-4332-B640-8FF218CDB8DB}" type="datetimeFigureOut">
              <a:rPr lang="ru-RU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2694"/>
            <a:ext cx="5448300" cy="447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3663"/>
            <a:ext cx="2951162" cy="4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b" anchorCtr="0" compatLnSpc="1">
            <a:prstTxWarp prst="textNoShape">
              <a:avLst/>
            </a:prstTxWarp>
          </a:bodyPr>
          <a:lstStyle>
            <a:lvl1pPr eaLnBrk="0" hangingPunct="0">
              <a:defRPr b="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7637" y="9443663"/>
            <a:ext cx="2951162" cy="4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b="0" smtClean="0"/>
            </a:lvl1pPr>
          </a:lstStyle>
          <a:p>
            <a:pPr>
              <a:defRPr/>
            </a:pPr>
            <a:fld id="{840D1601-3F8C-4D52-9307-D4E3891598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732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0D1601-3F8C-4D52-9307-D4E389159858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В3.35 и В3.37 – новые РГ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0D1601-3F8C-4D52-9307-D4E38915985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Заполнить пустоты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0D1601-3F8C-4D52-9307-D4E389159858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0D1601-3F8C-4D52-9307-D4E389159858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Заголовок 1"/>
          <p:cNvSpPr>
            <a:spLocks noGrp="1"/>
          </p:cNvSpPr>
          <p:nvPr>
            <p:ph type="ctrTitle"/>
          </p:nvPr>
        </p:nvSpPr>
        <p:spPr>
          <a:xfrm>
            <a:off x="323850" y="1341438"/>
            <a:ext cx="8640763" cy="2159000"/>
          </a:xfrm>
          <a:effectLst>
            <a:outerShdw dist="35921" dir="2700000" algn="ctr" rotWithShape="0">
              <a:schemeClr val="bg1"/>
            </a:outerShdw>
          </a:effectLst>
        </p:spPr>
        <p:txBody>
          <a:bodyPr/>
          <a:lstStyle>
            <a:lvl1pPr>
              <a:defRPr sz="3600" smtClean="0">
                <a:solidFill>
                  <a:srgbClr val="0066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</a:p>
        </p:txBody>
      </p:sp>
      <p:sp>
        <p:nvSpPr>
          <p:cNvPr id="28676" name="Текст 2"/>
          <p:cNvSpPr>
            <a:spLocks noGrp="1"/>
          </p:cNvSpPr>
          <p:nvPr>
            <p:ph type="subTitle" idx="1"/>
          </p:nvPr>
        </p:nvSpPr>
        <p:spPr>
          <a:xfrm>
            <a:off x="323850" y="6092825"/>
            <a:ext cx="8496300" cy="765175"/>
          </a:xfrm>
        </p:spPr>
        <p:txBody>
          <a:bodyPr/>
          <a:lstStyle>
            <a:lvl1pPr marL="0" indent="0" algn="ctr">
              <a:buFont typeface="Arial" charset="0"/>
              <a:buNone/>
              <a:defRPr sz="1800" smtClean="0"/>
            </a:lvl1pPr>
          </a:lstStyle>
          <a:p>
            <a:r>
              <a:rPr lang="ru-RU" smtClean="0"/>
              <a:t>Образец подзаголовка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007F2A-1784-4526-B7B3-A2ADE9D81320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2000" smtClean="0"/>
            </a:lvl1pPr>
          </a:lstStyle>
          <a:p>
            <a:pPr>
              <a:defRPr/>
            </a:pPr>
            <a:fld id="{538101B4-0D00-49AB-9159-828381078C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206D0-300C-4BBC-98E2-3BEB3DC745FD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B557F-B93A-4765-A14E-FB6F222B1C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EEDAC-0F36-4EEF-BBE3-32EDB700F10B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30D5A-C7A9-449F-8E6B-2D4EF386C4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F4AA-A930-463C-AEBF-0BD9EB62846D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DB242-C164-40C4-80C8-49AC101E30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3CDFD-BF71-4115-BF70-F7690B2C62E7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EC858-9A5C-4770-9043-86F2B34E41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1EF9E-40FE-4DE4-B02A-C5B79A5F9D82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2029C-D7A9-492D-81F0-EC3025CA2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D38D3-76C6-4964-8ADF-35B4F0DEA958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A05BF-F001-48A2-ACEA-1D2DD47938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3C91C-59BF-4B9F-A6CC-A3A579518306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A9C31-2C51-4A04-AEEE-89EA0BECB5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A3383-6BA3-44EE-9E0C-B4ABE03D6979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9B6C3-F203-4CD1-964E-E69545138B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708F6-28F6-4097-9AC2-91C9D0D10416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48790-AE01-4789-9923-FF83C650F6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BEC67-5CA7-4876-A954-BD1A6F9A1EDC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EF14D-1F20-4337-AE3C-5FACD8D8C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4FAD5-ED08-4FD5-8C40-37DC7B35B152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EE09A-B6ED-4E0D-BCDD-56AA7745F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1331913" y="0"/>
            <a:ext cx="712787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660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Текст 2"/>
          <p:cNvSpPr>
            <a:spLocks noGrp="1"/>
          </p:cNvSpPr>
          <p:nvPr>
            <p:ph type="body" idx="1"/>
          </p:nvPr>
        </p:nvSpPr>
        <p:spPr bwMode="auto">
          <a:xfrm>
            <a:off x="179388" y="1125538"/>
            <a:ext cx="878522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D01121-9640-43C8-9518-90933C6BF755}" type="datetime1">
              <a:rPr lang="ru-RU" smtClean="0"/>
              <a:pPr>
                <a:defRPr/>
              </a:pPr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b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299450" y="549275"/>
            <a:ext cx="7921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18000" bIns="18000" numCol="1" anchor="b" anchorCtr="0" compatLnSpc="1">
            <a:prstTxWarp prst="textNoShape">
              <a:avLst/>
            </a:prstTxWarp>
          </a:bodyPr>
          <a:lstStyle>
            <a:lvl1pPr algn="r">
              <a:defRPr sz="2400" smtClean="0">
                <a:solidFill>
                  <a:srgbClr val="008000"/>
                </a:solidFill>
              </a:defRPr>
            </a:lvl1pPr>
          </a:lstStyle>
          <a:p>
            <a:pPr>
              <a:defRPr/>
            </a:pPr>
            <a:fld id="{417508AB-DD29-4421-AAD4-FA1FB734F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bg1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Clr>
          <a:srgbClr val="008000"/>
        </a:buClr>
        <a:buFont typeface="Arial" charset="0"/>
        <a:buChar char="■"/>
        <a:defRPr sz="2400" b="1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just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Courier New" pitchFamily="49" charset="0"/>
        <a:buChar char="—"/>
        <a:defRPr sz="2000" b="1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just" rtl="0" eaLnBrk="0" fontAlgn="base" hangingPunct="0">
        <a:spcBef>
          <a:spcPct val="20000"/>
        </a:spcBef>
        <a:spcAft>
          <a:spcPct val="0"/>
        </a:spcAft>
        <a:buClr>
          <a:srgbClr val="008000"/>
        </a:buClr>
        <a:buFont typeface="Arial" charset="0"/>
        <a:buChar char="▪"/>
        <a:defRPr b="1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just" rtl="0" eaLnBrk="0" fontAlgn="base" hangingPunct="0">
        <a:spcBef>
          <a:spcPct val="20000"/>
        </a:spcBef>
        <a:spcAft>
          <a:spcPct val="0"/>
        </a:spcAft>
        <a:buClr>
          <a:srgbClr val="008000"/>
        </a:buClr>
        <a:buFont typeface="Arial" charset="0"/>
        <a:buChar char="■"/>
        <a:defRPr sz="1600" b="1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just" rtl="0" eaLnBrk="0" fontAlgn="base" hangingPunct="0">
        <a:spcBef>
          <a:spcPct val="20000"/>
        </a:spcBef>
        <a:spcAft>
          <a:spcPct val="0"/>
        </a:spcAft>
        <a:buClr>
          <a:srgbClr val="008000"/>
        </a:buClr>
        <a:buFont typeface="Arial" charset="0"/>
        <a:buChar char="■"/>
        <a:defRPr sz="1600" b="1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5"/>
          <p:cNvSpPr>
            <a:spLocks noGrp="1"/>
          </p:cNvSpPr>
          <p:nvPr>
            <p:ph type="ctrTitle"/>
          </p:nvPr>
        </p:nvSpPr>
        <p:spPr>
          <a:xfrm>
            <a:off x="307181" y="1196975"/>
            <a:ext cx="8640763" cy="180022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i="1" dirty="0" smtClean="0"/>
              <a:t>Обзор деятельности</a:t>
            </a:r>
            <a:br>
              <a:rPr lang="ru-RU" sz="2400" i="1" dirty="0" smtClean="0"/>
            </a:br>
            <a:r>
              <a:rPr lang="ru-RU" sz="2400" i="1" dirty="0" smtClean="0"/>
              <a:t>Исследовательского комитета</a:t>
            </a:r>
            <a:br>
              <a:rPr lang="ru-RU" sz="2400" i="1" dirty="0" smtClean="0"/>
            </a:br>
            <a:r>
              <a:rPr lang="ru-RU" sz="2400" i="1" dirty="0" smtClean="0"/>
              <a:t> В3 «</a:t>
            </a:r>
            <a:r>
              <a:rPr lang="ru-RU" sz="2400" i="1" smtClean="0"/>
              <a:t>Подстанции» РНК </a:t>
            </a:r>
            <a:r>
              <a:rPr lang="ru-RU" sz="2400" i="1" dirty="0"/>
              <a:t>СИГРЭ</a:t>
            </a:r>
            <a:endParaRPr lang="ru-RU" sz="2400" dirty="0"/>
          </a:p>
        </p:txBody>
      </p:sp>
      <p:sp>
        <p:nvSpPr>
          <p:cNvPr id="4099" name="Подзаголовок 6"/>
          <p:cNvSpPr>
            <a:spLocks noGrp="1"/>
          </p:cNvSpPr>
          <p:nvPr>
            <p:ph type="subTitle" idx="1"/>
          </p:nvPr>
        </p:nvSpPr>
        <p:spPr>
          <a:xfrm>
            <a:off x="379413" y="5995720"/>
            <a:ext cx="8496300" cy="765175"/>
          </a:xfrm>
        </p:spPr>
        <p:txBody>
          <a:bodyPr/>
          <a:lstStyle/>
          <a:p>
            <a:endParaRPr lang="ru-RU" sz="1400" dirty="0"/>
          </a:p>
          <a:p>
            <a:r>
              <a:rPr lang="ru-RU" sz="1400" dirty="0"/>
              <a:t>Д.т.н. Дарьян Леонид Альбертович</a:t>
            </a:r>
          </a:p>
        </p:txBody>
      </p:sp>
      <p:sp>
        <p:nvSpPr>
          <p:cNvPr id="4100" name="Подзаголовок 6"/>
          <p:cNvSpPr txBox="1">
            <a:spLocks/>
          </p:cNvSpPr>
          <p:nvPr/>
        </p:nvSpPr>
        <p:spPr bwMode="auto">
          <a:xfrm>
            <a:off x="1658938" y="188913"/>
            <a:ext cx="59372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2760" y="1013884"/>
            <a:ext cx="814387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Общие сведения о СИГРЭ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Исследовательские комитеты СИГРЭ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/>
              <a:t>Исследовательский комитет </a:t>
            </a:r>
            <a:r>
              <a:rPr lang="ru-RU" sz="2000" b="0" dirty="0" smtClean="0"/>
              <a:t>В3 </a:t>
            </a:r>
            <a:r>
              <a:rPr lang="ru-RU" sz="2000" b="0" dirty="0"/>
              <a:t>«</a:t>
            </a:r>
            <a:r>
              <a:rPr lang="ru-RU" sz="2000" b="0" dirty="0" smtClean="0"/>
              <a:t>Подстанции»</a:t>
            </a:r>
            <a:r>
              <a:rPr lang="en-US" sz="2000" b="0" dirty="0" smtClean="0"/>
              <a:t>: </a:t>
            </a:r>
            <a:endParaRPr lang="ru-RU" sz="2000" b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миссия и область деятельности</a:t>
            </a:r>
            <a:r>
              <a:rPr lang="en-US" sz="2000" b="0" dirty="0" smtClean="0"/>
              <a:t>, </a:t>
            </a:r>
            <a:endParaRPr lang="ru-RU" sz="2000" b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организационная структура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ru-RU" sz="2000" b="0" dirty="0"/>
              <a:t>р</a:t>
            </a:r>
            <a:r>
              <a:rPr lang="ru-RU" sz="2000" b="0" dirty="0" smtClean="0"/>
              <a:t>абочие группы ИК </a:t>
            </a:r>
            <a:r>
              <a:rPr lang="en-US" sz="2000" b="0" dirty="0" smtClean="0"/>
              <a:t>B3</a:t>
            </a:r>
            <a:endParaRPr lang="ru-RU" sz="2000" b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взаимодействие с другими комитетами и организациями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Доклады ИК В3 на 44-ой сессии СИГРЭ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/>
              <a:t>Коллоквиум </a:t>
            </a:r>
            <a:r>
              <a:rPr lang="ru-RU" sz="2000" b="0" dirty="0" smtClean="0"/>
              <a:t>ИК В3 «</a:t>
            </a:r>
            <a:r>
              <a:rPr lang="ru-RU" sz="2000" b="0" dirty="0"/>
              <a:t>Подстанции» в г. Брисбен, </a:t>
            </a:r>
            <a:r>
              <a:rPr lang="ru-RU" sz="2000" b="0" dirty="0" smtClean="0"/>
              <a:t>Австралия, 2013г.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/>
              <a:t>Справочная книга ИК В3 («Зеленая книга»)</a:t>
            </a:r>
            <a:endParaRPr lang="en-US" sz="2000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Стратегический план ИК В3</a:t>
            </a:r>
            <a:endParaRPr lang="ru-RU" sz="2000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2000" b="0" dirty="0" smtClean="0"/>
              <a:t>Преференциальные </a:t>
            </a:r>
            <a:r>
              <a:rPr lang="ru-RU" sz="2000" b="0" dirty="0"/>
              <a:t>темы ИК В3 «Подстанции» </a:t>
            </a:r>
            <a:r>
              <a:rPr lang="ru-RU" sz="2000" b="0" dirty="0" smtClean="0"/>
              <a:t>на </a:t>
            </a:r>
            <a:r>
              <a:rPr lang="ru-RU" sz="2000" b="0" dirty="0"/>
              <a:t>45-ой сессии СИГРЭ в </a:t>
            </a:r>
            <a:r>
              <a:rPr lang="ru-RU" sz="2000" b="0" dirty="0" smtClean="0"/>
              <a:t>2014г.</a:t>
            </a:r>
            <a:endParaRPr lang="ru-RU" sz="2000" b="0" dirty="0"/>
          </a:p>
        </p:txBody>
      </p:sp>
      <p:pic>
        <p:nvPicPr>
          <p:cNvPr id="2050" name="Picture 2" descr="http://novostienergetiki.ru/wp-content/uploads/cache/36213_BnHov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71623"/>
            <a:ext cx="3129566" cy="208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60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Общие сведения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10666" y="2480733"/>
            <a:ext cx="406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Основан в Париже в 1921 году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Международная некоммерческая организация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Рассматривает вопросы, связанные </a:t>
            </a:r>
            <a:r>
              <a:rPr lang="ru-RU" sz="1600" dirty="0" smtClean="0"/>
              <a:t>с разработкой, эксплуатацией и управлением  электроэнергетикой, в том числе:</a:t>
            </a:r>
          </a:p>
          <a:p>
            <a:pPr marL="285750" indent="-285750"/>
            <a:r>
              <a:rPr lang="ru-RU" sz="1600" dirty="0" smtClean="0"/>
              <a:t>		- проектирование </a:t>
            </a:r>
          </a:p>
          <a:p>
            <a:pPr marL="285750" indent="-285750"/>
            <a:r>
              <a:rPr lang="ru-RU" sz="1600" dirty="0" smtClean="0"/>
              <a:t>		- строительство  </a:t>
            </a:r>
          </a:p>
          <a:p>
            <a:pPr marL="285750" indent="-285750"/>
            <a:r>
              <a:rPr lang="ru-RU" sz="1600" dirty="0" smtClean="0"/>
              <a:t>                - техническое обслуживание</a:t>
            </a:r>
          </a:p>
          <a:p>
            <a:pPr marL="285750" indent="-285750"/>
            <a:r>
              <a:rPr lang="ru-RU" sz="1600" dirty="0" smtClean="0"/>
              <a:t>                - утилизация</a:t>
            </a:r>
          </a:p>
          <a:p>
            <a:pPr marL="285750" indent="-285750"/>
            <a:endParaRPr lang="ru-RU" sz="1600" dirty="0" smtClean="0"/>
          </a:p>
          <a:p>
            <a:pPr marL="285750" indent="-285750"/>
            <a:endParaRPr lang="ru-RU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8000 членов из 89 стран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8666" y="1175436"/>
            <a:ext cx="863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/>
              <a:t>Международный Совет по большим электрическим системам высокого напряжения – </a:t>
            </a:r>
            <a:r>
              <a:rPr lang="ru-RU" sz="1800" dirty="0" smtClean="0"/>
              <a:t>СИГРЭ</a:t>
            </a:r>
          </a:p>
          <a:p>
            <a:pPr algn="just"/>
            <a:r>
              <a:rPr lang="ru-RU" sz="1800" dirty="0" smtClean="0"/>
              <a:t>(</a:t>
            </a:r>
            <a:r>
              <a:rPr lang="ru-RU" sz="1800" dirty="0" err="1" smtClean="0"/>
              <a:t>Conseil</a:t>
            </a:r>
            <a:r>
              <a:rPr lang="ru-RU" sz="1800" dirty="0" smtClean="0"/>
              <a:t> </a:t>
            </a:r>
            <a:r>
              <a:rPr lang="ru-RU" sz="1800" dirty="0" err="1"/>
              <a:t>International</a:t>
            </a:r>
            <a:r>
              <a:rPr lang="ru-RU" sz="1800" dirty="0"/>
              <a:t> </a:t>
            </a:r>
            <a:r>
              <a:rPr lang="ru-RU" sz="1800" dirty="0" err="1"/>
              <a:t>des</a:t>
            </a:r>
            <a:r>
              <a:rPr lang="ru-RU" sz="1800" dirty="0"/>
              <a:t> </a:t>
            </a:r>
            <a:r>
              <a:rPr lang="ru-RU" sz="1800" dirty="0" err="1"/>
              <a:t>Grands</a:t>
            </a:r>
            <a:r>
              <a:rPr lang="ru-RU" sz="1800" dirty="0"/>
              <a:t> </a:t>
            </a:r>
            <a:r>
              <a:rPr lang="ru-RU" sz="1800" dirty="0" err="1"/>
              <a:t>Réseaux</a:t>
            </a:r>
            <a:r>
              <a:rPr lang="ru-RU" sz="1800" dirty="0"/>
              <a:t> </a:t>
            </a:r>
            <a:r>
              <a:rPr lang="ru-RU" sz="1800" dirty="0" err="1"/>
              <a:t>Électriques</a:t>
            </a:r>
            <a:r>
              <a:rPr lang="ru-RU" sz="1800" dirty="0"/>
              <a:t> – CIGRE)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" t="3859" r="4264" b="2050"/>
          <a:stretch/>
        </p:blipFill>
        <p:spPr bwMode="auto">
          <a:xfrm>
            <a:off x="1026160" y="2546774"/>
            <a:ext cx="3100493" cy="312301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48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54" y="1046161"/>
            <a:ext cx="263842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697" y="2901413"/>
            <a:ext cx="258127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Исследовательские </a:t>
            </a:r>
            <a:r>
              <a:rPr lang="ru-RU" dirty="0" smtClean="0"/>
              <a:t>комитеты СИГРЭ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916" y="1179511"/>
            <a:ext cx="2610186" cy="144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15187" y="1469494"/>
            <a:ext cx="2342234" cy="64584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 smtClean="0"/>
              <a:t>Технический комитет</a:t>
            </a:r>
            <a:endParaRPr lang="ru-RU" sz="1800" dirty="0"/>
          </a:p>
        </p:txBody>
      </p:sp>
      <p:sp>
        <p:nvSpPr>
          <p:cNvPr id="6" name="Стрелка вниз 5"/>
          <p:cNvSpPr/>
          <p:nvPr/>
        </p:nvSpPr>
        <p:spPr>
          <a:xfrm rot="1298748">
            <a:off x="3406646" y="2262624"/>
            <a:ext cx="152400" cy="658011"/>
          </a:xfrm>
          <a:prstGeom prst="downArrow">
            <a:avLst/>
          </a:prstGeom>
          <a:solidFill>
            <a:srgbClr val="339933"/>
          </a:solidFill>
          <a:ln>
            <a:solidFill>
              <a:srgbClr val="33993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20278290">
            <a:off x="5270617" y="2243112"/>
            <a:ext cx="179401" cy="488333"/>
          </a:xfrm>
          <a:prstGeom prst="downArrow">
            <a:avLst/>
          </a:prstGeom>
          <a:solidFill>
            <a:srgbClr val="339933"/>
          </a:solidFill>
          <a:ln>
            <a:solidFill>
              <a:srgbClr val="33993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5692300" y="1669891"/>
            <a:ext cx="152400" cy="230987"/>
          </a:xfrm>
          <a:prstGeom prst="downArrow">
            <a:avLst/>
          </a:prstGeom>
          <a:solidFill>
            <a:srgbClr val="339933"/>
          </a:solidFill>
          <a:ln>
            <a:solidFill>
              <a:srgbClr val="33993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4541990">
            <a:off x="2836737" y="1651450"/>
            <a:ext cx="152400" cy="420270"/>
          </a:xfrm>
          <a:prstGeom prst="downArrow">
            <a:avLst/>
          </a:prstGeom>
          <a:solidFill>
            <a:srgbClr val="339933"/>
          </a:solidFill>
          <a:ln>
            <a:solidFill>
              <a:srgbClr val="33993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69"/>
          <a:stretch/>
        </p:blipFill>
        <p:spPr bwMode="auto">
          <a:xfrm>
            <a:off x="1391743" y="5358430"/>
            <a:ext cx="2637296" cy="1508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9869" y="1054656"/>
            <a:ext cx="1908679" cy="692497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bIns="0" rtlCol="0">
            <a:spAutoFit/>
          </a:bodyPr>
          <a:lstStyle/>
          <a:p>
            <a:r>
              <a:rPr lang="ru-RU" sz="900" u="sng" dirty="0" smtClean="0">
                <a:solidFill>
                  <a:srgbClr val="0000FF"/>
                </a:solidFill>
              </a:rPr>
              <a:t>А1 Вращающиеся электрические машины</a:t>
            </a:r>
          </a:p>
          <a:p>
            <a:r>
              <a:rPr lang="ru-RU" sz="900" dirty="0" smtClean="0"/>
              <a:t>Турбогенераторы, гидрогенераторы и большие двигатели</a:t>
            </a:r>
            <a:endParaRPr lang="ru-RU" sz="900" dirty="0"/>
          </a:p>
        </p:txBody>
      </p:sp>
      <p:sp>
        <p:nvSpPr>
          <p:cNvPr id="18" name="TextBox 17"/>
          <p:cNvSpPr txBox="1"/>
          <p:nvPr/>
        </p:nvSpPr>
        <p:spPr>
          <a:xfrm>
            <a:off x="6800298" y="1185256"/>
            <a:ext cx="2210538" cy="560905"/>
          </a:xfrm>
          <a:prstGeom prst="rect">
            <a:avLst/>
          </a:prstGeom>
          <a:solidFill>
            <a:srgbClr val="DFF1DF"/>
          </a:solidFill>
        </p:spPr>
        <p:txBody>
          <a:bodyPr wrap="square" lIns="0" tIns="72000" rIns="36000" bIns="7200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D</a:t>
            </a:r>
            <a:r>
              <a:rPr lang="ru-RU" sz="900" u="sng" dirty="0" smtClean="0">
                <a:solidFill>
                  <a:srgbClr val="0000FF"/>
                </a:solidFill>
              </a:rPr>
              <a:t>1 Материалы и новые технологии</a:t>
            </a:r>
          </a:p>
          <a:p>
            <a:r>
              <a:rPr lang="ru-RU" sz="900" dirty="0" smtClean="0"/>
              <a:t>Материалы для электротехнического оборудования, методы диагностики </a:t>
            </a:r>
            <a:endParaRPr lang="ru-RU" sz="900" dirty="0"/>
          </a:p>
        </p:txBody>
      </p:sp>
      <p:sp>
        <p:nvSpPr>
          <p:cNvPr id="21" name="TextBox 20"/>
          <p:cNvSpPr txBox="1"/>
          <p:nvPr/>
        </p:nvSpPr>
        <p:spPr>
          <a:xfrm>
            <a:off x="6800298" y="1710852"/>
            <a:ext cx="2210538" cy="946958"/>
          </a:xfrm>
          <a:prstGeom prst="rect">
            <a:avLst/>
          </a:prstGeom>
          <a:solidFill>
            <a:srgbClr val="DFF1DF"/>
          </a:solidFill>
        </p:spPr>
        <p:txBody>
          <a:bodyPr wrap="square" lIns="0" tIns="252000" rIns="0" bIns="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D</a:t>
            </a:r>
            <a:r>
              <a:rPr lang="ru-RU" sz="900" u="sng" dirty="0" smtClean="0">
                <a:solidFill>
                  <a:srgbClr val="0000FF"/>
                </a:solidFill>
              </a:rPr>
              <a:t>1 Информационные системы и системы связи</a:t>
            </a:r>
          </a:p>
          <a:p>
            <a:r>
              <a:rPr lang="ru-RU" sz="900" dirty="0" smtClean="0"/>
              <a:t>Перспективные технологии, стандартизация, технические характеристики и т.д.</a:t>
            </a:r>
            <a:endParaRPr lang="ru-RU" sz="900" dirty="0"/>
          </a:p>
        </p:txBody>
      </p:sp>
      <p:sp>
        <p:nvSpPr>
          <p:cNvPr id="22" name="TextBox 21"/>
          <p:cNvSpPr txBox="1"/>
          <p:nvPr/>
        </p:nvSpPr>
        <p:spPr>
          <a:xfrm>
            <a:off x="709869" y="1855789"/>
            <a:ext cx="1908679" cy="692497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bIns="0" rtlCol="0">
            <a:spAutoFit/>
          </a:bodyPr>
          <a:lstStyle/>
          <a:p>
            <a:r>
              <a:rPr lang="ru-RU" sz="900" u="sng" dirty="0" smtClean="0">
                <a:solidFill>
                  <a:srgbClr val="0000FF"/>
                </a:solidFill>
              </a:rPr>
              <a:t>А2 Трансформаторы</a:t>
            </a:r>
          </a:p>
          <a:p>
            <a:r>
              <a:rPr lang="ru-RU" sz="900" dirty="0" smtClean="0"/>
              <a:t>Проектирование, производство и эксплуатация всех типов трансформаторов и их компонентов</a:t>
            </a:r>
            <a:endParaRPr lang="ru-RU" sz="900" dirty="0"/>
          </a:p>
        </p:txBody>
      </p:sp>
      <p:sp>
        <p:nvSpPr>
          <p:cNvPr id="23" name="TextBox 22"/>
          <p:cNvSpPr txBox="1"/>
          <p:nvPr/>
        </p:nvSpPr>
        <p:spPr>
          <a:xfrm>
            <a:off x="696724" y="2632794"/>
            <a:ext cx="2044799" cy="553998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900" u="sng" dirty="0" smtClean="0">
                <a:solidFill>
                  <a:srgbClr val="0000FF"/>
                </a:solidFill>
              </a:rPr>
              <a:t>А3 Высоковольтное оборудование</a:t>
            </a:r>
          </a:p>
          <a:p>
            <a:r>
              <a:rPr lang="ru-RU" sz="900" dirty="0" smtClean="0"/>
              <a:t>Высоковольтные выключатели, токоограничивающие устройства, КРУЭ и т.п.</a:t>
            </a:r>
            <a:endParaRPr lang="ru-RU" sz="9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96" y="3057415"/>
            <a:ext cx="26384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066303" y="3093627"/>
            <a:ext cx="1939019" cy="553998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B1</a:t>
            </a:r>
            <a:r>
              <a:rPr lang="ru-RU" sz="900" u="sng" dirty="0" smtClean="0">
                <a:solidFill>
                  <a:srgbClr val="0000FF"/>
                </a:solidFill>
              </a:rPr>
              <a:t> Изолированные кабели</a:t>
            </a:r>
          </a:p>
          <a:p>
            <a:r>
              <a:rPr lang="ru-RU" sz="900" dirty="0" smtClean="0"/>
              <a:t>Подземные и подводные изолированные кабели постоянного и переменного тока</a:t>
            </a:r>
            <a:endParaRPr lang="ru-RU" sz="900" dirty="0"/>
          </a:p>
        </p:txBody>
      </p:sp>
      <p:sp>
        <p:nvSpPr>
          <p:cNvPr id="25" name="TextBox 24"/>
          <p:cNvSpPr txBox="1"/>
          <p:nvPr/>
        </p:nvSpPr>
        <p:spPr>
          <a:xfrm>
            <a:off x="2066303" y="3854698"/>
            <a:ext cx="1939019" cy="692497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B</a:t>
            </a:r>
            <a:r>
              <a:rPr lang="ru-RU" sz="900" u="sng" dirty="0" smtClean="0">
                <a:solidFill>
                  <a:srgbClr val="0000FF"/>
                </a:solidFill>
              </a:rPr>
              <a:t>2 Воздушные линии</a:t>
            </a:r>
          </a:p>
          <a:p>
            <a:r>
              <a:rPr lang="ru-RU" sz="900" dirty="0" smtClean="0"/>
              <a:t>Воздушные линии электропередачи и их компоненты, включая провода, опоры, фундаменты и т.д.</a:t>
            </a:r>
            <a:endParaRPr lang="ru-RU" sz="900" dirty="0"/>
          </a:p>
        </p:txBody>
      </p:sp>
      <p:sp>
        <p:nvSpPr>
          <p:cNvPr id="26" name="TextBox 25"/>
          <p:cNvSpPr txBox="1"/>
          <p:nvPr/>
        </p:nvSpPr>
        <p:spPr>
          <a:xfrm>
            <a:off x="2075356" y="4626909"/>
            <a:ext cx="1939019" cy="6994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0" tIns="0" rIns="0" bIns="14400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B</a:t>
            </a:r>
            <a:r>
              <a:rPr lang="ru-RU" sz="900" u="sng" dirty="0">
                <a:solidFill>
                  <a:srgbClr val="0000FF"/>
                </a:solidFill>
              </a:rPr>
              <a:t>3</a:t>
            </a:r>
            <a:r>
              <a:rPr lang="ru-RU" sz="900" u="sng" dirty="0" smtClean="0">
                <a:solidFill>
                  <a:srgbClr val="0000FF"/>
                </a:solidFill>
              </a:rPr>
              <a:t> Подстанции</a:t>
            </a:r>
          </a:p>
          <a:p>
            <a:r>
              <a:rPr lang="ru-RU" sz="900" dirty="0" smtClean="0"/>
              <a:t>Строительство, эксплуатация и управление подстанциями, электроустановками</a:t>
            </a:r>
            <a:endParaRPr lang="ru-RU" sz="900" dirty="0"/>
          </a:p>
        </p:txBody>
      </p:sp>
      <p:sp>
        <p:nvSpPr>
          <p:cNvPr id="27" name="TextBox 26"/>
          <p:cNvSpPr txBox="1"/>
          <p:nvPr/>
        </p:nvSpPr>
        <p:spPr>
          <a:xfrm>
            <a:off x="2109896" y="5402207"/>
            <a:ext cx="1904480" cy="692497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B</a:t>
            </a:r>
            <a:r>
              <a:rPr lang="ru-RU" sz="900" u="sng" dirty="0" smtClean="0">
                <a:solidFill>
                  <a:srgbClr val="0000FF"/>
                </a:solidFill>
              </a:rPr>
              <a:t>4 Линии постоянного тока и силовая электроника</a:t>
            </a:r>
          </a:p>
          <a:p>
            <a:r>
              <a:rPr lang="ru-RU" sz="900" dirty="0" smtClean="0"/>
              <a:t>Высоковольтные вставки постоянного тока, силовая электроника и т.д.</a:t>
            </a:r>
            <a:endParaRPr lang="ru-RU" sz="900" dirty="0"/>
          </a:p>
        </p:txBody>
      </p:sp>
      <p:sp>
        <p:nvSpPr>
          <p:cNvPr id="29" name="TextBox 28"/>
          <p:cNvSpPr txBox="1"/>
          <p:nvPr/>
        </p:nvSpPr>
        <p:spPr>
          <a:xfrm>
            <a:off x="2146107" y="6140000"/>
            <a:ext cx="1904935" cy="719569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900" u="sng" dirty="0" smtClean="0">
                <a:solidFill>
                  <a:srgbClr val="0000FF"/>
                </a:solidFill>
              </a:rPr>
              <a:t>B</a:t>
            </a:r>
            <a:r>
              <a:rPr lang="ru-RU" sz="900" u="sng" dirty="0" smtClean="0">
                <a:solidFill>
                  <a:srgbClr val="0000FF"/>
                </a:solidFill>
              </a:rPr>
              <a:t>5 Релейная защита и автоматика</a:t>
            </a:r>
          </a:p>
          <a:p>
            <a:r>
              <a:rPr lang="ru-RU" sz="900" dirty="0" smtClean="0"/>
              <a:t>Проектирование, эксплуатация и управление системами РЗА, технические средства</a:t>
            </a:r>
            <a:endParaRPr lang="ru-RU" sz="9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97085" y="4598393"/>
            <a:ext cx="2908236" cy="739140"/>
          </a:xfrm>
          <a:prstGeom prst="rect">
            <a:avLst/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4676778" y="2847611"/>
            <a:ext cx="1956279" cy="738664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u="sng" dirty="0">
                <a:solidFill>
                  <a:srgbClr val="0000FF"/>
                </a:solidFill>
              </a:rPr>
              <a:t>С</a:t>
            </a:r>
            <a:r>
              <a:rPr lang="ru-RU" sz="800" u="sng" dirty="0" smtClean="0">
                <a:solidFill>
                  <a:srgbClr val="0000FF"/>
                </a:solidFill>
              </a:rPr>
              <a:t>1 Планирование развития электроэнергетических систем и экономика</a:t>
            </a:r>
          </a:p>
          <a:p>
            <a:r>
              <a:rPr lang="ru-RU" sz="800" dirty="0" smtClean="0"/>
              <a:t>Экономические показатели, методы системного анализа, стратегии управления активами</a:t>
            </a:r>
            <a:endParaRPr lang="ru-RU" sz="800" dirty="0"/>
          </a:p>
        </p:txBody>
      </p:sp>
      <p:sp>
        <p:nvSpPr>
          <p:cNvPr id="33" name="TextBox 32"/>
          <p:cNvSpPr txBox="1"/>
          <p:nvPr/>
        </p:nvSpPr>
        <p:spPr>
          <a:xfrm>
            <a:off x="4685831" y="3679745"/>
            <a:ext cx="1956279" cy="615553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u="sng" dirty="0" smtClean="0">
                <a:solidFill>
                  <a:srgbClr val="0000FF"/>
                </a:solidFill>
              </a:rPr>
              <a:t>С2 Функционирование и управление электроэнергетическими системами</a:t>
            </a:r>
          </a:p>
          <a:p>
            <a:r>
              <a:rPr lang="ru-RU" sz="800" dirty="0" smtClean="0"/>
              <a:t>Управление техническими и иными ресурсами при эксплуатации электросистем</a:t>
            </a:r>
            <a:endParaRPr lang="ru-RU" sz="800" dirty="0"/>
          </a:p>
        </p:txBody>
      </p:sp>
      <p:sp>
        <p:nvSpPr>
          <p:cNvPr id="34" name="TextBox 33"/>
          <p:cNvSpPr txBox="1"/>
          <p:nvPr/>
        </p:nvSpPr>
        <p:spPr>
          <a:xfrm>
            <a:off x="4685830" y="4462598"/>
            <a:ext cx="1956280" cy="615553"/>
          </a:xfrm>
          <a:prstGeom prst="rect">
            <a:avLst/>
          </a:prstGeom>
          <a:solidFill>
            <a:srgbClr val="DFF1DF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u="sng" dirty="0" smtClean="0">
                <a:solidFill>
                  <a:srgbClr val="0000FF"/>
                </a:solidFill>
              </a:rPr>
              <a:t>С3 Влияние электроэнергетики на окружающую среду</a:t>
            </a:r>
          </a:p>
          <a:p>
            <a:r>
              <a:rPr lang="ru-RU" sz="800" dirty="0" smtClean="0"/>
              <a:t>Оценка влияния электроэнергетических систем на окружающую среду</a:t>
            </a:r>
            <a:endParaRPr lang="ru-RU" sz="800" dirty="0"/>
          </a:p>
        </p:txBody>
      </p:sp>
      <p:pic>
        <p:nvPicPr>
          <p:cNvPr id="19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6575775" y="3325291"/>
            <a:ext cx="2584898" cy="2254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280370" y="3291332"/>
            <a:ext cx="1880303" cy="837904"/>
          </a:xfrm>
          <a:prstGeom prst="rect">
            <a:avLst/>
          </a:prstGeom>
          <a:solidFill>
            <a:srgbClr val="DFF1DF"/>
          </a:solidFill>
        </p:spPr>
        <p:txBody>
          <a:bodyPr wrap="square" lIns="0" tIns="72000" rIns="36000" bIns="72000" rtlCol="0">
            <a:spAutoFit/>
          </a:bodyPr>
          <a:lstStyle/>
          <a:p>
            <a:r>
              <a:rPr lang="ru-RU" sz="900" u="sng" dirty="0" smtClean="0">
                <a:solidFill>
                  <a:srgbClr val="0000FF"/>
                </a:solidFill>
              </a:rPr>
              <a:t>С4 Технические характеристики электроэнергетических систем</a:t>
            </a:r>
          </a:p>
          <a:p>
            <a:r>
              <a:rPr lang="ru-RU" sz="900" dirty="0" smtClean="0"/>
              <a:t>Методы и инструменты анализа технических характеристик, оценка надежности </a:t>
            </a:r>
            <a:endParaRPr lang="ru-RU" sz="900" dirty="0"/>
          </a:p>
        </p:txBody>
      </p:sp>
      <p:sp>
        <p:nvSpPr>
          <p:cNvPr id="36" name="TextBox 35"/>
          <p:cNvSpPr txBox="1"/>
          <p:nvPr/>
        </p:nvSpPr>
        <p:spPr>
          <a:xfrm>
            <a:off x="7280370" y="4072952"/>
            <a:ext cx="1880303" cy="837904"/>
          </a:xfrm>
          <a:prstGeom prst="rect">
            <a:avLst/>
          </a:prstGeom>
          <a:solidFill>
            <a:srgbClr val="DFF1DF"/>
          </a:solidFill>
        </p:spPr>
        <p:txBody>
          <a:bodyPr wrap="square" lIns="0" tIns="72000" rIns="36000" bIns="72000" rtlCol="0">
            <a:spAutoFit/>
          </a:bodyPr>
          <a:lstStyle/>
          <a:p>
            <a:r>
              <a:rPr lang="ru-RU" sz="900" u="sng" dirty="0" smtClean="0">
                <a:solidFill>
                  <a:srgbClr val="0000FF"/>
                </a:solidFill>
              </a:rPr>
              <a:t>С5 Рынки электроэнергии и регулирование</a:t>
            </a:r>
          </a:p>
          <a:p>
            <a:r>
              <a:rPr lang="ru-RU" sz="900" dirty="0" smtClean="0"/>
              <a:t>Анализ подходов к организации электроснабжения, структура рынка</a:t>
            </a:r>
            <a:endParaRPr lang="ru-RU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7280370" y="4842925"/>
            <a:ext cx="1827418" cy="976403"/>
          </a:xfrm>
          <a:prstGeom prst="rect">
            <a:avLst/>
          </a:prstGeom>
          <a:solidFill>
            <a:srgbClr val="DFF1DF"/>
          </a:solidFill>
        </p:spPr>
        <p:txBody>
          <a:bodyPr wrap="square" lIns="0" tIns="72000" rIns="36000" bIns="72000" rtlCol="0">
            <a:spAutoFit/>
          </a:bodyPr>
          <a:lstStyle/>
          <a:p>
            <a:r>
              <a:rPr lang="ru-RU" sz="900" u="sng" dirty="0" smtClean="0">
                <a:solidFill>
                  <a:srgbClr val="0000FF"/>
                </a:solidFill>
              </a:rPr>
              <a:t>С6 Распределительные системы и распределенная генерация</a:t>
            </a:r>
          </a:p>
          <a:p>
            <a:r>
              <a:rPr lang="ru-RU" sz="900" dirty="0" smtClean="0"/>
              <a:t>Внедрение распределенной генерации, технические требования 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29444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12160" b="10654"/>
          <a:stretch>
            <a:fillRect/>
          </a:stretch>
        </p:blipFill>
        <p:spPr bwMode="auto">
          <a:xfrm>
            <a:off x="0" y="5074419"/>
            <a:ext cx="9144001" cy="1783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331913" y="76200"/>
            <a:ext cx="7127875" cy="981075"/>
          </a:xfrm>
        </p:spPr>
        <p:txBody>
          <a:bodyPr/>
          <a:lstStyle/>
          <a:p>
            <a:r>
              <a:rPr lang="ru-RU" dirty="0" smtClean="0"/>
              <a:t>Исследовательский комитет (ИК) В3 «Подстанции»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68680" y="1057275"/>
            <a:ext cx="73456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39933"/>
                </a:solidFill>
              </a:rPr>
              <a:t>Миссия: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 smtClean="0"/>
              <a:t>Содействие инженерному развитию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 smtClean="0"/>
              <a:t>Международный </a:t>
            </a:r>
            <a:r>
              <a:rPr lang="ru-RU" sz="1600" dirty="0"/>
              <a:t>обмен информацией и знаниями </a:t>
            </a:r>
            <a:r>
              <a:rPr lang="ru-RU" sz="1600" dirty="0" smtClean="0"/>
              <a:t>по подстанциям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 smtClean="0"/>
              <a:t>Расширение информационной базы и знаний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 smtClean="0"/>
              <a:t>Анализ опыта эксплуатации и разработка </a:t>
            </a:r>
            <a:r>
              <a:rPr lang="ru-RU" sz="1600" dirty="0"/>
              <a:t>рекомендаций </a:t>
            </a:r>
            <a:r>
              <a:rPr lang="ru-RU" sz="1600" dirty="0" smtClean="0"/>
              <a:t>для </a:t>
            </a:r>
            <a:r>
              <a:rPr lang="ru-RU" sz="1600" dirty="0" smtClean="0"/>
              <a:t>реализации</a:t>
            </a:r>
            <a:r>
              <a:rPr lang="ru-RU" sz="1600" dirty="0" smtClean="0"/>
              <a:t> </a:t>
            </a:r>
            <a:r>
              <a:rPr lang="ru-RU" sz="1600" dirty="0" smtClean="0"/>
              <a:t>наилучших решений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  <a:p>
            <a:r>
              <a:rPr lang="ru-RU" sz="1600" dirty="0" smtClean="0">
                <a:solidFill>
                  <a:srgbClr val="339933"/>
                </a:solidFill>
              </a:rPr>
              <a:t>Область деятельности: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/>
              <a:t>Проектирование, строительство, техническое обслуживание и </a:t>
            </a:r>
            <a:r>
              <a:rPr lang="ru-RU" sz="1600" dirty="0" smtClean="0"/>
              <a:t>управление </a:t>
            </a:r>
            <a:r>
              <a:rPr lang="ru-RU" sz="1600" dirty="0"/>
              <a:t>подстанциями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/>
              <a:t>Технические, экономические, экологические и социальные аспекты </a:t>
            </a:r>
            <a:r>
              <a:rPr lang="ru-RU" sz="1600" dirty="0" smtClean="0"/>
              <a:t>работы подстанций</a:t>
            </a:r>
            <a:endParaRPr lang="ru-RU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 smtClean="0"/>
              <a:t>Повышение надежности и </a:t>
            </a:r>
            <a:r>
              <a:rPr lang="ru-RU" sz="1600" dirty="0" smtClean="0"/>
              <a:t>эффективности управления </a:t>
            </a:r>
            <a:r>
              <a:rPr lang="ru-RU" sz="1600" dirty="0" smtClean="0"/>
              <a:t>активами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dirty="0" smtClean="0"/>
              <a:t>Решение общих задач </a:t>
            </a:r>
            <a:r>
              <a:rPr lang="ru-RU" sz="1600" dirty="0"/>
              <a:t>с другими </a:t>
            </a:r>
            <a:r>
              <a:rPr lang="ru-RU" sz="1600" dirty="0" smtClean="0"/>
              <a:t>ИК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2065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Прямоугольник 68"/>
          <p:cNvSpPr/>
          <p:nvPr/>
        </p:nvSpPr>
        <p:spPr>
          <a:xfrm>
            <a:off x="107504" y="5711863"/>
            <a:ext cx="2178496" cy="91530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B3/C1/C2.14</a:t>
            </a:r>
            <a:r>
              <a:rPr lang="ru-RU" sz="1400" dirty="0">
                <a:solidFill>
                  <a:schemeClr val="tx1"/>
                </a:solidFill>
              </a:rPr>
              <a:t> Оптимизация конфигурации схемы (2006–2013)</a:t>
            </a:r>
          </a:p>
          <a:p>
            <a:pPr>
              <a:lnSpc>
                <a:spcPts val="1300"/>
              </a:lnSpc>
            </a:pP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2363320" y="5711863"/>
            <a:ext cx="2180396" cy="91530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t"/>
          <a:lstStyle/>
          <a:p>
            <a:pPr>
              <a:lnSpc>
                <a:spcPts val="1100"/>
              </a:lnSpc>
            </a:pPr>
            <a:r>
              <a:rPr lang="en-US" sz="1300" dirty="0" smtClean="0">
                <a:solidFill>
                  <a:schemeClr val="tx1"/>
                </a:solidFill>
              </a:rPr>
              <a:t>B3/B1.27 </a:t>
            </a:r>
            <a:r>
              <a:rPr lang="ru-RU" sz="1300" dirty="0">
                <a:solidFill>
                  <a:schemeClr val="tx1"/>
                </a:solidFill>
              </a:rPr>
              <a:t>Факторы, влияющие на принятие инвестиционных решений при выборе кабелей и газоизолированных линий переменного тока (2011–2014)</a:t>
            </a:r>
          </a:p>
          <a:p>
            <a:pPr>
              <a:lnSpc>
                <a:spcPts val="1300"/>
              </a:lnSpc>
            </a:pP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801" y="2486025"/>
            <a:ext cx="9058275" cy="4333875"/>
          </a:xfrm>
          <a:prstGeom prst="rect">
            <a:avLst/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t"/>
          <a:lstStyle/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Действующие рабочие группы</a:t>
            </a:r>
            <a:endParaRPr lang="ru-RU" sz="1600" dirty="0">
              <a:solidFill>
                <a:srgbClr val="006600"/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Организационная структура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107504" y="2733675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</a:t>
            </a:r>
            <a:r>
              <a:rPr lang="ru-RU" sz="1400" dirty="0" smtClean="0">
                <a:solidFill>
                  <a:schemeClr val="tx1"/>
                </a:solidFill>
              </a:rPr>
              <a:t>.13 </a:t>
            </a:r>
            <a:r>
              <a:rPr lang="ru-RU" sz="1400" dirty="0">
                <a:solidFill>
                  <a:schemeClr val="tx1"/>
                </a:solidFill>
              </a:rPr>
              <a:t>Сокращение времени на замену высоковольтного (ВВ) оборудования </a:t>
            </a:r>
            <a:r>
              <a:rPr lang="en-US" sz="1400" dirty="0">
                <a:solidFill>
                  <a:schemeClr val="tx1"/>
                </a:solidFill>
              </a:rPr>
              <a:t>(</a:t>
            </a:r>
            <a:r>
              <a:rPr lang="ru-RU" sz="1400" dirty="0">
                <a:solidFill>
                  <a:schemeClr val="tx1"/>
                </a:solidFill>
              </a:rPr>
              <a:t>2005–2013</a:t>
            </a:r>
            <a:r>
              <a:rPr lang="en-US" sz="1400" dirty="0">
                <a:solidFill>
                  <a:schemeClr val="tx1"/>
                </a:solidFill>
              </a:rPr>
              <a:t>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6888618" y="2735985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B3.34</a:t>
            </a:r>
            <a:r>
              <a:rPr lang="ru-RU" sz="1400" dirty="0">
                <a:solidFill>
                  <a:schemeClr val="tx1"/>
                </a:solidFill>
              </a:rPr>
              <a:t> Концепция управления подстанциями будущего (2011–2014)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365220" y="2732100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B3.25</a:t>
            </a:r>
            <a:r>
              <a:rPr lang="ru-RU" sz="1400" dirty="0">
                <a:solidFill>
                  <a:schemeClr val="tx1"/>
                </a:solidFill>
              </a:rPr>
              <a:t> Анализ элегаза для оценки состояния </a:t>
            </a:r>
            <a:r>
              <a:rPr lang="ru-RU" sz="1400" dirty="0" err="1">
                <a:solidFill>
                  <a:schemeClr val="tx1"/>
                </a:solidFill>
              </a:rPr>
              <a:t>элегазового</a:t>
            </a:r>
            <a:r>
              <a:rPr lang="ru-RU" sz="1400" dirty="0">
                <a:solidFill>
                  <a:schemeClr val="tx1"/>
                </a:solidFill>
              </a:rPr>
              <a:t> оборудования  (2009–2013)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107504" y="3713844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>
              <a:lnSpc>
                <a:spcPts val="11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B3.29</a:t>
            </a:r>
            <a:r>
              <a:rPr lang="ru-RU" sz="1400" dirty="0">
                <a:solidFill>
                  <a:schemeClr val="tx1"/>
                </a:solidFill>
              </a:rPr>
              <a:t> Технологии полевых испытаний оборудования ПС ультравысокого напряжения (УВН) в условиях эксплуатации (2010–2013)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6888618" y="3716154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0" bIns="0" rtlCol="0" anchor="t"/>
          <a:lstStyle/>
          <a:p>
            <a:pPr>
              <a:lnSpc>
                <a:spcPts val="10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B3.30</a:t>
            </a:r>
            <a:r>
              <a:rPr lang="ru-RU" sz="1400" dirty="0">
                <a:solidFill>
                  <a:schemeClr val="tx1"/>
                </a:solidFill>
              </a:rPr>
              <a:t> Руководство по сокращению использования элегаза при проведении приемо-сдаточных испытаний электрооборудования (2010–2013)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2365220" y="3702744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B3.31</a:t>
            </a:r>
            <a:r>
              <a:rPr lang="ru-RU" sz="1400" dirty="0">
                <a:solidFill>
                  <a:schemeClr val="tx1"/>
                </a:solidFill>
              </a:rPr>
              <a:t> Подстанции, эксплуатируемые в тяжелых климатических условиях (2011–2013)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4633964" y="3713844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0" rtlCol="0" anchor="t"/>
          <a:lstStyle/>
          <a:p>
            <a:pPr>
              <a:lnSpc>
                <a:spcPts val="11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B3.36</a:t>
            </a:r>
            <a:r>
              <a:rPr lang="ru-RU" sz="1400" dirty="0">
                <a:solidFill>
                  <a:schemeClr val="tx1"/>
                </a:solidFill>
              </a:rPr>
              <a:t> Особенности систем переменного и постоянного тока ВВ подстанций (ПС), соединенных с ветровыми электростанциями (2011–2013)</a:t>
            </a:r>
          </a:p>
          <a:p>
            <a:pPr>
              <a:lnSpc>
                <a:spcPts val="1300"/>
              </a:lnSpc>
            </a:pP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6941130" y="1066800"/>
            <a:ext cx="2038350" cy="495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300"/>
              </a:lnSpc>
            </a:pPr>
            <a:r>
              <a:rPr lang="ru-RU" sz="1400" dirty="0">
                <a:solidFill>
                  <a:schemeClr val="tx1"/>
                </a:solidFill>
              </a:rPr>
              <a:t>Консультативная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ru-RU" sz="1400" dirty="0">
                <a:solidFill>
                  <a:schemeClr val="tx1"/>
                </a:solidFill>
              </a:rPr>
              <a:t>группа по </a:t>
            </a:r>
            <a:r>
              <a:rPr lang="ru-RU" sz="1400" dirty="0" smtClean="0">
                <a:solidFill>
                  <a:schemeClr val="tx1"/>
                </a:solidFill>
              </a:rPr>
              <a:t>потребителям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smtClean="0">
                <a:solidFill>
                  <a:schemeClr val="tx1"/>
                </a:solidFill>
              </a:rPr>
              <a:t>(CAG)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6940492" y="1603482"/>
            <a:ext cx="2038350" cy="36507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300"/>
              </a:lnSpc>
            </a:pPr>
            <a:r>
              <a:rPr lang="ru-RU" sz="1400" dirty="0">
                <a:solidFill>
                  <a:schemeClr val="tx1"/>
                </a:solidFill>
              </a:rPr>
              <a:t>Консультативная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chemeClr val="tx1"/>
                </a:solidFill>
              </a:rPr>
              <a:t>группа </a:t>
            </a:r>
            <a:r>
              <a:rPr lang="en-US" sz="1400" dirty="0" smtClean="0">
                <a:solidFill>
                  <a:schemeClr val="tx1"/>
                </a:solidFill>
              </a:rPr>
              <a:t>(TAG)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58404" y="1066800"/>
            <a:ext cx="2038350" cy="495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>
              <a:lnSpc>
                <a:spcPts val="1600"/>
              </a:lnSpc>
            </a:pPr>
            <a:r>
              <a:rPr lang="ru-RU" sz="1400" dirty="0">
                <a:solidFill>
                  <a:schemeClr val="tx1"/>
                </a:solidFill>
              </a:rPr>
              <a:t>Консультативная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chemeClr val="tx1"/>
                </a:solidFill>
              </a:rPr>
              <a:t>группа </a:t>
            </a:r>
            <a:r>
              <a:rPr lang="ru-RU" sz="1400" dirty="0">
                <a:solidFill>
                  <a:schemeClr val="tx1"/>
                </a:solidFill>
              </a:rPr>
              <a:t>по </a:t>
            </a:r>
            <a:r>
              <a:rPr lang="ru-RU" sz="1400" dirty="0" smtClean="0">
                <a:solidFill>
                  <a:schemeClr val="tx1"/>
                </a:solidFill>
              </a:rPr>
              <a:t>стратегии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smtClean="0">
                <a:solidFill>
                  <a:schemeClr val="tx1"/>
                </a:solidFill>
              </a:rPr>
              <a:t>(SAG)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160016" y="1603482"/>
            <a:ext cx="2038350" cy="36507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Секретарь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chemeClr val="tx1"/>
                </a:solidFill>
              </a:rPr>
              <a:t>ИК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160016" y="2015687"/>
            <a:ext cx="8819464" cy="44176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300"/>
              </a:lnSpc>
            </a:pPr>
            <a:r>
              <a:rPr lang="ru-RU" sz="1400" dirty="0" smtClean="0">
                <a:solidFill>
                  <a:schemeClr val="tx1"/>
                </a:solidFill>
              </a:rPr>
              <a:t>Исследовательский комитет </a:t>
            </a:r>
            <a:r>
              <a:rPr lang="en-US" sz="1400" dirty="0" smtClean="0">
                <a:solidFill>
                  <a:schemeClr val="tx1"/>
                </a:solidFill>
              </a:rPr>
              <a:t>B3 </a:t>
            </a:r>
            <a:r>
              <a:rPr lang="ru-RU" sz="1400" dirty="0" smtClean="0">
                <a:solidFill>
                  <a:schemeClr val="tx1"/>
                </a:solidFill>
              </a:rPr>
              <a:t>«Подстанции»</a:t>
            </a:r>
          </a:p>
          <a:p>
            <a:pPr algn="ctr">
              <a:lnSpc>
                <a:spcPts val="1300"/>
              </a:lnSpc>
            </a:pPr>
            <a:r>
              <a:rPr lang="ru-RU" sz="1400" dirty="0" smtClean="0">
                <a:solidFill>
                  <a:schemeClr val="tx1"/>
                </a:solidFill>
              </a:rPr>
              <a:t>24 регулярных члена, 14 наблюдательных членов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2990011" y="1066800"/>
            <a:ext cx="3190478" cy="90175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Председатель ИК </a:t>
            </a:r>
            <a:r>
              <a:rPr lang="en-US" sz="1400" dirty="0" smtClean="0">
                <a:solidFill>
                  <a:schemeClr val="tx1"/>
                </a:solidFill>
              </a:rPr>
              <a:t>B3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107504" y="4695918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B3.32</a:t>
            </a:r>
            <a:r>
              <a:rPr lang="ru-RU" sz="1400" dirty="0">
                <a:solidFill>
                  <a:schemeClr val="tx1"/>
                </a:solidFill>
              </a:rPr>
              <a:t> Оптимизация обслуживания ОРУ (2011–2014)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4642803" y="4695918"/>
            <a:ext cx="2173293" cy="91530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1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B3.37</a:t>
            </a:r>
            <a:r>
              <a:rPr lang="ru-RU" sz="1400" dirty="0">
                <a:solidFill>
                  <a:schemeClr val="tx1"/>
                </a:solidFill>
              </a:rPr>
              <a:t> Воздействие внутренней дуги на оборудование РУ СН (1-52kV) – меры по снижению негативных последствий (2013–2017)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2365220" y="4694343"/>
            <a:ext cx="2178496" cy="91530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3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B3.35</a:t>
            </a:r>
            <a:r>
              <a:rPr lang="ru-RU" sz="1400" dirty="0">
                <a:solidFill>
                  <a:schemeClr val="tx1"/>
                </a:solidFill>
              </a:rPr>
              <a:t> Оптимизация конструкции устройств заземления ПС на основе      количественного анализа рисков (2013–2016)</a:t>
            </a:r>
          </a:p>
          <a:p>
            <a:pPr>
              <a:lnSpc>
                <a:spcPts val="1300"/>
              </a:lnSpc>
            </a:pP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4633964" y="2732100"/>
            <a:ext cx="2178496" cy="9153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100"/>
              </a:lnSpc>
            </a:pPr>
            <a:r>
              <a:rPr lang="en-US" sz="1400" dirty="0" smtClean="0">
                <a:solidFill>
                  <a:schemeClr val="tx1"/>
                </a:solidFill>
              </a:rPr>
              <a:t>B3.24</a:t>
            </a:r>
            <a:r>
              <a:rPr lang="ru-RU" sz="1400" dirty="0">
                <a:solidFill>
                  <a:schemeClr val="tx1"/>
                </a:solidFill>
              </a:rPr>
              <a:t> Преимущество диагностики на основе измерения характеристик ЧР при оценке состояния КРУЭ (2012–2015)</a:t>
            </a:r>
          </a:p>
          <a:p>
            <a:pPr>
              <a:lnSpc>
                <a:spcPts val="1100"/>
              </a:lnSpc>
            </a:pP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99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Консультативные группы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64424" y="2211642"/>
            <a:ext cx="8788657" cy="276998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en-US" sz="1600" dirty="0">
                <a:solidFill>
                  <a:srgbClr val="006600"/>
                </a:solidFill>
              </a:rPr>
              <a:t>S</a:t>
            </a:r>
            <a:r>
              <a:rPr lang="en-US" sz="1600" dirty="0" smtClean="0">
                <a:solidFill>
                  <a:srgbClr val="006600"/>
                </a:solidFill>
              </a:rPr>
              <a:t>A</a:t>
            </a:r>
            <a:r>
              <a:rPr lang="ru-RU" sz="1600" dirty="0" smtClean="0">
                <a:solidFill>
                  <a:srgbClr val="006600"/>
                </a:solidFill>
              </a:rPr>
              <a:t>G – Консультативная </a:t>
            </a:r>
            <a:r>
              <a:rPr lang="ru-RU" sz="1600" dirty="0">
                <a:solidFill>
                  <a:srgbClr val="006600"/>
                </a:solidFill>
              </a:rPr>
              <a:t>группа по </a:t>
            </a:r>
            <a:r>
              <a:rPr lang="ru-RU" sz="1600" dirty="0" smtClean="0">
                <a:solidFill>
                  <a:srgbClr val="006600"/>
                </a:solidFill>
              </a:rPr>
              <a:t>стратегии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(постоянно действующая)</a:t>
            </a:r>
            <a:endParaRPr lang="en-US" sz="16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sz="1600" dirty="0" smtClean="0"/>
              <a:t>Данная группа помогает Председателю ИК определять стратегические направления деятельности ИК</a:t>
            </a:r>
            <a:endParaRPr lang="en-US" sz="1600" dirty="0" smtClean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en-US" sz="1600" dirty="0" smtClean="0">
                <a:solidFill>
                  <a:srgbClr val="006600"/>
                </a:solidFill>
              </a:rPr>
              <a:t>CAG </a:t>
            </a:r>
            <a:r>
              <a:rPr lang="ru-RU" sz="1600" dirty="0" smtClean="0">
                <a:solidFill>
                  <a:srgbClr val="006600"/>
                </a:solidFill>
              </a:rPr>
              <a:t>– Консультативная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группа </a:t>
            </a:r>
            <a:r>
              <a:rPr lang="ru-RU" sz="1600" dirty="0">
                <a:solidFill>
                  <a:srgbClr val="006600"/>
                </a:solidFill>
              </a:rPr>
              <a:t>по </a:t>
            </a:r>
            <a:r>
              <a:rPr lang="ru-RU" sz="1600" dirty="0" smtClean="0">
                <a:solidFill>
                  <a:srgbClr val="006600"/>
                </a:solidFill>
              </a:rPr>
              <a:t>потребителям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(постоянно действующая)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sz="1600" dirty="0" smtClean="0"/>
              <a:t>Данная группа обеспечивает направление работы ИК на удовлетворение потребностей своих целевых групп</a:t>
            </a:r>
            <a:endParaRPr lang="en-US" sz="1600" dirty="0" smtClean="0"/>
          </a:p>
          <a:p>
            <a:pPr marL="269875" indent="-269875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/>
              <a:t> </a:t>
            </a:r>
            <a:r>
              <a:rPr lang="en-US" sz="1600" dirty="0" smtClean="0">
                <a:solidFill>
                  <a:srgbClr val="006600"/>
                </a:solidFill>
              </a:rPr>
              <a:t>TAG – </a:t>
            </a:r>
            <a:r>
              <a:rPr lang="ru-RU" sz="1600" dirty="0" smtClean="0">
                <a:solidFill>
                  <a:srgbClr val="006600"/>
                </a:solidFill>
              </a:rPr>
              <a:t>Консультативная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группа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(</a:t>
            </a:r>
            <a:r>
              <a:rPr lang="ru-RU" sz="1600" dirty="0">
                <a:solidFill>
                  <a:srgbClr val="006600"/>
                </a:solidFill>
              </a:rPr>
              <a:t>постоянно действующая</a:t>
            </a:r>
            <a:r>
              <a:rPr lang="ru-RU" sz="1600" dirty="0" smtClean="0">
                <a:solidFill>
                  <a:srgbClr val="006600"/>
                </a:solidFill>
              </a:rPr>
              <a:t>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sz="1600" dirty="0"/>
              <a:t>Данная группа </a:t>
            </a:r>
            <a:r>
              <a:rPr lang="ru-RU" sz="1600" dirty="0" smtClean="0"/>
              <a:t>обеспечивает обучение, а также </a:t>
            </a:r>
            <a:r>
              <a:rPr lang="ru-RU" sz="1600" dirty="0"/>
              <a:t>образование различных целевых аудиторий в </a:t>
            </a:r>
            <a:r>
              <a:rPr lang="ru-RU" sz="1600" dirty="0" smtClean="0"/>
              <a:t>деятельности ИК  </a:t>
            </a:r>
            <a:endParaRPr lang="ru-RU" sz="1600" dirty="0" smtClean="0">
              <a:solidFill>
                <a:srgbClr val="0066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175526"/>
            <a:ext cx="9144000" cy="800219"/>
          </a:xfrm>
          <a:prstGeom prst="rect">
            <a:avLst/>
          </a:prstGeom>
          <a:solidFill>
            <a:srgbClr val="006600"/>
          </a:solidFill>
        </p:spPr>
        <p:txBody>
          <a:bodyPr wrap="square">
            <a:spAutoFit/>
          </a:bodyPr>
          <a:lstStyle/>
          <a:p>
            <a:pPr marL="180975" lvl="0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1800" dirty="0" smtClean="0">
                <a:solidFill>
                  <a:schemeClr val="bg1"/>
                </a:solidFill>
              </a:rPr>
              <a:t>Председатель: </a:t>
            </a:r>
            <a:r>
              <a:rPr lang="en-US" sz="1800" dirty="0" smtClean="0">
                <a:solidFill>
                  <a:schemeClr val="bg1"/>
                </a:solidFill>
              </a:rPr>
              <a:t>Terry KRIEG </a:t>
            </a:r>
            <a:r>
              <a:rPr lang="de-DE" sz="1800" dirty="0" smtClean="0">
                <a:solidFill>
                  <a:schemeClr val="bg1"/>
                </a:solidFill>
              </a:rPr>
              <a:t>(</a:t>
            </a:r>
            <a:r>
              <a:rPr lang="ru-RU" sz="1800" dirty="0" smtClean="0">
                <a:solidFill>
                  <a:schemeClr val="bg1"/>
                </a:solidFill>
              </a:rPr>
              <a:t>Австралия)</a:t>
            </a:r>
            <a:endParaRPr lang="en-US" sz="1800" dirty="0" smtClean="0">
              <a:solidFill>
                <a:schemeClr val="bg1"/>
              </a:solidFill>
            </a:endParaRPr>
          </a:p>
          <a:p>
            <a:pPr marL="180975" lvl="0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1800" dirty="0" smtClean="0">
                <a:solidFill>
                  <a:schemeClr val="bg1"/>
                </a:solidFill>
              </a:rPr>
              <a:t>Секретарь:</a:t>
            </a:r>
            <a:r>
              <a:rPr lang="en-US" sz="1800" dirty="0" smtClean="0">
                <a:solidFill>
                  <a:schemeClr val="bg1"/>
                </a:solidFill>
              </a:rPr>
              <a:t> Claude COUNAN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de-DE" sz="1800" dirty="0" smtClean="0">
                <a:solidFill>
                  <a:schemeClr val="bg1"/>
                </a:solidFill>
              </a:rPr>
              <a:t>(</a:t>
            </a:r>
            <a:r>
              <a:rPr lang="ru-RU" sz="1800" dirty="0" smtClean="0">
                <a:solidFill>
                  <a:schemeClr val="bg1"/>
                </a:solidFill>
              </a:rPr>
              <a:t>Франция)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16234" b="54014"/>
          <a:stretch>
            <a:fillRect/>
          </a:stretch>
        </p:blipFill>
        <p:spPr bwMode="auto">
          <a:xfrm>
            <a:off x="0" y="5089468"/>
            <a:ext cx="9144000" cy="176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7579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5934065" y="1178782"/>
            <a:ext cx="2659520" cy="1934827"/>
            <a:chOff x="447674" y="4553664"/>
            <a:chExt cx="3009901" cy="2189733"/>
          </a:xfrm>
        </p:grpSpPr>
        <p:pic>
          <p:nvPicPr>
            <p:cNvPr id="2050" name="Picture 2" descr="http://stopress.ru/files/node-2912_param-img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7674" y="4553664"/>
              <a:ext cx="3009901" cy="21897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1" t="3859" r="4264" b="2050"/>
            <a:stretch/>
          </p:blipFill>
          <p:spPr bwMode="auto">
            <a:xfrm>
              <a:off x="1453516" y="4708353"/>
              <a:ext cx="926464" cy="933194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5" y="3430533"/>
            <a:ext cx="5057775" cy="33128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42100"/>
            <a:ext cx="4772026" cy="30918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Активность участников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1925" y="4133943"/>
            <a:ext cx="24518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Рабочие группы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72025" y="3151175"/>
            <a:ext cx="437197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Регулярные и наблюдательные</a:t>
            </a:r>
            <a:r>
              <a:rPr lang="en-US" sz="1400" dirty="0"/>
              <a:t> </a:t>
            </a:r>
            <a:r>
              <a:rPr lang="ru-RU" sz="1400" dirty="0"/>
              <a:t>члены ИК В3</a:t>
            </a:r>
            <a:endParaRPr lang="ru-RU" sz="1400" dirty="0"/>
          </a:p>
        </p:txBody>
      </p:sp>
      <p:pic>
        <p:nvPicPr>
          <p:cNvPr id="2056" name="Picture 8" descr="http://www.dreamtemplate.com/blog/wp-content/uploads/2011/01/p2a4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42" y="4826663"/>
            <a:ext cx="2134998" cy="170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225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Рабочие группы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1955" y="1208407"/>
            <a:ext cx="8721099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>
                <a:solidFill>
                  <a:srgbClr val="006600"/>
                </a:solidFill>
              </a:rPr>
              <a:t>WG </a:t>
            </a:r>
            <a:r>
              <a:rPr lang="ru-RU" sz="1600" dirty="0" smtClean="0">
                <a:solidFill>
                  <a:srgbClr val="006600"/>
                </a:solidFill>
              </a:rPr>
              <a:t>В3.13 </a:t>
            </a:r>
            <a:r>
              <a:rPr lang="ru-RU" sz="1600" dirty="0">
                <a:solidFill>
                  <a:srgbClr val="006600"/>
                </a:solidFill>
              </a:rPr>
              <a:t>– Сокращение времени на замену </a:t>
            </a:r>
            <a:r>
              <a:rPr lang="ru-RU" sz="1600" dirty="0" smtClean="0">
                <a:solidFill>
                  <a:srgbClr val="006600"/>
                </a:solidFill>
              </a:rPr>
              <a:t>высоковольтного (ВВ) оборудования </a:t>
            </a:r>
            <a:r>
              <a:rPr lang="en-US" sz="1600" dirty="0" smtClean="0">
                <a:solidFill>
                  <a:srgbClr val="006600"/>
                </a:solidFill>
              </a:rPr>
              <a:t>(</a:t>
            </a:r>
            <a:r>
              <a:rPr lang="ru-RU" sz="1600" dirty="0" smtClean="0">
                <a:solidFill>
                  <a:srgbClr val="006600"/>
                </a:solidFill>
              </a:rPr>
              <a:t>2005–2013</a:t>
            </a:r>
            <a:r>
              <a:rPr lang="en-US" sz="1600" dirty="0" smtClean="0">
                <a:solidFill>
                  <a:srgbClr val="006600"/>
                </a:solidFill>
              </a:rPr>
              <a:t>)</a:t>
            </a:r>
            <a:endParaRPr lang="ru-RU" sz="16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РГ является </a:t>
            </a:r>
            <a:r>
              <a:rPr lang="ru-RU" dirty="0"/>
              <a:t>изучение инженерных концепций, </a:t>
            </a:r>
            <a:r>
              <a:rPr lang="ru-RU" dirty="0" smtClean="0"/>
              <a:t>способов монтажа </a:t>
            </a:r>
            <a:r>
              <a:rPr lang="ru-RU" dirty="0"/>
              <a:t>оборудования и методов работы, которые </a:t>
            </a:r>
            <a:r>
              <a:rPr lang="ru-RU" dirty="0" smtClean="0"/>
              <a:t>способствуют сокращению времени на замену ВВ </a:t>
            </a:r>
            <a:r>
              <a:rPr lang="ru-RU" dirty="0"/>
              <a:t>оборудования.</a:t>
            </a:r>
          </a:p>
          <a:p>
            <a:pPr marL="285750" indent="-285750" algn="just">
              <a:spcBef>
                <a:spcPts val="18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en-US" sz="1600" dirty="0">
                <a:solidFill>
                  <a:srgbClr val="006600"/>
                </a:solidFill>
              </a:rPr>
              <a:t>J</a:t>
            </a:r>
            <a:r>
              <a:rPr lang="ru-RU" sz="1600" dirty="0" smtClean="0">
                <a:solidFill>
                  <a:srgbClr val="006600"/>
                </a:solidFill>
              </a:rPr>
              <a:t>WG </a:t>
            </a:r>
            <a:r>
              <a:rPr lang="en-AU" sz="1600" dirty="0">
                <a:solidFill>
                  <a:srgbClr val="006600"/>
                </a:solidFill>
              </a:rPr>
              <a:t>B</a:t>
            </a:r>
            <a:r>
              <a:rPr lang="ru-RU" sz="1600" dirty="0">
                <a:solidFill>
                  <a:srgbClr val="006600"/>
                </a:solidFill>
              </a:rPr>
              <a:t>3/</a:t>
            </a:r>
            <a:r>
              <a:rPr lang="en-AU" sz="1600" dirty="0">
                <a:solidFill>
                  <a:srgbClr val="006600"/>
                </a:solidFill>
              </a:rPr>
              <a:t>C</a:t>
            </a:r>
            <a:r>
              <a:rPr lang="ru-RU" sz="1600" dirty="0">
                <a:solidFill>
                  <a:srgbClr val="006600"/>
                </a:solidFill>
              </a:rPr>
              <a:t>1/</a:t>
            </a:r>
            <a:r>
              <a:rPr lang="en-AU" sz="1600" dirty="0">
                <a:solidFill>
                  <a:srgbClr val="006600"/>
                </a:solidFill>
              </a:rPr>
              <a:t>C</a:t>
            </a:r>
            <a:r>
              <a:rPr lang="ru-RU" sz="1600" dirty="0">
                <a:solidFill>
                  <a:srgbClr val="006600"/>
                </a:solidFill>
              </a:rPr>
              <a:t>2.14</a:t>
            </a:r>
            <a:r>
              <a:rPr lang="ru-RU" sz="1600" dirty="0" smtClean="0">
                <a:solidFill>
                  <a:srgbClr val="006600"/>
                </a:solidFill>
              </a:rPr>
              <a:t>  – Оптимизация конфигурации схемы</a:t>
            </a:r>
            <a:r>
              <a:rPr lang="en-US" sz="1600" dirty="0" smtClean="0">
                <a:solidFill>
                  <a:srgbClr val="006600"/>
                </a:solidFill>
              </a:rPr>
              <a:t> (</a:t>
            </a:r>
            <a:r>
              <a:rPr lang="ru-RU" sz="1600" dirty="0" smtClean="0">
                <a:solidFill>
                  <a:srgbClr val="006600"/>
                </a:solidFill>
              </a:rPr>
              <a:t>2006–2013</a:t>
            </a:r>
            <a:r>
              <a:rPr lang="en-US" sz="1600" dirty="0" smtClean="0">
                <a:solidFill>
                  <a:srgbClr val="006600"/>
                </a:solidFill>
              </a:rPr>
              <a:t>)</a:t>
            </a:r>
            <a:endParaRPr lang="ru-RU" sz="16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РГ является </a:t>
            </a:r>
            <a:r>
              <a:rPr lang="ru-RU" dirty="0"/>
              <a:t>разработка руководства </a:t>
            </a:r>
            <a:r>
              <a:rPr lang="ru-RU" dirty="0" smtClean="0"/>
              <a:t>для оптимизации конфигурации схемы. Данная РГ должна проанализировать и суммировать конфигурации схем и их применение, существующие успешные альтернативные варианты, эксплуатационную надежность и эффективность новых конфигураций и т.д. В рамках РГ будут разработаны следующие документы: Анализ требований, Разработка оптимизированных  конфигураций схем, Оценка существующих и альтернативных конфигураций схемы, Руководство к применению и описание 2 примеров оптимизации конфигураций схемы. </a:t>
            </a:r>
          </a:p>
          <a:p>
            <a:pPr marL="285750" indent="-285750" algn="just">
              <a:spcBef>
                <a:spcPts val="18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WG B3</a:t>
            </a:r>
            <a:r>
              <a:rPr lang="en-US" sz="1600" dirty="0" smtClean="0">
                <a:solidFill>
                  <a:srgbClr val="006600"/>
                </a:solidFill>
              </a:rPr>
              <a:t>.36</a:t>
            </a:r>
            <a:r>
              <a:rPr lang="ru-RU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>
                <a:solidFill>
                  <a:srgbClr val="006600"/>
                </a:solidFill>
              </a:rPr>
              <a:t>– Особенности </a:t>
            </a:r>
            <a:r>
              <a:rPr lang="ru-RU" sz="1600" dirty="0" smtClean="0">
                <a:solidFill>
                  <a:srgbClr val="006600"/>
                </a:solidFill>
              </a:rPr>
              <a:t>систем </a:t>
            </a:r>
            <a:r>
              <a:rPr lang="ru-RU" sz="1600" dirty="0">
                <a:solidFill>
                  <a:srgbClr val="006600"/>
                </a:solidFill>
              </a:rPr>
              <a:t>переменного </a:t>
            </a:r>
            <a:r>
              <a:rPr lang="ru-RU" sz="1600" dirty="0" smtClean="0">
                <a:solidFill>
                  <a:srgbClr val="006600"/>
                </a:solidFill>
              </a:rPr>
              <a:t>и постоянного тока ВВ подстанций (ПС), соединенных с ветровыми электростанциями </a:t>
            </a:r>
            <a:r>
              <a:rPr lang="en-US" sz="1600" dirty="0" smtClean="0">
                <a:solidFill>
                  <a:srgbClr val="006600"/>
                </a:solidFill>
              </a:rPr>
              <a:t>(</a:t>
            </a:r>
            <a:r>
              <a:rPr lang="ru-RU" sz="1600" dirty="0" smtClean="0">
                <a:solidFill>
                  <a:srgbClr val="006600"/>
                </a:solidFill>
              </a:rPr>
              <a:t>2011–2013</a:t>
            </a:r>
            <a:r>
              <a:rPr lang="en-US" sz="1600" dirty="0" smtClean="0">
                <a:solidFill>
                  <a:srgbClr val="006600"/>
                </a:solidFill>
              </a:rPr>
              <a:t>)</a:t>
            </a:r>
            <a:endParaRPr lang="ru-RU" sz="16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</a:t>
            </a:r>
            <a:r>
              <a:rPr lang="ru-RU" dirty="0"/>
              <a:t>РГ </a:t>
            </a:r>
            <a:r>
              <a:rPr lang="ru-RU" dirty="0" smtClean="0"/>
              <a:t>является определение ключевых особенностей систем </a:t>
            </a:r>
            <a:r>
              <a:rPr lang="ru-RU" dirty="0"/>
              <a:t>переменного </a:t>
            </a:r>
            <a:r>
              <a:rPr lang="ru-RU" dirty="0" smtClean="0"/>
              <a:t>и постоянного тока  ВВ </a:t>
            </a:r>
            <a:r>
              <a:rPr lang="ru-RU" dirty="0"/>
              <a:t>ПС, </a:t>
            </a:r>
            <a:r>
              <a:rPr lang="ru-RU" dirty="0" smtClean="0"/>
              <a:t>соединенных с ветровыми электростанциями, а также их оптимизация.  </a:t>
            </a:r>
          </a:p>
          <a:p>
            <a:pPr marL="285750" indent="-285750" algn="just">
              <a:spcBef>
                <a:spcPts val="18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WG B3.</a:t>
            </a:r>
            <a:r>
              <a:rPr lang="en-US" sz="1600" dirty="0" smtClean="0">
                <a:solidFill>
                  <a:srgbClr val="006600"/>
                </a:solidFill>
              </a:rPr>
              <a:t>35</a:t>
            </a:r>
            <a:r>
              <a:rPr lang="ru-RU" sz="1600" dirty="0" smtClean="0">
                <a:solidFill>
                  <a:srgbClr val="006600"/>
                </a:solidFill>
              </a:rPr>
              <a:t> – Оптимизация конструкции устройств заземления ПС на основе      количественного анализа рисков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>
                <a:solidFill>
                  <a:srgbClr val="006600"/>
                </a:solidFill>
              </a:rPr>
              <a:t>(</a:t>
            </a:r>
            <a:r>
              <a:rPr lang="ru-RU" sz="1600" dirty="0" smtClean="0">
                <a:solidFill>
                  <a:srgbClr val="006600"/>
                </a:solidFill>
              </a:rPr>
              <a:t>2013–2016)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Целями </a:t>
            </a:r>
            <a:r>
              <a:rPr lang="ru-RU" dirty="0"/>
              <a:t>РГ </a:t>
            </a:r>
            <a:r>
              <a:rPr lang="ru-RU" dirty="0" smtClean="0"/>
              <a:t>являются исследование и </a:t>
            </a:r>
            <a:r>
              <a:rPr lang="ru-RU" dirty="0"/>
              <a:t>оценка аналитических подходов </a:t>
            </a:r>
            <a:r>
              <a:rPr lang="ru-RU" dirty="0" smtClean="0"/>
              <a:t>на основе </a:t>
            </a:r>
            <a:r>
              <a:rPr lang="ru-RU" dirty="0"/>
              <a:t>количественного анализа рисков с целью оптимизации </a:t>
            </a:r>
            <a:r>
              <a:rPr lang="ru-RU" dirty="0" smtClean="0"/>
              <a:t>конструкции устройств заземления; </a:t>
            </a:r>
            <a:r>
              <a:rPr lang="ru-RU" dirty="0"/>
              <a:t>сравнение </a:t>
            </a:r>
            <a:r>
              <a:rPr lang="ru-RU" dirty="0" smtClean="0"/>
              <a:t>применяемых </a:t>
            </a:r>
            <a:r>
              <a:rPr lang="ru-RU" dirty="0"/>
              <a:t>стандартов </a:t>
            </a:r>
            <a:r>
              <a:rPr lang="ru-RU" dirty="0" smtClean="0"/>
              <a:t>безопасности устройств заземления;  практические рекомендации </a:t>
            </a:r>
            <a:r>
              <a:rPr lang="ru-RU" dirty="0"/>
              <a:t>и </a:t>
            </a:r>
            <a:r>
              <a:rPr lang="ru-RU" dirty="0" smtClean="0"/>
              <a:t>руководства, основанные на опыте эксплуатации </a:t>
            </a:r>
            <a:r>
              <a:rPr lang="ru-RU" dirty="0"/>
              <a:t>и </a:t>
            </a:r>
            <a:r>
              <a:rPr lang="ru-RU" dirty="0" smtClean="0"/>
              <a:t>требованиях </a:t>
            </a:r>
            <a:r>
              <a:rPr lang="ru-RU" dirty="0"/>
              <a:t>по технике безопасности и др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345958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Консультативные </a:t>
            </a:r>
            <a:r>
              <a:rPr lang="ru-RU" dirty="0"/>
              <a:t>и Рабочие </a:t>
            </a:r>
            <a:r>
              <a:rPr lang="ru-RU" dirty="0" smtClean="0"/>
              <a:t>группы (1)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5081" y="1104498"/>
            <a:ext cx="89050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800" dirty="0">
                <a:solidFill>
                  <a:srgbClr val="006600"/>
                </a:solidFill>
              </a:rPr>
              <a:t>WG </a:t>
            </a:r>
            <a:r>
              <a:rPr lang="ru-RU" sz="1800" dirty="0" smtClean="0">
                <a:solidFill>
                  <a:srgbClr val="006600"/>
                </a:solidFill>
              </a:rPr>
              <a:t>В3.</a:t>
            </a:r>
            <a:r>
              <a:rPr lang="en-US" sz="1800" dirty="0" smtClean="0">
                <a:solidFill>
                  <a:srgbClr val="006600"/>
                </a:solidFill>
              </a:rPr>
              <a:t>25</a:t>
            </a:r>
            <a:r>
              <a:rPr lang="ru-RU" sz="1800" dirty="0" smtClean="0">
                <a:solidFill>
                  <a:srgbClr val="006600"/>
                </a:solidFill>
              </a:rPr>
              <a:t> </a:t>
            </a:r>
            <a:r>
              <a:rPr lang="ru-RU" sz="1800" dirty="0">
                <a:solidFill>
                  <a:srgbClr val="006600"/>
                </a:solidFill>
              </a:rPr>
              <a:t>– Анализ элегаза для оценки </a:t>
            </a:r>
            <a:r>
              <a:rPr lang="ru-RU" sz="1800" dirty="0" smtClean="0">
                <a:solidFill>
                  <a:srgbClr val="006600"/>
                </a:solidFill>
              </a:rPr>
              <a:t>состояния </a:t>
            </a:r>
            <a:r>
              <a:rPr lang="ru-RU" sz="1800" dirty="0">
                <a:solidFill>
                  <a:srgbClr val="006600"/>
                </a:solidFill>
              </a:rPr>
              <a:t>элегазового оборудования </a:t>
            </a:r>
            <a:r>
              <a:rPr lang="ru-RU" sz="1800" dirty="0" smtClean="0">
                <a:solidFill>
                  <a:srgbClr val="006600"/>
                </a:solidFill>
              </a:rPr>
              <a:t> </a:t>
            </a:r>
            <a:r>
              <a:rPr lang="en-US" sz="1800" dirty="0" smtClean="0">
                <a:solidFill>
                  <a:srgbClr val="006600"/>
                </a:solidFill>
              </a:rPr>
              <a:t>(</a:t>
            </a:r>
            <a:r>
              <a:rPr lang="ru-RU" sz="1800" dirty="0" smtClean="0">
                <a:solidFill>
                  <a:srgbClr val="006600"/>
                </a:solidFill>
              </a:rPr>
              <a:t>2009–2013</a:t>
            </a:r>
            <a:r>
              <a:rPr lang="en-US" sz="1800" dirty="0" smtClean="0">
                <a:solidFill>
                  <a:srgbClr val="006600"/>
                </a:solidFill>
              </a:rPr>
              <a:t>) </a:t>
            </a:r>
            <a:endParaRPr lang="ru-RU" sz="18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sz="1400" dirty="0" smtClean="0"/>
              <a:t>	Цель </a:t>
            </a:r>
            <a:r>
              <a:rPr lang="ru-RU" sz="1400" dirty="0"/>
              <a:t>РГ представить набор руководящих принципов </a:t>
            </a:r>
            <a:r>
              <a:rPr lang="ru-RU" sz="1400" dirty="0" smtClean="0"/>
              <a:t>для менеджера по управлению активами в части </a:t>
            </a:r>
            <a:r>
              <a:rPr lang="ru-RU" sz="1400" dirty="0"/>
              <a:t>мер, необходимых для обеспечения удовлетворительной </a:t>
            </a:r>
            <a:r>
              <a:rPr lang="ru-RU" sz="1400" dirty="0" smtClean="0"/>
              <a:t>работы </a:t>
            </a:r>
            <a:r>
              <a:rPr lang="ru-RU" sz="1400" dirty="0" err="1" smtClean="0"/>
              <a:t>элегазового</a:t>
            </a:r>
            <a:r>
              <a:rPr lang="ru-RU" sz="1400" dirty="0" smtClean="0"/>
              <a:t> оборудования, а также предотвращения серьезных повреждений, сведения к </a:t>
            </a:r>
            <a:r>
              <a:rPr lang="ru-RU" sz="1400" dirty="0"/>
              <a:t>минимуму плановых </a:t>
            </a:r>
            <a:r>
              <a:rPr lang="ru-RU" sz="1400" dirty="0" smtClean="0"/>
              <a:t>отключений, повышения надежности функционирования энергообъекта.</a:t>
            </a:r>
            <a:endParaRPr lang="ru-RU" sz="1400" dirty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800" dirty="0" smtClean="0">
                <a:solidFill>
                  <a:srgbClr val="006600"/>
                </a:solidFill>
              </a:rPr>
              <a:t>WG </a:t>
            </a:r>
            <a:r>
              <a:rPr lang="en-AU" sz="1800" dirty="0">
                <a:solidFill>
                  <a:srgbClr val="006600"/>
                </a:solidFill>
              </a:rPr>
              <a:t>B</a:t>
            </a:r>
            <a:r>
              <a:rPr lang="ru-RU" sz="1800" dirty="0" smtClean="0">
                <a:solidFill>
                  <a:srgbClr val="006600"/>
                </a:solidFill>
              </a:rPr>
              <a:t>3</a:t>
            </a:r>
            <a:r>
              <a:rPr lang="en-US" sz="1800" dirty="0" smtClean="0">
                <a:solidFill>
                  <a:srgbClr val="006600"/>
                </a:solidFill>
              </a:rPr>
              <a:t>.29</a:t>
            </a:r>
            <a:r>
              <a:rPr lang="ru-RU" sz="1800" dirty="0" smtClean="0">
                <a:solidFill>
                  <a:srgbClr val="006600"/>
                </a:solidFill>
              </a:rPr>
              <a:t> </a:t>
            </a:r>
            <a:r>
              <a:rPr lang="ru-RU" sz="1800" dirty="0">
                <a:solidFill>
                  <a:srgbClr val="006600"/>
                </a:solidFill>
              </a:rPr>
              <a:t>– Технологии полевых испытаний оборудования ПС </a:t>
            </a:r>
            <a:r>
              <a:rPr lang="ru-RU" sz="1800" dirty="0" smtClean="0">
                <a:solidFill>
                  <a:srgbClr val="006600"/>
                </a:solidFill>
              </a:rPr>
              <a:t>ультравысокого напряжения (УВН)</a:t>
            </a:r>
            <a:r>
              <a:rPr lang="en-US" sz="1800" dirty="0" smtClean="0">
                <a:solidFill>
                  <a:srgbClr val="006600"/>
                </a:solidFill>
              </a:rPr>
              <a:t> </a:t>
            </a:r>
            <a:r>
              <a:rPr lang="ru-RU" sz="1800" dirty="0">
                <a:solidFill>
                  <a:srgbClr val="006600"/>
                </a:solidFill>
              </a:rPr>
              <a:t>в </a:t>
            </a:r>
            <a:r>
              <a:rPr lang="ru-RU" sz="1800" dirty="0" smtClean="0">
                <a:solidFill>
                  <a:srgbClr val="006600"/>
                </a:solidFill>
              </a:rPr>
              <a:t>условиях эксплуатации </a:t>
            </a:r>
            <a:r>
              <a:rPr lang="en-US" sz="1800" dirty="0" smtClean="0">
                <a:solidFill>
                  <a:srgbClr val="006600"/>
                </a:solidFill>
              </a:rPr>
              <a:t>(</a:t>
            </a:r>
            <a:r>
              <a:rPr lang="ru-RU" sz="1800" dirty="0" smtClean="0">
                <a:solidFill>
                  <a:srgbClr val="006600"/>
                </a:solidFill>
              </a:rPr>
              <a:t>2010–2013</a:t>
            </a:r>
            <a:r>
              <a:rPr lang="en-US" sz="1800" dirty="0" smtClean="0">
                <a:solidFill>
                  <a:srgbClr val="006600"/>
                </a:solidFill>
              </a:rPr>
              <a:t>)</a:t>
            </a:r>
            <a:endParaRPr lang="ru-RU" sz="18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sz="1400" dirty="0" smtClean="0"/>
              <a:t>	Цель </a:t>
            </a:r>
            <a:r>
              <a:rPr lang="ru-RU" sz="1400" dirty="0"/>
              <a:t>РГ </a:t>
            </a:r>
            <a:r>
              <a:rPr lang="ru-RU" sz="1400" dirty="0" smtClean="0"/>
              <a:t>представить обзор испытаний первичного и вторичного оборудования подстанций УВН, приемо-сдаточных испытаний, а также испытаний при проведении технического обслуживания электрооборудования. </a:t>
            </a:r>
            <a:endParaRPr lang="ru-RU" sz="1400" dirty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800" dirty="0">
                <a:solidFill>
                  <a:srgbClr val="006600"/>
                </a:solidFill>
              </a:rPr>
              <a:t>WG </a:t>
            </a:r>
            <a:r>
              <a:rPr lang="ru-RU" sz="1800" dirty="0" smtClean="0">
                <a:solidFill>
                  <a:srgbClr val="006600"/>
                </a:solidFill>
              </a:rPr>
              <a:t>B3</a:t>
            </a:r>
            <a:r>
              <a:rPr lang="en-US" sz="1800" dirty="0" smtClean="0">
                <a:solidFill>
                  <a:srgbClr val="006600"/>
                </a:solidFill>
              </a:rPr>
              <a:t>.30</a:t>
            </a:r>
            <a:r>
              <a:rPr lang="ru-RU" sz="1800" dirty="0" smtClean="0">
                <a:solidFill>
                  <a:srgbClr val="006600"/>
                </a:solidFill>
              </a:rPr>
              <a:t> </a:t>
            </a:r>
            <a:r>
              <a:rPr lang="ru-RU" sz="1800" dirty="0">
                <a:solidFill>
                  <a:srgbClr val="006600"/>
                </a:solidFill>
              </a:rPr>
              <a:t>– Руководство по сокращению использования элегаза при проведении приемо-сдаточных испытаний электрооборудования (</a:t>
            </a:r>
            <a:r>
              <a:rPr lang="ru-RU" sz="1800" dirty="0" smtClean="0">
                <a:solidFill>
                  <a:srgbClr val="006600"/>
                </a:solidFill>
              </a:rPr>
              <a:t>2010–2013)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sz="1400" dirty="0" smtClean="0"/>
              <a:t>	Целью РГ </a:t>
            </a:r>
            <a:r>
              <a:rPr lang="ru-RU" sz="1400" dirty="0"/>
              <a:t>является исследование возможности </a:t>
            </a:r>
            <a:r>
              <a:rPr lang="ru-RU" sz="1400" dirty="0" smtClean="0"/>
              <a:t>минимизации использования </a:t>
            </a:r>
            <a:r>
              <a:rPr lang="ru-RU" sz="1400" dirty="0"/>
              <a:t>SF</a:t>
            </a:r>
            <a:r>
              <a:rPr lang="ru-RU" sz="1400" baseline="-25000" dirty="0"/>
              <a:t>6</a:t>
            </a:r>
            <a:r>
              <a:rPr lang="ru-RU" sz="1400" dirty="0"/>
              <a:t> во время </a:t>
            </a:r>
            <a:r>
              <a:rPr lang="ru-RU" sz="1400" dirty="0" smtClean="0"/>
              <a:t>приемо-сдаточных </a:t>
            </a:r>
            <a:r>
              <a:rPr lang="ru-RU" sz="1400" dirty="0"/>
              <a:t>испытаний </a:t>
            </a:r>
            <a:r>
              <a:rPr lang="ru-RU" sz="1400" dirty="0" smtClean="0"/>
              <a:t>электрооборудования. В связи с этим данная РГ должна </a:t>
            </a:r>
            <a:r>
              <a:rPr lang="ru-RU" sz="1400" dirty="0"/>
              <a:t>определить </a:t>
            </a:r>
            <a:r>
              <a:rPr lang="ru-RU" sz="1400" dirty="0" smtClean="0"/>
              <a:t>относительные свойства экологически чистых газов и необходимость внесения изменений </a:t>
            </a:r>
            <a:r>
              <a:rPr lang="ru-RU" sz="1400" dirty="0"/>
              <a:t>в </a:t>
            </a:r>
            <a:r>
              <a:rPr lang="ru-RU" sz="1400" dirty="0" smtClean="0"/>
              <a:t>процедуру испытаний и, соответственно, </a:t>
            </a:r>
            <a:r>
              <a:rPr lang="ru-RU" sz="1400" dirty="0"/>
              <a:t>в действующие </a:t>
            </a:r>
            <a:r>
              <a:rPr lang="ru-RU" sz="1400" dirty="0" smtClean="0"/>
              <a:t>нормы, </a:t>
            </a:r>
            <a:r>
              <a:rPr lang="ru-RU" sz="1400" dirty="0"/>
              <a:t>если таковые имеются</a:t>
            </a:r>
            <a:r>
              <a:rPr lang="ru-RU" sz="1400" dirty="0" smtClean="0"/>
              <a:t>.</a:t>
            </a:r>
            <a:endParaRPr lang="fr-FR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278791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Консультативные </a:t>
            </a:r>
            <a:r>
              <a:rPr lang="ru-RU" dirty="0"/>
              <a:t>и Рабочие </a:t>
            </a:r>
            <a:r>
              <a:rPr lang="ru-RU" dirty="0" smtClean="0"/>
              <a:t>группы (2)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90918" y="3777189"/>
            <a:ext cx="87566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WG B3.</a:t>
            </a:r>
            <a:r>
              <a:rPr lang="en-US" sz="1600" dirty="0" smtClean="0">
                <a:solidFill>
                  <a:srgbClr val="006600"/>
                </a:solidFill>
              </a:rPr>
              <a:t>24</a:t>
            </a:r>
            <a:r>
              <a:rPr lang="ru-RU" sz="1600" dirty="0" smtClean="0">
                <a:solidFill>
                  <a:srgbClr val="006600"/>
                </a:solidFill>
              </a:rPr>
              <a:t> – Преимущество диагностики на основе измерения характеристик ЧР при оценке состояния КРУЭ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(2012–2015)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</a:t>
            </a:r>
            <a:r>
              <a:rPr lang="ru-RU" dirty="0"/>
              <a:t>РГ является </a:t>
            </a:r>
            <a:r>
              <a:rPr lang="ru-RU" dirty="0" smtClean="0"/>
              <a:t>представление набора </a:t>
            </a:r>
            <a:r>
              <a:rPr lang="ru-RU" dirty="0"/>
              <a:t>руководящих принципов для менеджера по управлению активами </a:t>
            </a:r>
            <a:r>
              <a:rPr lang="ru-RU" dirty="0" smtClean="0"/>
              <a:t>в части </a:t>
            </a:r>
            <a:r>
              <a:rPr lang="ru-RU" dirty="0"/>
              <a:t>оптимизации распределения </a:t>
            </a:r>
            <a:r>
              <a:rPr lang="ru-RU" dirty="0" smtClean="0"/>
              <a:t>эксплуатационных </a:t>
            </a:r>
            <a:r>
              <a:rPr lang="ru-RU" dirty="0"/>
              <a:t>расходов </a:t>
            </a:r>
            <a:r>
              <a:rPr lang="ru-RU" dirty="0" smtClean="0"/>
              <a:t>с целью </a:t>
            </a:r>
            <a:r>
              <a:rPr lang="ru-RU" dirty="0"/>
              <a:t>предотвращения крупных </a:t>
            </a:r>
            <a:r>
              <a:rPr lang="ru-RU" dirty="0" smtClean="0"/>
              <a:t>аварий, </a:t>
            </a:r>
            <a:r>
              <a:rPr lang="ru-RU" dirty="0"/>
              <a:t>минимизации плановых отключений и </a:t>
            </a:r>
            <a:r>
              <a:rPr lang="ru-RU" dirty="0" smtClean="0"/>
              <a:t>повышения надежности </a:t>
            </a:r>
            <a:r>
              <a:rPr lang="ru-RU" dirty="0"/>
              <a:t>сети</a:t>
            </a:r>
            <a:r>
              <a:rPr lang="ru-RU" dirty="0" smtClean="0"/>
              <a:t>. В данной работе проанализированы последние разработки в этой области.</a:t>
            </a:r>
            <a:endParaRPr lang="en-US" dirty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WG </a:t>
            </a:r>
            <a:r>
              <a:rPr lang="ru-RU" sz="1600" dirty="0">
                <a:solidFill>
                  <a:srgbClr val="006600"/>
                </a:solidFill>
              </a:rPr>
              <a:t>B3.3</a:t>
            </a:r>
            <a:r>
              <a:rPr lang="en-US" sz="1600" dirty="0">
                <a:solidFill>
                  <a:srgbClr val="006600"/>
                </a:solidFill>
              </a:rPr>
              <a:t>7</a:t>
            </a:r>
            <a:r>
              <a:rPr lang="ru-RU" sz="1600" dirty="0">
                <a:solidFill>
                  <a:srgbClr val="006600"/>
                </a:solidFill>
              </a:rPr>
              <a:t> – Воздействие внутренней дуги на оборудование РУ СН (1-52</a:t>
            </a:r>
            <a:r>
              <a:rPr lang="en-AU" sz="1600" dirty="0">
                <a:solidFill>
                  <a:srgbClr val="006600"/>
                </a:solidFill>
              </a:rPr>
              <a:t>kV</a:t>
            </a:r>
            <a:r>
              <a:rPr lang="ru-RU" sz="1600" dirty="0">
                <a:solidFill>
                  <a:srgbClr val="006600"/>
                </a:solidFill>
              </a:rPr>
              <a:t>) – меры по снижению </a:t>
            </a:r>
            <a:r>
              <a:rPr lang="ru-RU" sz="1600" dirty="0" smtClean="0">
                <a:solidFill>
                  <a:srgbClr val="006600"/>
                </a:solidFill>
              </a:rPr>
              <a:t>негативных последствий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en-US" sz="1600" dirty="0">
                <a:solidFill>
                  <a:srgbClr val="006600"/>
                </a:solidFill>
              </a:rPr>
              <a:t>(</a:t>
            </a:r>
            <a:r>
              <a:rPr lang="ru-RU" sz="1600" dirty="0" smtClean="0">
                <a:solidFill>
                  <a:srgbClr val="006600"/>
                </a:solidFill>
              </a:rPr>
              <a:t>2013–2017</a:t>
            </a:r>
            <a:r>
              <a:rPr lang="en-US" sz="1600" dirty="0">
                <a:solidFill>
                  <a:srgbClr val="006600"/>
                </a:solidFill>
              </a:rPr>
              <a:t>) </a:t>
            </a:r>
            <a:endParaRPr lang="ru-RU" sz="1600" dirty="0" smtClean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</a:t>
            </a:r>
            <a:r>
              <a:rPr lang="ru-RU" dirty="0"/>
              <a:t>РГ </a:t>
            </a:r>
            <a:r>
              <a:rPr lang="ru-RU" dirty="0" smtClean="0"/>
              <a:t>является обзор способов уменьшения дугового воздействия во время внутреннего короткого замыкания в РУ СН, данных о существующих технических решениях, касающихся </a:t>
            </a:r>
            <a:r>
              <a:rPr lang="ru-RU" dirty="0"/>
              <a:t>дугового </a:t>
            </a:r>
            <a:r>
              <a:rPr lang="ru-RU" dirty="0" smtClean="0"/>
              <a:t>воздействия, </a:t>
            </a:r>
            <a:r>
              <a:rPr lang="ru-RU" dirty="0"/>
              <a:t>состояния текущих стандартов и существующих спецификаций, преимуществах и последствиях уменьшения дугового </a:t>
            </a:r>
            <a:r>
              <a:rPr lang="ru-RU" dirty="0" smtClean="0"/>
              <a:t>воздействия.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l="21475" t="24008" r="4917" b="10232"/>
          <a:stretch>
            <a:fillRect/>
          </a:stretch>
        </p:blipFill>
        <p:spPr bwMode="auto">
          <a:xfrm>
            <a:off x="3938954" y="1155559"/>
            <a:ext cx="4963886" cy="264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00443" y="970399"/>
            <a:ext cx="356716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WG B3/B1.27 – Факторы, влияющие на принятие инвестиционных решений при выборе кабелей и газоизолированных линий</a:t>
            </a:r>
            <a:r>
              <a:rPr lang="en-US" sz="1600" dirty="0" smtClean="0">
                <a:solidFill>
                  <a:srgbClr val="006600"/>
                </a:solidFill>
              </a:rPr>
              <a:t> </a:t>
            </a:r>
            <a:r>
              <a:rPr lang="ru-RU" sz="1600" dirty="0" smtClean="0">
                <a:solidFill>
                  <a:srgbClr val="006600"/>
                </a:solidFill>
              </a:rPr>
              <a:t>переменного тока (2011–2014)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Целью РГ является определение технико-экономических показателей и принятие решения по применению кабелей или газоизолированных линий при проектировании и строительстве линий электропередачи в том числе и подземных. 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153110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Консультативные </a:t>
            </a:r>
            <a:r>
              <a:rPr lang="ru-RU" dirty="0"/>
              <a:t>и Рабочие </a:t>
            </a:r>
            <a:r>
              <a:rPr lang="ru-RU" dirty="0" smtClean="0"/>
              <a:t>группы (3)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83909" y="973833"/>
            <a:ext cx="8721099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WG </a:t>
            </a:r>
            <a:r>
              <a:rPr lang="ru-RU" sz="1600" dirty="0">
                <a:solidFill>
                  <a:srgbClr val="006600"/>
                </a:solidFill>
              </a:rPr>
              <a:t>B3.31 – Подстанции, эксплуатируемые в тяжелых климатических </a:t>
            </a:r>
            <a:r>
              <a:rPr lang="ru-RU" sz="1600" dirty="0" smtClean="0">
                <a:solidFill>
                  <a:srgbClr val="006600"/>
                </a:solidFill>
              </a:rPr>
              <a:t>условиях (2011–2013)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данной РГ </a:t>
            </a:r>
            <a:r>
              <a:rPr lang="ru-RU" dirty="0"/>
              <a:t>является обзор текущего опыта и практики проектирования </a:t>
            </a:r>
            <a:r>
              <a:rPr lang="ru-RU" dirty="0" smtClean="0"/>
              <a:t>КРУЭ, а также предоставление данных о дизайне </a:t>
            </a:r>
            <a:r>
              <a:rPr lang="ru-RU" dirty="0"/>
              <a:t>и </a:t>
            </a:r>
            <a:r>
              <a:rPr lang="ru-RU" dirty="0" smtClean="0"/>
              <a:t>спецификациях ПС, эксплуатируемых в суровых </a:t>
            </a:r>
            <a:r>
              <a:rPr lang="ru-RU" dirty="0"/>
              <a:t>климатических </a:t>
            </a:r>
            <a:r>
              <a:rPr lang="ru-RU" dirty="0" smtClean="0"/>
              <a:t>условиях. Отчет будет составлен с позиций </a:t>
            </a:r>
            <a:r>
              <a:rPr lang="ru-RU" dirty="0"/>
              <a:t>планирования, инжиниринга, </a:t>
            </a:r>
            <a:r>
              <a:rPr lang="ru-RU" dirty="0" smtClean="0"/>
              <a:t>проектирования и выбора оборудования. Так как не </a:t>
            </a:r>
            <a:r>
              <a:rPr lang="ru-RU" dirty="0"/>
              <a:t>все </a:t>
            </a:r>
            <a:r>
              <a:rPr lang="ru-RU" dirty="0" smtClean="0"/>
              <a:t>энергетические компании </a:t>
            </a:r>
            <a:r>
              <a:rPr lang="ru-RU" dirty="0"/>
              <a:t>и владельцы активов </a:t>
            </a:r>
            <a:r>
              <a:rPr lang="ru-RU" dirty="0" smtClean="0"/>
              <a:t>имеют опыт управления и эксплуатации ПС в суровых климатических условиях, внедрение </a:t>
            </a:r>
            <a:r>
              <a:rPr lang="ru-RU" dirty="0"/>
              <a:t>и широкое распространение практического опыта, накопленного различными </a:t>
            </a:r>
            <a:r>
              <a:rPr lang="ru-RU" dirty="0" smtClean="0"/>
              <a:t>предприятиями </a:t>
            </a:r>
            <a:r>
              <a:rPr lang="ru-RU" dirty="0"/>
              <a:t>и </a:t>
            </a:r>
            <a:r>
              <a:rPr lang="ru-RU" dirty="0" smtClean="0"/>
              <a:t>пользователями </a:t>
            </a:r>
            <a:r>
              <a:rPr lang="ru-RU" dirty="0"/>
              <a:t>в этой области </a:t>
            </a:r>
            <a:r>
              <a:rPr lang="ru-RU" dirty="0" smtClean="0"/>
              <a:t>будет очень востребовано.</a:t>
            </a:r>
            <a:endParaRPr lang="ru-RU" dirty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>
                <a:solidFill>
                  <a:srgbClr val="006600"/>
                </a:solidFill>
              </a:rPr>
              <a:t>WG B3.32 – Оптимизация обслуживания ОРУ (</a:t>
            </a:r>
            <a:r>
              <a:rPr lang="ru-RU" sz="1600" dirty="0" smtClean="0">
                <a:solidFill>
                  <a:srgbClr val="006600"/>
                </a:solidFill>
              </a:rPr>
              <a:t>2011–2014)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данной РГ </a:t>
            </a:r>
            <a:r>
              <a:rPr lang="ru-RU" dirty="0"/>
              <a:t>является рассмотрение </a:t>
            </a:r>
            <a:r>
              <a:rPr lang="ru-RU" dirty="0" smtClean="0"/>
              <a:t>понятия материально-технического обеспечения</a:t>
            </a:r>
            <a:r>
              <a:rPr lang="ru-RU" dirty="0"/>
              <a:t>, в частности, </a:t>
            </a:r>
            <a:r>
              <a:rPr lang="ru-RU" dirty="0" smtClean="0"/>
              <a:t>ОРУ, применимость этого понятия </a:t>
            </a:r>
            <a:r>
              <a:rPr lang="ru-RU" dirty="0"/>
              <a:t>к различным типам </a:t>
            </a:r>
            <a:r>
              <a:rPr lang="ru-RU" dirty="0" smtClean="0"/>
              <a:t>оборудования, </a:t>
            </a:r>
            <a:r>
              <a:rPr lang="ru-RU" dirty="0"/>
              <a:t>методология </a:t>
            </a:r>
            <a:r>
              <a:rPr lang="ru-RU" dirty="0" smtClean="0"/>
              <a:t>тестирования, а также оптимизация </a:t>
            </a:r>
            <a:r>
              <a:rPr lang="ru-RU" dirty="0"/>
              <a:t>обслуживания.</a:t>
            </a:r>
            <a:endParaRPr lang="en-US" dirty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>
                <a:solidFill>
                  <a:srgbClr val="006600"/>
                </a:solidFill>
              </a:rPr>
              <a:t>WG B3.34 – Концепция управления подстанциями </a:t>
            </a:r>
            <a:r>
              <a:rPr lang="ru-RU" sz="1600" dirty="0" smtClean="0">
                <a:solidFill>
                  <a:srgbClr val="006600"/>
                </a:solidFill>
              </a:rPr>
              <a:t>будущего (2011–2014</a:t>
            </a:r>
            <a:r>
              <a:rPr lang="ru-RU" sz="1600" dirty="0">
                <a:solidFill>
                  <a:srgbClr val="006600"/>
                </a:solidFill>
              </a:rPr>
              <a:t>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</a:t>
            </a:r>
            <a:r>
              <a:rPr lang="ru-RU" dirty="0"/>
              <a:t>данной РГ </a:t>
            </a:r>
            <a:r>
              <a:rPr lang="ru-RU" dirty="0" smtClean="0"/>
              <a:t>является определение влияния сетей будущего на управление подстанциями и их компонентами, исследование возможности практического применения концепции сетей будущего </a:t>
            </a:r>
            <a:r>
              <a:rPr lang="ru-RU" dirty="0"/>
              <a:t>для оборудования </a:t>
            </a:r>
            <a:r>
              <a:rPr lang="ru-RU" dirty="0" smtClean="0"/>
              <a:t>подстанций, оценка потенциального воздействия на подстанции в ходе реализации концепции сетей будущего и т.д.</a:t>
            </a:r>
            <a:endParaRPr lang="ru-RU" dirty="0"/>
          </a:p>
          <a:p>
            <a:pPr marL="285750" indent="-285750" algn="just">
              <a:spcBef>
                <a:spcPts val="120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600" dirty="0">
                <a:solidFill>
                  <a:srgbClr val="006600"/>
                </a:solidFill>
              </a:rPr>
              <a:t>WG </a:t>
            </a:r>
            <a:r>
              <a:rPr lang="ru-RU" sz="1600" dirty="0" smtClean="0">
                <a:solidFill>
                  <a:srgbClr val="006600"/>
                </a:solidFill>
              </a:rPr>
              <a:t>B3.37 </a:t>
            </a:r>
            <a:r>
              <a:rPr lang="ru-RU" sz="1600" dirty="0">
                <a:solidFill>
                  <a:srgbClr val="006600"/>
                </a:solidFill>
              </a:rPr>
              <a:t>– </a:t>
            </a:r>
            <a:r>
              <a:rPr lang="ru-RU" sz="1600" dirty="0" smtClean="0">
                <a:solidFill>
                  <a:srgbClr val="006600"/>
                </a:solidFill>
              </a:rPr>
              <a:t>Внутренние эффекты от разрядов </a:t>
            </a:r>
            <a:r>
              <a:rPr lang="ru-RU" sz="1600" dirty="0">
                <a:solidFill>
                  <a:srgbClr val="006600"/>
                </a:solidFill>
              </a:rPr>
              <a:t>в </a:t>
            </a:r>
            <a:r>
              <a:rPr lang="ru-RU" sz="1600" dirty="0" smtClean="0">
                <a:solidFill>
                  <a:srgbClr val="006600"/>
                </a:solidFill>
              </a:rPr>
              <a:t>распределительных устройствах среднего </a:t>
            </a:r>
            <a:r>
              <a:rPr lang="ru-RU" sz="1600" dirty="0">
                <a:solidFill>
                  <a:srgbClr val="006600"/>
                </a:solidFill>
              </a:rPr>
              <a:t>напряжения (</a:t>
            </a:r>
            <a:r>
              <a:rPr lang="ru-RU" sz="1600" dirty="0" smtClean="0">
                <a:solidFill>
                  <a:srgbClr val="006600"/>
                </a:solidFill>
              </a:rPr>
              <a:t>1 - 52 </a:t>
            </a:r>
            <a:r>
              <a:rPr lang="ru-RU" sz="1600" dirty="0" err="1" smtClean="0">
                <a:solidFill>
                  <a:srgbClr val="006600"/>
                </a:solidFill>
              </a:rPr>
              <a:t>кВ</a:t>
            </a:r>
            <a:r>
              <a:rPr lang="ru-RU" sz="1600" dirty="0" smtClean="0">
                <a:solidFill>
                  <a:srgbClr val="006600"/>
                </a:solidFill>
              </a:rPr>
              <a:t>) - методы ослабления (2013</a:t>
            </a:r>
            <a:r>
              <a:rPr lang="ru-RU" sz="1600" dirty="0">
                <a:solidFill>
                  <a:srgbClr val="006600"/>
                </a:solidFill>
              </a:rPr>
              <a:t>–</a:t>
            </a:r>
            <a:r>
              <a:rPr lang="ru-RU" sz="1600" dirty="0" smtClean="0">
                <a:solidFill>
                  <a:srgbClr val="006600"/>
                </a:solidFill>
              </a:rPr>
              <a:t>2017)</a:t>
            </a:r>
            <a:endParaRPr lang="ru-RU" sz="1600" dirty="0">
              <a:solidFill>
                <a:srgbClr val="006600"/>
              </a:solidFill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defRPr/>
            </a:pPr>
            <a:r>
              <a:rPr lang="ru-RU" dirty="0" smtClean="0"/>
              <a:t>	Целью </a:t>
            </a:r>
            <a:r>
              <a:rPr lang="ru-RU" dirty="0"/>
              <a:t>данной РГ является определение </a:t>
            </a:r>
            <a:r>
              <a:rPr lang="ru-RU" dirty="0" smtClean="0"/>
              <a:t>эффектов </a:t>
            </a:r>
            <a:r>
              <a:rPr lang="ru-RU" dirty="0"/>
              <a:t>от разрядов </a:t>
            </a:r>
            <a:r>
              <a:rPr lang="ru-RU" dirty="0" smtClean="0"/>
              <a:t>в распределительном оборудовании среднего напряжения. Наработка технических решений, направленных на снижение </a:t>
            </a:r>
            <a:r>
              <a:rPr lang="ru-RU" dirty="0"/>
              <a:t>последствий </a:t>
            </a:r>
            <a:r>
              <a:rPr lang="ru-RU" dirty="0" smtClean="0"/>
              <a:t>электродуговых воздействий: диагностика</a:t>
            </a:r>
            <a:r>
              <a:rPr lang="ru-RU" dirty="0"/>
              <a:t>, переходные процессы в сети, возможное </a:t>
            </a:r>
            <a:r>
              <a:rPr lang="ru-RU" dirty="0" smtClean="0"/>
              <a:t>снижение продолжительности отключения электропитания и </a:t>
            </a:r>
            <a:r>
              <a:rPr lang="ru-RU" dirty="0"/>
              <a:t>т.д.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265223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Исследовательский комитет (ИК) В3 «Подстанции</a:t>
            </a:r>
            <a:r>
              <a:rPr lang="ru-RU" dirty="0" smtClean="0"/>
              <a:t>». Взаимодействие с другими ИК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4410" y="1167065"/>
            <a:ext cx="6256922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Взаимодействие ИК В3 с ИК А3</a:t>
            </a:r>
          </a:p>
          <a:p>
            <a:pPr algn="just"/>
            <a:r>
              <a:rPr lang="ru-RU" dirty="0" smtClean="0"/>
              <a:t>Участие в совместных мероприятиях: </a:t>
            </a:r>
          </a:p>
          <a:p>
            <a:pPr algn="just"/>
            <a:endParaRPr lang="ru-RU" dirty="0" smtClean="0"/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>
                <a:solidFill>
                  <a:srgbClr val="006600"/>
                </a:solidFill>
              </a:rPr>
              <a:t>Совместный </a:t>
            </a:r>
            <a:r>
              <a:rPr lang="ru-RU" dirty="0">
                <a:solidFill>
                  <a:srgbClr val="006600"/>
                </a:solidFill>
              </a:rPr>
              <a:t>коллоквиум </a:t>
            </a:r>
            <a:r>
              <a:rPr lang="en-US" dirty="0">
                <a:solidFill>
                  <a:srgbClr val="006600"/>
                </a:solidFill>
              </a:rPr>
              <a:t>A3/B3 </a:t>
            </a:r>
            <a:r>
              <a:rPr lang="ru-RU" dirty="0" smtClean="0">
                <a:solidFill>
                  <a:srgbClr val="006600"/>
                </a:solidFill>
              </a:rPr>
              <a:t>в </a:t>
            </a:r>
            <a:r>
              <a:rPr lang="ru-RU" dirty="0">
                <a:solidFill>
                  <a:srgbClr val="006600"/>
                </a:solidFill>
              </a:rPr>
              <a:t>Токио, 2005 </a:t>
            </a:r>
            <a:r>
              <a:rPr lang="ru-RU" dirty="0"/>
              <a:t>– Настоящее и будущее высоковольтной аппаратуры и технологий </a:t>
            </a:r>
            <a:r>
              <a:rPr lang="ru-RU" dirty="0" smtClean="0"/>
              <a:t>подстанций</a:t>
            </a:r>
            <a:endParaRPr lang="ru-RU" dirty="0"/>
          </a:p>
          <a:p>
            <a:pPr algn="just">
              <a:buClr>
                <a:srgbClr val="006600"/>
              </a:buClr>
              <a:buFont typeface="Arial" pitchFamily="34" charset="0"/>
              <a:buChar char="■"/>
            </a:pPr>
            <a:endParaRPr lang="en-US" dirty="0"/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>
                <a:solidFill>
                  <a:srgbClr val="006600"/>
                </a:solidFill>
              </a:rPr>
              <a:t>Объединенный коллоквиум </a:t>
            </a:r>
            <a:r>
              <a:rPr lang="en-US" dirty="0">
                <a:solidFill>
                  <a:srgbClr val="006600"/>
                </a:solidFill>
              </a:rPr>
              <a:t>A3/B3</a:t>
            </a:r>
            <a:r>
              <a:rPr lang="ru-RU" dirty="0">
                <a:solidFill>
                  <a:srgbClr val="006600"/>
                </a:solidFill>
              </a:rPr>
              <a:t> в Южной Африке, 2009 </a:t>
            </a:r>
            <a:r>
              <a:rPr lang="ru-RU" dirty="0"/>
              <a:t>– </a:t>
            </a:r>
            <a:r>
              <a:rPr lang="ru-RU" dirty="0" smtClean="0"/>
              <a:t>Ответы на необходимость надежных, эффективных и устойчивых поставок электроэнергии – настоящее и будущее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69097" y="4161475"/>
            <a:ext cx="49337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defRPr/>
            </a:pPr>
            <a:r>
              <a:rPr lang="ru-RU" sz="1600" dirty="0" smtClean="0">
                <a:solidFill>
                  <a:srgbClr val="006600"/>
                </a:solidFill>
              </a:rPr>
              <a:t>Взаимодействие </a:t>
            </a:r>
            <a:r>
              <a:rPr lang="ru-RU" sz="1600" dirty="0">
                <a:solidFill>
                  <a:srgbClr val="006600"/>
                </a:solidFill>
              </a:rPr>
              <a:t>ИК В3 с </a:t>
            </a:r>
            <a:r>
              <a:rPr lang="ru-RU" sz="1600" dirty="0" smtClean="0">
                <a:solidFill>
                  <a:srgbClr val="006600"/>
                </a:solidFill>
              </a:rPr>
              <a:t>ИК </a:t>
            </a:r>
            <a:r>
              <a:rPr lang="en-US" sz="1600" dirty="0" smtClean="0">
                <a:solidFill>
                  <a:srgbClr val="006600"/>
                </a:solidFill>
              </a:rPr>
              <a:t>D</a:t>
            </a:r>
            <a:r>
              <a:rPr lang="ru-RU" sz="1600" dirty="0" smtClean="0">
                <a:solidFill>
                  <a:srgbClr val="006600"/>
                </a:solidFill>
              </a:rPr>
              <a:t>1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defRPr/>
            </a:pPr>
            <a:r>
              <a:rPr lang="ru-RU" dirty="0"/>
              <a:t>Участие в </a:t>
            </a:r>
            <a:r>
              <a:rPr lang="ru-RU" dirty="0" smtClean="0"/>
              <a:t>совместных мероприятиях: </a:t>
            </a:r>
          </a:p>
          <a:p>
            <a:pPr marL="171450" indent="-171450" algn="just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dirty="0">
                <a:solidFill>
                  <a:srgbClr val="006600"/>
                </a:solidFill>
              </a:rPr>
              <a:t>Совместный коллоквиум </a:t>
            </a:r>
            <a:r>
              <a:rPr lang="en-US" dirty="0">
                <a:solidFill>
                  <a:srgbClr val="006600"/>
                </a:solidFill>
              </a:rPr>
              <a:t>D</a:t>
            </a:r>
            <a:r>
              <a:rPr lang="ru-RU" dirty="0" smtClean="0">
                <a:solidFill>
                  <a:srgbClr val="006600"/>
                </a:solidFill>
              </a:rPr>
              <a:t>1/В3 </a:t>
            </a:r>
            <a:r>
              <a:rPr lang="ru-RU" dirty="0">
                <a:solidFill>
                  <a:srgbClr val="006600"/>
                </a:solidFill>
              </a:rPr>
              <a:t>в </a:t>
            </a:r>
            <a:r>
              <a:rPr lang="ru-RU" dirty="0" err="1">
                <a:solidFill>
                  <a:srgbClr val="006600"/>
                </a:solidFill>
              </a:rPr>
              <a:t>Брисбене</a:t>
            </a:r>
            <a:r>
              <a:rPr lang="ru-RU" dirty="0">
                <a:solidFill>
                  <a:srgbClr val="006600"/>
                </a:solidFill>
              </a:rPr>
              <a:t>, 8-13 августа 2013 </a:t>
            </a:r>
            <a:r>
              <a:rPr lang="ru-RU" dirty="0" smtClean="0"/>
              <a:t>– Управление подстанциями </a:t>
            </a:r>
            <a:r>
              <a:rPr lang="ru-RU" dirty="0"/>
              <a:t>в энергосистеме будущего: Тенденции в области технологий, дизайна, материалов и диагностики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r="51612"/>
          <a:stretch>
            <a:fillRect/>
          </a:stretch>
        </p:blipFill>
        <p:spPr bwMode="auto">
          <a:xfrm>
            <a:off x="6621864" y="1306287"/>
            <a:ext cx="2280976" cy="255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071" y="4098226"/>
            <a:ext cx="340042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276123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Технические брошюры, доклады </a:t>
            </a:r>
            <a:r>
              <a:rPr lang="en-US" dirty="0" smtClean="0"/>
              <a:t>CIGRE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160775" y="1965178"/>
            <a:ext cx="8752114" cy="4693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80975" indent="-180975" algn="just">
              <a:spcBef>
                <a:spcPts val="300"/>
              </a:spcBef>
              <a:buClr>
                <a:srgbClr val="006600"/>
              </a:buClr>
              <a:buFont typeface="Arial" pitchFamily="34" charset="0"/>
              <a:buChar char="■"/>
            </a:pPr>
            <a:r>
              <a:rPr lang="en-US" sz="1400" dirty="0" smtClean="0">
                <a:solidFill>
                  <a:srgbClr val="006600"/>
                </a:solidFill>
              </a:rPr>
              <a:t>TB</a:t>
            </a:r>
            <a:r>
              <a:rPr lang="ru-RU" sz="1400" dirty="0" smtClean="0">
                <a:solidFill>
                  <a:srgbClr val="006600"/>
                </a:solidFill>
              </a:rPr>
              <a:t> 532</a:t>
            </a:r>
          </a:p>
          <a:p>
            <a:pPr marL="180975" indent="-180975" algn="just">
              <a:spcBef>
                <a:spcPts val="300"/>
              </a:spcBef>
              <a:buClr>
                <a:srgbClr val="006600"/>
              </a:buClr>
            </a:pPr>
            <a:r>
              <a:rPr lang="ru-RU" sz="1400" dirty="0" smtClean="0">
                <a:solidFill>
                  <a:srgbClr val="006600"/>
                </a:solidFill>
              </a:rPr>
              <a:t>	Модернизация </a:t>
            </a:r>
            <a:r>
              <a:rPr lang="ru-RU" sz="1400" dirty="0">
                <a:solidFill>
                  <a:srgbClr val="006600"/>
                </a:solidFill>
              </a:rPr>
              <a:t>подстанций и </a:t>
            </a:r>
            <a:r>
              <a:rPr lang="ru-RU" sz="1400" dirty="0" smtClean="0">
                <a:solidFill>
                  <a:srgbClr val="006600"/>
                </a:solidFill>
              </a:rPr>
              <a:t>повышение мощности (2013 </a:t>
            </a:r>
            <a:r>
              <a:rPr lang="ru-RU" sz="1400" dirty="0">
                <a:solidFill>
                  <a:srgbClr val="006600"/>
                </a:solidFill>
              </a:rPr>
              <a:t>г</a:t>
            </a:r>
            <a:r>
              <a:rPr lang="ru-RU" sz="1400" dirty="0" smtClean="0">
                <a:solidFill>
                  <a:srgbClr val="006600"/>
                </a:solidFill>
              </a:rPr>
              <a:t>.)</a:t>
            </a:r>
          </a:p>
          <a:p>
            <a:pPr marL="180975" indent="-180975" algn="just">
              <a:spcBef>
                <a:spcPts val="300"/>
              </a:spcBef>
              <a:buClr>
                <a:srgbClr val="006600"/>
              </a:buClr>
            </a:pPr>
            <a:r>
              <a:rPr lang="ru-RU" dirty="0" smtClean="0"/>
              <a:t>	В брошюре представлен набор </a:t>
            </a:r>
            <a:r>
              <a:rPr lang="ru-RU" dirty="0"/>
              <a:t>руководящих принципов для повышения мощности </a:t>
            </a:r>
            <a:r>
              <a:rPr lang="ru-RU" dirty="0" smtClean="0"/>
              <a:t>подстанций, а также их модернизации. На </a:t>
            </a:r>
            <a:r>
              <a:rPr lang="ru-RU" dirty="0"/>
              <a:t>начальном этапе деятельности </a:t>
            </a:r>
            <a:r>
              <a:rPr lang="ru-RU" dirty="0" smtClean="0"/>
              <a:t>РГ </a:t>
            </a:r>
            <a:r>
              <a:rPr lang="ru-RU" dirty="0"/>
              <a:t>с целью исследования практического опыта по данной </a:t>
            </a:r>
            <a:r>
              <a:rPr lang="ru-RU" dirty="0" smtClean="0"/>
              <a:t>теме была разработана анкета. По результатам анкетирования, полученным из 22 </a:t>
            </a:r>
            <a:r>
              <a:rPr lang="ru-RU" dirty="0"/>
              <a:t>стран </a:t>
            </a:r>
            <a:r>
              <a:rPr lang="ru-RU" dirty="0" smtClean="0"/>
              <a:t>мира, эта тема является очень актуальной.</a:t>
            </a:r>
            <a:endParaRPr lang="en-US" dirty="0"/>
          </a:p>
          <a:p>
            <a:pPr marL="180975" indent="-180975" algn="just">
              <a:spcBef>
                <a:spcPts val="1200"/>
              </a:spcBef>
              <a:buClr>
                <a:srgbClr val="006600"/>
              </a:buClr>
              <a:buFont typeface="Arial" pitchFamily="34" charset="0"/>
              <a:buChar char="■"/>
            </a:pPr>
            <a:r>
              <a:rPr lang="en-US" sz="1400" dirty="0">
                <a:solidFill>
                  <a:srgbClr val="006600"/>
                </a:solidFill>
              </a:rPr>
              <a:t>TB </a:t>
            </a:r>
            <a:r>
              <a:rPr lang="ru-RU" sz="1400" dirty="0" smtClean="0">
                <a:solidFill>
                  <a:srgbClr val="006600"/>
                </a:solidFill>
              </a:rPr>
              <a:t>499</a:t>
            </a:r>
          </a:p>
          <a:p>
            <a:pPr marL="180975" indent="-180975" algn="just">
              <a:spcBef>
                <a:spcPts val="300"/>
              </a:spcBef>
              <a:buClr>
                <a:srgbClr val="006600"/>
              </a:buClr>
            </a:pPr>
            <a:r>
              <a:rPr lang="ru-RU" sz="1400" dirty="0" smtClean="0">
                <a:solidFill>
                  <a:srgbClr val="006600"/>
                </a:solidFill>
              </a:rPr>
              <a:t>	Концепция остаточного срока службы для высоковольтного КРУЭ (2012 </a:t>
            </a:r>
            <a:r>
              <a:rPr lang="ru-RU" sz="1400" dirty="0">
                <a:solidFill>
                  <a:srgbClr val="006600"/>
                </a:solidFill>
              </a:rPr>
              <a:t>г</a:t>
            </a:r>
            <a:r>
              <a:rPr lang="ru-RU" sz="1400" dirty="0" smtClean="0">
                <a:solidFill>
                  <a:srgbClr val="006600"/>
                </a:solidFill>
              </a:rPr>
              <a:t>.)</a:t>
            </a:r>
          </a:p>
          <a:p>
            <a:pPr marL="180975" indent="-180975" algn="just">
              <a:spcBef>
                <a:spcPts val="300"/>
              </a:spcBef>
              <a:buClr>
                <a:srgbClr val="006600"/>
              </a:buClr>
            </a:pPr>
            <a:r>
              <a:rPr lang="ru-RU" dirty="0" smtClean="0"/>
              <a:t>	Для высоковольтных КРУЭ, находящихся </a:t>
            </a:r>
            <a:r>
              <a:rPr lang="ru-RU" dirty="0"/>
              <a:t>в эксплуатации </a:t>
            </a:r>
            <a:r>
              <a:rPr lang="ru-RU" dirty="0" smtClean="0"/>
              <a:t>более </a:t>
            </a:r>
            <a:r>
              <a:rPr lang="ru-RU" dirty="0"/>
              <a:t>40 лет, </a:t>
            </a:r>
            <a:r>
              <a:rPr lang="ru-RU" dirty="0" smtClean="0"/>
              <a:t>остаточный срок службы является очень важным </a:t>
            </a:r>
            <a:r>
              <a:rPr lang="ru-RU" dirty="0"/>
              <a:t>вопросом. </a:t>
            </a:r>
            <a:r>
              <a:rPr lang="ru-RU" dirty="0" smtClean="0"/>
              <a:t>В ТБ определены факторы, влияющие на остаточный </a:t>
            </a:r>
            <a:r>
              <a:rPr lang="ru-RU" dirty="0"/>
              <a:t>срок службы</a:t>
            </a:r>
            <a:r>
              <a:rPr lang="ru-RU" dirty="0" smtClean="0"/>
              <a:t> высоковольтных </a:t>
            </a:r>
            <a:r>
              <a:rPr lang="ru-RU" dirty="0"/>
              <a:t>КРУЭ</a:t>
            </a:r>
            <a:r>
              <a:rPr lang="ru-RU" dirty="0" smtClean="0"/>
              <a:t>. </a:t>
            </a:r>
            <a:r>
              <a:rPr lang="ru-RU" dirty="0"/>
              <a:t>В брошюре </a:t>
            </a:r>
            <a:r>
              <a:rPr lang="ru-RU" dirty="0" smtClean="0"/>
              <a:t>рассмотрены условия, а также эксплуатационные риски, </a:t>
            </a:r>
            <a:r>
              <a:rPr lang="ru-RU" dirty="0"/>
              <a:t>которые должны быть </a:t>
            </a:r>
            <a:r>
              <a:rPr lang="ru-RU" dirty="0" smtClean="0"/>
              <a:t>учтены при определении остаточного ресурса. В работе </a:t>
            </a:r>
            <a:r>
              <a:rPr lang="ru-RU" dirty="0"/>
              <a:t>также содержатся рекомендации по оценке остаточного ресурса </a:t>
            </a:r>
            <a:r>
              <a:rPr lang="ru-RU" dirty="0" smtClean="0"/>
              <a:t>для тех или иных установок </a:t>
            </a:r>
            <a:r>
              <a:rPr lang="ru-RU" dirty="0"/>
              <a:t>высоковольтных КРУЭ</a:t>
            </a:r>
            <a:r>
              <a:rPr lang="ru-RU" dirty="0" smtClean="0"/>
              <a:t>. Также рассмотрены </a:t>
            </a:r>
            <a:r>
              <a:rPr lang="ru-RU" dirty="0"/>
              <a:t>а</a:t>
            </a:r>
            <a:r>
              <a:rPr lang="ru-RU" dirty="0" smtClean="0"/>
              <a:t>льтернативные </a:t>
            </a:r>
            <a:r>
              <a:rPr lang="ru-RU" dirty="0"/>
              <a:t>стратегии </a:t>
            </a:r>
            <a:r>
              <a:rPr lang="ru-RU" dirty="0" smtClean="0"/>
              <a:t>по замене оборудования.</a:t>
            </a:r>
            <a:endParaRPr lang="en-US" dirty="0"/>
          </a:p>
          <a:p>
            <a:pPr marL="180975" indent="-180975" algn="just">
              <a:spcBef>
                <a:spcPts val="1200"/>
              </a:spcBef>
              <a:buClr>
                <a:srgbClr val="006600"/>
              </a:buClr>
              <a:buFont typeface="Arial" pitchFamily="34" charset="0"/>
              <a:buChar char="■"/>
            </a:pPr>
            <a:r>
              <a:rPr lang="en-US" sz="1400" dirty="0">
                <a:solidFill>
                  <a:srgbClr val="006600"/>
                </a:solidFill>
              </a:rPr>
              <a:t>TB </a:t>
            </a:r>
            <a:r>
              <a:rPr lang="ru-RU" sz="1400" dirty="0" smtClean="0">
                <a:solidFill>
                  <a:srgbClr val="006600"/>
                </a:solidFill>
              </a:rPr>
              <a:t>486</a:t>
            </a:r>
          </a:p>
          <a:p>
            <a:pPr marL="180975" indent="-180975" algn="just">
              <a:spcBef>
                <a:spcPts val="300"/>
              </a:spcBef>
              <a:buClr>
                <a:srgbClr val="006600"/>
              </a:buClr>
            </a:pPr>
            <a:r>
              <a:rPr lang="ru-RU" sz="1400" dirty="0" smtClean="0">
                <a:solidFill>
                  <a:srgbClr val="006600"/>
                </a:solidFill>
              </a:rPr>
              <a:t>	Комплексный процесс принятия решений по вопросу замены оборудования на ПС (2012 </a:t>
            </a:r>
            <a:r>
              <a:rPr lang="ru-RU" sz="1400" dirty="0">
                <a:solidFill>
                  <a:srgbClr val="006600"/>
                </a:solidFill>
              </a:rPr>
              <a:t>г</a:t>
            </a:r>
            <a:r>
              <a:rPr lang="ru-RU" sz="1400" dirty="0" smtClean="0">
                <a:solidFill>
                  <a:srgbClr val="006600"/>
                </a:solidFill>
              </a:rPr>
              <a:t>.)</a:t>
            </a:r>
          </a:p>
          <a:p>
            <a:pPr marL="180975" indent="-180975" algn="just">
              <a:spcBef>
                <a:spcPts val="300"/>
              </a:spcBef>
              <a:buClr>
                <a:srgbClr val="006600"/>
              </a:buClr>
            </a:pPr>
            <a:r>
              <a:rPr lang="ru-RU" dirty="0" smtClean="0"/>
              <a:t>	В ТБ описан процесс принятия решения по вопросу замены оборудования на ПС. Помимо информации о состоянии оборудования, данный </a:t>
            </a:r>
            <a:r>
              <a:rPr lang="ru-RU" dirty="0"/>
              <a:t>подход </a:t>
            </a:r>
            <a:r>
              <a:rPr lang="ru-RU" dirty="0" smtClean="0"/>
              <a:t>также включает в себя общие факторы развития бизнеса. В подходе учтены факторы старения </a:t>
            </a:r>
            <a:r>
              <a:rPr lang="ru-RU" dirty="0"/>
              <a:t>оборудования и </a:t>
            </a:r>
            <a:r>
              <a:rPr lang="ru-RU" dirty="0" smtClean="0"/>
              <a:t>изменения </a:t>
            </a:r>
            <a:r>
              <a:rPr lang="ru-RU" dirty="0"/>
              <a:t>условий работы </a:t>
            </a:r>
            <a:r>
              <a:rPr lang="ru-RU" dirty="0" smtClean="0"/>
              <a:t>системы. </a:t>
            </a:r>
            <a:r>
              <a:rPr lang="ru-RU" dirty="0"/>
              <a:t>В брошюре </a:t>
            </a:r>
            <a:r>
              <a:rPr lang="ru-RU" dirty="0" smtClean="0"/>
              <a:t>также приведены </a:t>
            </a:r>
            <a:r>
              <a:rPr lang="ru-RU" dirty="0"/>
              <a:t>примеры соответствующего </a:t>
            </a:r>
            <a:r>
              <a:rPr lang="ru-RU" dirty="0" smtClean="0"/>
              <a:t>опыта, которыми следует руководствоваться при замене </a:t>
            </a:r>
            <a:r>
              <a:rPr lang="ru-RU" dirty="0"/>
              <a:t>оборудования</a:t>
            </a:r>
            <a:r>
              <a:rPr lang="ru-RU" dirty="0" smtClean="0"/>
              <a:t>.</a:t>
            </a:r>
            <a:endParaRPr lang="en-US" dirty="0"/>
          </a:p>
        </p:txBody>
      </p:sp>
      <p:pic>
        <p:nvPicPr>
          <p:cNvPr id="1026" name="Picture 2" descr="C:\Users\Lavrushina-AA\Desktop\Homepage-SC-B3_homepage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0" r="6897"/>
          <a:stretch>
            <a:fillRect/>
          </a:stretch>
        </p:blipFill>
        <p:spPr bwMode="auto">
          <a:xfrm>
            <a:off x="100486" y="1141380"/>
            <a:ext cx="1457011" cy="85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647933" y="1200430"/>
            <a:ext cx="71845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</a:pPr>
            <a:r>
              <a:rPr lang="ru-RU" sz="2000" dirty="0" smtClean="0">
                <a:solidFill>
                  <a:srgbClr val="006600"/>
                </a:solidFill>
              </a:rPr>
              <a:t>Технические брошюры (ТБ) </a:t>
            </a:r>
            <a:r>
              <a:rPr lang="en-US" sz="2000" dirty="0" smtClean="0">
                <a:solidFill>
                  <a:srgbClr val="006600"/>
                </a:solidFill>
              </a:rPr>
              <a:t>CIGRE</a:t>
            </a:r>
            <a:r>
              <a:rPr lang="ru-RU" sz="2000" dirty="0" smtClean="0">
                <a:solidFill>
                  <a:srgbClr val="006600"/>
                </a:solidFill>
              </a:rPr>
              <a:t> – основа для создания стандартов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135603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913" y="0"/>
            <a:ext cx="7239331" cy="981075"/>
          </a:xfrm>
        </p:spPr>
        <p:txBody>
          <a:bodyPr/>
          <a:lstStyle/>
          <a:p>
            <a:r>
              <a:rPr lang="ru-RU" dirty="0" smtClean="0"/>
              <a:t>Взаимодействие ИК В3 с техническими организациями. </a:t>
            </a:r>
            <a:r>
              <a:rPr lang="ru-RU" i="1" dirty="0"/>
              <a:t>Международная электротехническая комиссия</a:t>
            </a:r>
            <a:r>
              <a:rPr lang="ru-RU" b="0" dirty="0"/>
              <a:t> </a:t>
            </a:r>
            <a:r>
              <a:rPr lang="en-US" i="1" dirty="0" smtClean="0"/>
              <a:t>– </a:t>
            </a:r>
            <a:r>
              <a:rPr lang="ru-RU" i="1" dirty="0" smtClean="0"/>
              <a:t>МЭК</a:t>
            </a:r>
            <a:r>
              <a:rPr lang="en-US" i="1" dirty="0" smtClean="0"/>
              <a:t> </a:t>
            </a:r>
            <a:endParaRPr lang="ru-RU" i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47667" y="1023208"/>
            <a:ext cx="30992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defRPr/>
            </a:pPr>
            <a:r>
              <a:rPr lang="ru-RU" dirty="0" smtClean="0">
                <a:solidFill>
                  <a:srgbClr val="006600"/>
                </a:solidFill>
              </a:rPr>
              <a:t>Окончили </a:t>
            </a:r>
            <a:r>
              <a:rPr lang="ru-RU" dirty="0">
                <a:solidFill>
                  <a:srgbClr val="006600"/>
                </a:solidFill>
              </a:rPr>
              <a:t>свою </a:t>
            </a:r>
            <a:r>
              <a:rPr lang="ru-RU" dirty="0" smtClean="0">
                <a:solidFill>
                  <a:srgbClr val="006600"/>
                </a:solidFill>
              </a:rPr>
              <a:t>работу: </a:t>
            </a:r>
          </a:p>
        </p:txBody>
      </p:sp>
      <p:pic>
        <p:nvPicPr>
          <p:cNvPr id="1027" name="Picture 3" descr="C:\Users\Lavrushina-AA\Desktop\iec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970" y="4577794"/>
            <a:ext cx="1742004" cy="173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7027" y="1003112"/>
            <a:ext cx="26137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defRPr/>
            </a:pPr>
            <a:r>
              <a:rPr lang="ru-RU" dirty="0" smtClean="0">
                <a:solidFill>
                  <a:srgbClr val="006600"/>
                </a:solidFill>
              </a:rPr>
              <a:t>Продолжили </a:t>
            </a:r>
            <a:r>
              <a:rPr lang="ru-RU" dirty="0">
                <a:solidFill>
                  <a:srgbClr val="006600"/>
                </a:solidFill>
              </a:rPr>
              <a:t>свою работу</a:t>
            </a:r>
            <a:r>
              <a:rPr lang="ru-RU" dirty="0" smtClean="0">
                <a:solidFill>
                  <a:srgbClr val="006600"/>
                </a:solidFill>
              </a:rPr>
              <a:t>:</a:t>
            </a:r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60885" y="1038563"/>
            <a:ext cx="206457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  <a:buClr>
                <a:srgbClr val="006600"/>
              </a:buClr>
              <a:defRPr/>
            </a:pPr>
            <a:r>
              <a:rPr lang="ru-RU" dirty="0" smtClean="0">
                <a:solidFill>
                  <a:srgbClr val="006600"/>
                </a:solidFill>
              </a:rPr>
              <a:t>Были расформировали:</a:t>
            </a:r>
            <a:r>
              <a:rPr lang="ru-RU" b="0" dirty="0" smtClean="0">
                <a:solidFill>
                  <a:srgbClr val="006600"/>
                </a:solidFill>
              </a:rPr>
              <a:t> </a:t>
            </a:r>
            <a:endParaRPr lang="ru-RU" sz="1000" b="0" dirty="0">
              <a:solidFill>
                <a:srgbClr val="006600"/>
              </a:solidFill>
            </a:endParaRPr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auto">
          <a:xfrm>
            <a:off x="87137" y="1290161"/>
            <a:ext cx="2784550" cy="5469702"/>
          </a:xfrm>
          <a:prstGeom prst="roundRect">
            <a:avLst>
              <a:gd name="adj" fmla="val 4829"/>
            </a:avLst>
          </a:prstGeom>
          <a:solidFill>
            <a:schemeClr val="bg1"/>
          </a:solidFill>
          <a:ln w="28575" algn="ctr">
            <a:solidFill>
              <a:srgbClr val="008000"/>
            </a:solidFill>
            <a:round/>
            <a:headEnd/>
            <a:tailEnd/>
          </a:ln>
        </p:spPr>
        <p:txBody>
          <a:bodyPr anchor="t"/>
          <a:lstStyle/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>
                <a:solidFill>
                  <a:srgbClr val="006600"/>
                </a:solidFill>
              </a:rPr>
              <a:t>Р</a:t>
            </a:r>
            <a:r>
              <a:rPr lang="ru-RU" sz="1000" dirty="0" smtClean="0">
                <a:solidFill>
                  <a:srgbClr val="006600"/>
                </a:solidFill>
              </a:rPr>
              <a:t>Г </a:t>
            </a:r>
            <a:r>
              <a:rPr lang="ru-RU" sz="1000" dirty="0">
                <a:solidFill>
                  <a:srgbClr val="006600"/>
                </a:solidFill>
              </a:rPr>
              <a:t>23 </a:t>
            </a:r>
            <a:r>
              <a:rPr lang="ru-RU" sz="1000" dirty="0"/>
              <a:t>(</a:t>
            </a:r>
            <a:r>
              <a:rPr lang="en-US" sz="1000" dirty="0"/>
              <a:t>IEC </a:t>
            </a:r>
            <a:r>
              <a:rPr lang="en-US" sz="1000" dirty="0" smtClean="0"/>
              <a:t>62271-2</a:t>
            </a:r>
            <a:r>
              <a:rPr lang="ru-RU" sz="1000" dirty="0" smtClean="0"/>
              <a:t>08) </a:t>
            </a:r>
            <a:r>
              <a:rPr lang="ru-RU" sz="1000" dirty="0"/>
              <a:t>- </a:t>
            </a:r>
            <a:r>
              <a:rPr lang="ru-RU" sz="1000" dirty="0" smtClean="0"/>
              <a:t>Высоковольтное комплектное распределительное устройство. Часть 208.</a:t>
            </a:r>
            <a:r>
              <a:rPr lang="ru-RU" sz="1000" b="0" dirty="0" smtClean="0"/>
              <a:t> Методы количественной оценки установившегося режима электромагнитных полей промышленной частоты, создаваемых распределительными устройствами и готовыми подстанциями высокого/низкого напряжения</a:t>
            </a:r>
            <a:endParaRPr lang="ru-RU" sz="1000" dirty="0" smtClean="0"/>
          </a:p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000" dirty="0" smtClean="0">
                <a:solidFill>
                  <a:srgbClr val="006600"/>
                </a:solidFill>
              </a:rPr>
              <a:t>РГ </a:t>
            </a:r>
            <a:r>
              <a:rPr lang="ru-RU" sz="1000" dirty="0">
                <a:solidFill>
                  <a:srgbClr val="006600"/>
                </a:solidFill>
              </a:rPr>
              <a:t>26 </a:t>
            </a:r>
            <a:r>
              <a:rPr lang="ru-RU" sz="1000" dirty="0"/>
              <a:t>(</a:t>
            </a:r>
            <a:r>
              <a:rPr lang="en-US" sz="1000" dirty="0"/>
              <a:t>IEC/TS 62271-210</a:t>
            </a:r>
            <a:r>
              <a:rPr lang="ru-RU" sz="1000" dirty="0"/>
              <a:t>) – </a:t>
            </a:r>
            <a:r>
              <a:rPr lang="ru-RU" sz="1000" dirty="0" smtClean="0"/>
              <a:t>Оценка сейсмостойкости КРУ в металлическом </a:t>
            </a:r>
            <a:r>
              <a:rPr lang="ru-RU" sz="1000" dirty="0"/>
              <a:t>и </a:t>
            </a:r>
            <a:r>
              <a:rPr lang="ru-RU" sz="1000" dirty="0" smtClean="0"/>
              <a:t>изоляционном </a:t>
            </a:r>
            <a:r>
              <a:rPr lang="ru-RU" sz="1000" dirty="0"/>
              <a:t>кожухе</a:t>
            </a:r>
            <a:r>
              <a:rPr lang="ru-RU" sz="1000" dirty="0" smtClean="0"/>
              <a:t>, рассчитанных </a:t>
            </a:r>
            <a:r>
              <a:rPr lang="ru-RU" sz="1000" dirty="0"/>
              <a:t>на номинальные напряжения </a:t>
            </a:r>
            <a:r>
              <a:rPr lang="ru-RU" sz="1000" dirty="0" smtClean="0"/>
              <a:t>от 1 до </a:t>
            </a:r>
            <a:r>
              <a:rPr lang="ru-RU" sz="1000" dirty="0"/>
              <a:t>52 кВ </a:t>
            </a:r>
            <a:r>
              <a:rPr lang="ru-RU" sz="1000" dirty="0" smtClean="0"/>
              <a:t>включительно</a:t>
            </a:r>
          </a:p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000" dirty="0" smtClean="0">
                <a:solidFill>
                  <a:srgbClr val="006600"/>
                </a:solidFill>
              </a:rPr>
              <a:t>РГ </a:t>
            </a:r>
            <a:r>
              <a:rPr lang="ru-RU" sz="1000" dirty="0">
                <a:solidFill>
                  <a:srgbClr val="006600"/>
                </a:solidFill>
              </a:rPr>
              <a:t>22 </a:t>
            </a:r>
            <a:r>
              <a:rPr lang="ru-RU" sz="1000" dirty="0"/>
              <a:t>(</a:t>
            </a:r>
            <a:r>
              <a:rPr lang="en-US" sz="1000" dirty="0"/>
              <a:t>IEC 62271-207</a:t>
            </a:r>
            <a:r>
              <a:rPr lang="ru-RU" sz="1000" dirty="0"/>
              <a:t>) - </a:t>
            </a:r>
            <a:r>
              <a:rPr lang="ru-RU" sz="1000" dirty="0" smtClean="0"/>
              <a:t>Высоковольтное комплектное распределительное устройство. Часть 207.</a:t>
            </a:r>
            <a:r>
              <a:rPr lang="ru-RU" sz="1000" b="0" dirty="0" smtClean="0"/>
              <a:t> Сейсмическая квалификация для газоизолированных распределительных узлов на расчетное напряжение свыше 52 кВ</a:t>
            </a:r>
            <a:endParaRPr lang="ru-RU" sz="1000" dirty="0" smtClean="0"/>
          </a:p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000" dirty="0" smtClean="0">
                <a:solidFill>
                  <a:srgbClr val="006600"/>
                </a:solidFill>
              </a:rPr>
              <a:t>РГ </a:t>
            </a:r>
            <a:r>
              <a:rPr lang="ru-RU" sz="1000" dirty="0">
                <a:solidFill>
                  <a:srgbClr val="006600"/>
                </a:solidFill>
              </a:rPr>
              <a:t>27 </a:t>
            </a:r>
            <a:r>
              <a:rPr lang="ru-RU" sz="1000" dirty="0"/>
              <a:t>(</a:t>
            </a:r>
            <a:r>
              <a:rPr lang="en-US" sz="1000" dirty="0"/>
              <a:t>IEC 62281-211</a:t>
            </a:r>
            <a:r>
              <a:rPr lang="ru-RU" sz="1000" dirty="0"/>
              <a:t>) – </a:t>
            </a:r>
            <a:r>
              <a:rPr lang="ru-RU" sz="1000" dirty="0" smtClean="0"/>
              <a:t>Прямое </a:t>
            </a:r>
            <a:r>
              <a:rPr lang="ru-RU" sz="1000" dirty="0"/>
              <a:t>соединение между силовыми трансформаторами и </a:t>
            </a:r>
            <a:r>
              <a:rPr lang="ru-RU" sz="1000" dirty="0" err="1" smtClean="0"/>
              <a:t>газоизоли-рованными</a:t>
            </a:r>
            <a:r>
              <a:rPr lang="ru-RU" sz="1000" dirty="0" smtClean="0"/>
              <a:t> </a:t>
            </a:r>
            <a:r>
              <a:rPr lang="ru-RU" sz="1000" dirty="0"/>
              <a:t>РУ </a:t>
            </a:r>
            <a:r>
              <a:rPr lang="ru-RU" sz="1000" dirty="0" smtClean="0"/>
              <a:t>при </a:t>
            </a:r>
            <a:r>
              <a:rPr lang="ru-RU" sz="1000" dirty="0"/>
              <a:t>номинальном напряжении выше 52 кВ</a:t>
            </a:r>
          </a:p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РГ </a:t>
            </a:r>
            <a:r>
              <a:rPr lang="ru-RU" sz="1000" dirty="0">
                <a:solidFill>
                  <a:srgbClr val="006600"/>
                </a:solidFill>
              </a:rPr>
              <a:t>30 </a:t>
            </a:r>
            <a:r>
              <a:rPr lang="ru-RU" sz="1000" dirty="0"/>
              <a:t>(</a:t>
            </a:r>
            <a:r>
              <a:rPr lang="en-US" sz="1000" dirty="0"/>
              <a:t>IEC 62271-3</a:t>
            </a:r>
            <a:r>
              <a:rPr lang="ru-RU" sz="1000" dirty="0"/>
              <a:t>) – </a:t>
            </a:r>
            <a:r>
              <a:rPr lang="ru-RU" sz="1000" dirty="0" smtClean="0"/>
              <a:t>Высоковольтное комплектное распределительное устройство. Часть 3. </a:t>
            </a:r>
            <a:r>
              <a:rPr lang="ru-RU" sz="1000" b="0" dirty="0" smtClean="0"/>
              <a:t>Цифровые интерфейсы на основе МЭК 61850</a:t>
            </a:r>
            <a:endParaRPr lang="ru-RU" sz="1000" dirty="0"/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2938302" y="1290161"/>
            <a:ext cx="4064918" cy="5469702"/>
          </a:xfrm>
          <a:prstGeom prst="roundRect">
            <a:avLst>
              <a:gd name="adj" fmla="val 3237"/>
            </a:avLst>
          </a:prstGeom>
          <a:solidFill>
            <a:schemeClr val="bg1"/>
          </a:solidFill>
          <a:ln w="28575" algn="ctr">
            <a:solidFill>
              <a:srgbClr val="008000"/>
            </a:solidFill>
            <a:round/>
            <a:headEnd/>
            <a:tailEnd/>
          </a:ln>
        </p:spPr>
        <p:txBody>
          <a:bodyPr anchor="t"/>
          <a:lstStyle/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КГ</a:t>
            </a:r>
            <a:r>
              <a:rPr lang="en-US" sz="1000" dirty="0" smtClean="0">
                <a:solidFill>
                  <a:srgbClr val="006600"/>
                </a:solidFill>
              </a:rPr>
              <a:t> </a:t>
            </a:r>
            <a:r>
              <a:rPr lang="en-US" sz="1000" dirty="0">
                <a:solidFill>
                  <a:srgbClr val="006600"/>
                </a:solidFill>
              </a:rPr>
              <a:t>20</a:t>
            </a:r>
            <a:r>
              <a:rPr lang="ru-RU" sz="1000" dirty="0">
                <a:solidFill>
                  <a:srgbClr val="006600"/>
                </a:solidFill>
              </a:rPr>
              <a:t> </a:t>
            </a:r>
            <a:r>
              <a:rPr lang="ru-RU" sz="1000" dirty="0"/>
              <a:t>– консультативная группа по ВВ и СН </a:t>
            </a:r>
            <a:endParaRPr lang="ru-RU" sz="1000" dirty="0" smtClean="0"/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РГ </a:t>
            </a:r>
            <a:r>
              <a:rPr lang="ru-RU" sz="1000" dirty="0">
                <a:solidFill>
                  <a:srgbClr val="006600"/>
                </a:solidFill>
              </a:rPr>
              <a:t>31 </a:t>
            </a:r>
            <a:r>
              <a:rPr lang="ru-RU" sz="1000" dirty="0"/>
              <a:t>(</a:t>
            </a:r>
            <a:r>
              <a:rPr lang="en-US" sz="1000" dirty="0"/>
              <a:t>IEC/TR/TS 62271-307</a:t>
            </a:r>
            <a:r>
              <a:rPr lang="ru-RU" sz="1000" dirty="0"/>
              <a:t>) – Руководство по продлению </a:t>
            </a:r>
            <a:r>
              <a:rPr lang="ru-RU" sz="1000" dirty="0" smtClean="0"/>
              <a:t>срока действия результатов </a:t>
            </a:r>
            <a:r>
              <a:rPr lang="ru-RU" sz="1000" dirty="0"/>
              <a:t>типовых испытаний</a:t>
            </a:r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/>
              <a:t>Группа </a:t>
            </a:r>
            <a:r>
              <a:rPr lang="ru-RU" sz="1000" dirty="0" smtClean="0"/>
              <a:t>технического </a:t>
            </a:r>
            <a:r>
              <a:rPr lang="ru-RU" sz="1000" dirty="0"/>
              <a:t>обслуживания </a:t>
            </a:r>
            <a:r>
              <a:rPr lang="ru-RU" sz="1000" dirty="0">
                <a:solidFill>
                  <a:srgbClr val="006600"/>
                </a:solidFill>
              </a:rPr>
              <a:t>ГТО </a:t>
            </a:r>
            <a:r>
              <a:rPr lang="ru-RU" sz="1000" dirty="0" smtClean="0">
                <a:solidFill>
                  <a:srgbClr val="006600"/>
                </a:solidFill>
              </a:rPr>
              <a:t>14</a:t>
            </a:r>
            <a:r>
              <a:rPr lang="en-US" sz="1000" dirty="0" smtClean="0">
                <a:solidFill>
                  <a:srgbClr val="006600"/>
                </a:solidFill>
              </a:rPr>
              <a:t> </a:t>
            </a:r>
            <a:r>
              <a:rPr lang="ru-RU" sz="1000" dirty="0" smtClean="0"/>
              <a:t>(</a:t>
            </a:r>
            <a:r>
              <a:rPr lang="en-US" sz="1000" dirty="0"/>
              <a:t>IEC 62271-200</a:t>
            </a:r>
            <a:r>
              <a:rPr lang="ru-RU" sz="1000" dirty="0"/>
              <a:t>) </a:t>
            </a:r>
            <a:r>
              <a:rPr lang="ru-RU" sz="1000" dirty="0" smtClean="0"/>
              <a:t>– Аппаратура распределения и управления высоковольтная. Часть 200</a:t>
            </a:r>
            <a:r>
              <a:rPr lang="ru-RU" sz="1000" b="0" dirty="0" smtClean="0"/>
              <a:t>.</a:t>
            </a:r>
            <a:r>
              <a:rPr lang="ru-RU" sz="1000" dirty="0" smtClean="0"/>
              <a:t> </a:t>
            </a:r>
            <a:r>
              <a:rPr lang="ru-RU" sz="1000" b="0" dirty="0" smtClean="0"/>
              <a:t>Устройства распределения и управления переменного тока в металлической оболочке на номинальные напряжения от 1 кВ до 52 кВ включительно</a:t>
            </a:r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ГТО </a:t>
            </a:r>
            <a:r>
              <a:rPr lang="ru-RU" sz="1000" dirty="0">
                <a:solidFill>
                  <a:srgbClr val="006600"/>
                </a:solidFill>
              </a:rPr>
              <a:t>16 </a:t>
            </a:r>
            <a:r>
              <a:rPr lang="ru-RU" sz="1000" dirty="0"/>
              <a:t>(</a:t>
            </a:r>
            <a:r>
              <a:rPr lang="en-US" sz="1000" dirty="0"/>
              <a:t>IEC 62271-203</a:t>
            </a:r>
            <a:r>
              <a:rPr lang="ru-RU" sz="1000" dirty="0"/>
              <a:t>) - </a:t>
            </a:r>
            <a:r>
              <a:rPr lang="ru-RU" sz="1000" dirty="0" smtClean="0"/>
              <a:t>Аппаратура распределения и управления высоковольтная. Часть 203. </a:t>
            </a:r>
            <a:r>
              <a:rPr lang="ru-RU" sz="1000" b="0" dirty="0" smtClean="0"/>
              <a:t>Распределительные устройства с элегазовой изоляцией в металлическом кожухе, рассчитанные на номинальные напряжения свыше 52 кВ</a:t>
            </a:r>
            <a:endParaRPr lang="ru-RU" sz="1000" dirty="0" smtClean="0"/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ГТО </a:t>
            </a:r>
            <a:r>
              <a:rPr lang="ru-RU" sz="1000" dirty="0">
                <a:solidFill>
                  <a:srgbClr val="006600"/>
                </a:solidFill>
              </a:rPr>
              <a:t>18 </a:t>
            </a:r>
            <a:r>
              <a:rPr lang="ru-RU" sz="1000" dirty="0"/>
              <a:t>(</a:t>
            </a:r>
            <a:r>
              <a:rPr lang="en-US" sz="1000" dirty="0"/>
              <a:t>IEC 62271-209</a:t>
            </a:r>
            <a:r>
              <a:rPr lang="ru-RU" sz="1000" dirty="0"/>
              <a:t>) – </a:t>
            </a:r>
            <a:r>
              <a:rPr lang="ru-RU" sz="1000" dirty="0" smtClean="0"/>
              <a:t>Высоковольтное комплектное распределительное устройство. Часть 209. </a:t>
            </a:r>
            <a:r>
              <a:rPr lang="ru-RU" sz="1000" b="0" dirty="0" smtClean="0"/>
              <a:t>Кабельные соединения для газоизолированных распределительных устройств на расчетное напряжение свыше 52 кВ. Заполненные жидкостью и экструдированные изоляционные кабели. Заполненные жидкостью и сухие кабельные концы</a:t>
            </a:r>
            <a:endParaRPr lang="ru-RU" sz="1000" dirty="0" smtClean="0"/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ГТО </a:t>
            </a:r>
            <a:r>
              <a:rPr lang="ru-RU" sz="1000" dirty="0">
                <a:solidFill>
                  <a:srgbClr val="006600"/>
                </a:solidFill>
              </a:rPr>
              <a:t>19 </a:t>
            </a:r>
            <a:r>
              <a:rPr lang="ru-RU" sz="1000" dirty="0"/>
              <a:t>(</a:t>
            </a:r>
            <a:r>
              <a:rPr lang="en-US" sz="1000" dirty="0"/>
              <a:t>IEC 62271-304</a:t>
            </a:r>
            <a:r>
              <a:rPr lang="ru-RU" sz="1000" dirty="0"/>
              <a:t>) - </a:t>
            </a:r>
            <a:r>
              <a:rPr lang="ru-RU" sz="1000" b="0" dirty="0" smtClean="0"/>
              <a:t>  </a:t>
            </a:r>
            <a:r>
              <a:rPr lang="ru-RU" sz="1000" dirty="0" smtClean="0"/>
              <a:t>Высоковольтное комплектное распределительное устройство. Часть 304</a:t>
            </a:r>
            <a:r>
              <a:rPr lang="ru-RU" sz="1000" b="0" dirty="0" smtClean="0"/>
              <a:t>. Классы конструкций для комплектных распределительных устройств в оболочке для внутренней прокладки, рассчитанные на номинальные напряжения свыше 1</a:t>
            </a:r>
            <a:r>
              <a:rPr lang="en-US" sz="1000" b="0" dirty="0" smtClean="0"/>
              <a:t> </a:t>
            </a:r>
            <a:r>
              <a:rPr lang="ru-RU" sz="1000" b="0" dirty="0" err="1" smtClean="0"/>
              <a:t>кВ</a:t>
            </a:r>
            <a:r>
              <a:rPr lang="ru-RU" sz="1000" b="0" dirty="0" smtClean="0"/>
              <a:t> до 52</a:t>
            </a:r>
            <a:r>
              <a:rPr lang="en-US" sz="1000" b="0" dirty="0" smtClean="0"/>
              <a:t> </a:t>
            </a:r>
            <a:r>
              <a:rPr lang="ru-RU" sz="1000" b="0" dirty="0" err="1" smtClean="0"/>
              <a:t>кВ</a:t>
            </a:r>
            <a:r>
              <a:rPr lang="ru-RU" sz="1000" b="0" dirty="0" smtClean="0"/>
              <a:t> включительно, для эксплуатации в тяжелых климатических условиях</a:t>
            </a:r>
            <a:endParaRPr lang="ru-RU" sz="1000" dirty="0" smtClean="0"/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 smtClean="0">
                <a:solidFill>
                  <a:srgbClr val="006600"/>
                </a:solidFill>
              </a:rPr>
              <a:t>ГТО </a:t>
            </a:r>
            <a:r>
              <a:rPr lang="ru-RU" sz="1000" dirty="0">
                <a:solidFill>
                  <a:srgbClr val="006600"/>
                </a:solidFill>
              </a:rPr>
              <a:t>24 </a:t>
            </a:r>
            <a:r>
              <a:rPr lang="ru-RU" sz="1000" dirty="0"/>
              <a:t>(</a:t>
            </a:r>
            <a:r>
              <a:rPr lang="en-US" sz="1000" dirty="0"/>
              <a:t>IEC 62271-204</a:t>
            </a:r>
            <a:r>
              <a:rPr lang="ru-RU" sz="1000" dirty="0"/>
              <a:t>) </a:t>
            </a:r>
            <a:r>
              <a:rPr lang="ru-RU" sz="1000" dirty="0" smtClean="0"/>
              <a:t>–</a:t>
            </a:r>
            <a:r>
              <a:rPr lang="en-US" sz="1000" dirty="0" smtClean="0"/>
              <a:t> </a:t>
            </a:r>
            <a:r>
              <a:rPr lang="ru-RU" sz="1000" dirty="0" smtClean="0"/>
              <a:t>Высоковольтное комплектное распределительное устройство. Часть 204</a:t>
            </a:r>
            <a:r>
              <a:rPr lang="ru-RU" sz="1000" b="0" dirty="0" smtClean="0"/>
              <a:t>. Жесткие </a:t>
            </a:r>
            <a:r>
              <a:rPr lang="ru-RU" sz="1000" b="0" dirty="0" err="1" smtClean="0"/>
              <a:t>газоизолированные</a:t>
            </a:r>
            <a:r>
              <a:rPr lang="ru-RU" sz="1000" b="0" dirty="0" smtClean="0"/>
              <a:t> линии передач на номинальные напряжения свыше 52 кВ.</a:t>
            </a:r>
            <a:endParaRPr lang="ru-RU" sz="1000" dirty="0"/>
          </a:p>
          <a:p>
            <a:pPr marL="180975" indent="-180975" algn="just">
              <a:spcBef>
                <a:spcPts val="0"/>
              </a:spcBef>
              <a:spcAft>
                <a:spcPts val="300"/>
              </a:spcAft>
              <a:buClr>
                <a:srgbClr val="006600"/>
              </a:buClr>
              <a:defRPr/>
            </a:pPr>
            <a:r>
              <a:rPr lang="ru-RU" sz="1000" dirty="0" smtClean="0"/>
              <a:t> </a:t>
            </a:r>
            <a:endParaRPr lang="ru-RU" sz="1000" dirty="0"/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7072777" y="1315560"/>
            <a:ext cx="1887950" cy="1368419"/>
          </a:xfrm>
          <a:prstGeom prst="roundRect">
            <a:avLst>
              <a:gd name="adj" fmla="val 7606"/>
            </a:avLst>
          </a:prstGeom>
          <a:solidFill>
            <a:schemeClr val="bg1"/>
          </a:solidFill>
          <a:ln w="28575" algn="ctr">
            <a:solidFill>
              <a:srgbClr val="008000"/>
            </a:solidFill>
            <a:round/>
            <a:headEnd/>
            <a:tailEnd/>
          </a:ln>
        </p:spPr>
        <p:txBody>
          <a:bodyPr anchor="t"/>
          <a:lstStyle/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>
                <a:solidFill>
                  <a:srgbClr val="006600"/>
                </a:solidFill>
              </a:rPr>
              <a:t>РГ </a:t>
            </a:r>
            <a:r>
              <a:rPr lang="ru-RU" sz="1000" dirty="0" smtClean="0">
                <a:solidFill>
                  <a:srgbClr val="006600"/>
                </a:solidFill>
              </a:rPr>
              <a:t>11</a:t>
            </a:r>
            <a:r>
              <a:rPr lang="en-US" sz="1000" dirty="0" smtClean="0">
                <a:solidFill>
                  <a:srgbClr val="006600"/>
                </a:solidFill>
              </a:rPr>
              <a:t> </a:t>
            </a:r>
            <a:r>
              <a:rPr lang="ru-RU" sz="1000" dirty="0" smtClean="0"/>
              <a:t>(</a:t>
            </a:r>
            <a:r>
              <a:rPr lang="en-US" sz="1000" dirty="0"/>
              <a:t>IEC 62271-3</a:t>
            </a:r>
            <a:r>
              <a:rPr lang="ru-RU" sz="1000" dirty="0"/>
              <a:t>) – требования к сборке ВВ РУ</a:t>
            </a:r>
          </a:p>
          <a:p>
            <a:pPr marL="180975" indent="-180975" algn="just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  <a:defRPr/>
            </a:pPr>
            <a:r>
              <a:rPr lang="ru-RU" sz="1000" dirty="0">
                <a:solidFill>
                  <a:srgbClr val="006600"/>
                </a:solidFill>
              </a:rPr>
              <a:t>ГТО 15 </a:t>
            </a:r>
            <a:r>
              <a:rPr lang="ru-RU" sz="1000" dirty="0"/>
              <a:t>(</a:t>
            </a:r>
            <a:r>
              <a:rPr lang="en-US" sz="1000" dirty="0"/>
              <a:t>IEC 60517</a:t>
            </a:r>
            <a:r>
              <a:rPr lang="ru-RU" sz="1000" dirty="0"/>
              <a:t>) – ГТО для ВВ </a:t>
            </a:r>
            <a:r>
              <a:rPr lang="ru-RU" sz="1000" dirty="0" smtClean="0"/>
              <a:t>стандартов</a:t>
            </a:r>
            <a:endParaRPr lang="ru-RU" sz="1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427391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Институт инженеров по электротехнике и электронике — IEEE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4" name="Picture 2" descr="C:\Users\Lavrushina-AA\Desktop\299PX-~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910" y="5496489"/>
            <a:ext cx="1986467" cy="84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3957" y="983878"/>
            <a:ext cx="538124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6600"/>
                </a:solidFill>
              </a:rPr>
              <a:t>Комитет по ПС состоит из 5 подкомитетов:</a:t>
            </a:r>
          </a:p>
          <a:p>
            <a:pPr marL="180975" indent="-180975">
              <a:buClr>
                <a:srgbClr val="006600"/>
              </a:buClr>
              <a:buFont typeface="Arial" pitchFamily="34" charset="0"/>
              <a:buChar char="■"/>
            </a:pPr>
            <a:r>
              <a:rPr lang="fr-FR" dirty="0" smtClean="0">
                <a:solidFill>
                  <a:srgbClr val="006600"/>
                </a:solidFill>
              </a:rPr>
              <a:t>C0</a:t>
            </a:r>
            <a:r>
              <a:rPr lang="fr-FR" dirty="0" smtClean="0"/>
              <a:t> </a:t>
            </a:r>
            <a:r>
              <a:rPr lang="fr-FR" dirty="0"/>
              <a:t>– </a:t>
            </a:r>
            <a:r>
              <a:rPr lang="ru-RU" dirty="0" smtClean="0"/>
              <a:t>Автоматизация</a:t>
            </a:r>
            <a:r>
              <a:rPr lang="fr-FR" dirty="0" smtClean="0"/>
              <a:t>/SCADA</a:t>
            </a:r>
            <a:r>
              <a:rPr lang="ru-RU" dirty="0" smtClean="0"/>
              <a:t> (Председатель -</a:t>
            </a:r>
            <a:r>
              <a:rPr lang="fr-FR" dirty="0" smtClean="0"/>
              <a:t> </a:t>
            </a:r>
            <a:r>
              <a:rPr lang="fr-FR" dirty="0"/>
              <a:t>Craig </a:t>
            </a:r>
            <a:r>
              <a:rPr lang="fr-FR" dirty="0" smtClean="0"/>
              <a:t>Preuss</a:t>
            </a:r>
            <a:r>
              <a:rPr lang="ru-RU" dirty="0" smtClean="0"/>
              <a:t>)</a:t>
            </a:r>
            <a:r>
              <a:rPr lang="fr-FR" dirty="0" smtClean="0"/>
              <a:t> </a:t>
            </a:r>
            <a:endParaRPr lang="ru-RU" dirty="0" smtClean="0"/>
          </a:p>
          <a:p>
            <a:pPr marL="180975" indent="-180975">
              <a:buClr>
                <a:srgbClr val="006600"/>
              </a:buClr>
              <a:buFont typeface="Arial" pitchFamily="34" charset="0"/>
              <a:buChar char="■"/>
            </a:pPr>
            <a:r>
              <a:rPr lang="fr-FR" dirty="0">
                <a:solidFill>
                  <a:srgbClr val="006600"/>
                </a:solidFill>
              </a:rPr>
              <a:t>C0</a:t>
            </a:r>
            <a:r>
              <a:rPr lang="en-US" dirty="0"/>
              <a:t> – </a:t>
            </a:r>
            <a:r>
              <a:rPr lang="ru-RU" dirty="0"/>
              <a:t>Конструкция </a:t>
            </a:r>
            <a:r>
              <a:rPr lang="ru-RU" dirty="0" smtClean="0"/>
              <a:t>ПС (</a:t>
            </a:r>
            <a:r>
              <a:rPr lang="ru-RU" dirty="0"/>
              <a:t>Председатель -</a:t>
            </a:r>
            <a:r>
              <a:rPr lang="en-US" dirty="0"/>
              <a:t> Rich </a:t>
            </a:r>
            <a:r>
              <a:rPr lang="en-US" dirty="0" err="1"/>
              <a:t>Keil</a:t>
            </a:r>
            <a:r>
              <a:rPr lang="ru-RU" dirty="0" smtClean="0"/>
              <a:t>)</a:t>
            </a:r>
          </a:p>
          <a:p>
            <a:pPr marL="180975" indent="-180975">
              <a:buClr>
                <a:srgbClr val="006600"/>
              </a:buClr>
              <a:buFont typeface="Arial" pitchFamily="34" charset="0"/>
              <a:buChar char="■"/>
            </a:pPr>
            <a:r>
              <a:rPr lang="en-US" dirty="0">
                <a:solidFill>
                  <a:srgbClr val="006600"/>
                </a:solidFill>
              </a:rPr>
              <a:t>E0</a:t>
            </a:r>
            <a:r>
              <a:rPr lang="en-US" dirty="0"/>
              <a:t> – </a:t>
            </a:r>
            <a:r>
              <a:rPr lang="ru-RU" dirty="0"/>
              <a:t>Управление ПС</a:t>
            </a:r>
            <a:r>
              <a:rPr lang="en-US" dirty="0"/>
              <a:t> </a:t>
            </a:r>
            <a:r>
              <a:rPr lang="ru-RU" dirty="0" smtClean="0"/>
              <a:t> (</a:t>
            </a:r>
            <a:r>
              <a:rPr lang="ru-RU" dirty="0"/>
              <a:t>Председатель - </a:t>
            </a:r>
            <a:r>
              <a:rPr lang="en-US" dirty="0"/>
              <a:t>Joe </a:t>
            </a:r>
            <a:r>
              <a:rPr lang="en-US" dirty="0" err="1"/>
              <a:t>Gravelle</a:t>
            </a:r>
            <a:r>
              <a:rPr lang="ru-RU" dirty="0"/>
              <a:t>)</a:t>
            </a:r>
            <a:r>
              <a:rPr lang="en-US" dirty="0"/>
              <a:t> </a:t>
            </a:r>
            <a:endParaRPr lang="ru-RU" dirty="0" smtClean="0"/>
          </a:p>
          <a:p>
            <a:pPr marL="180975" indent="-180975">
              <a:buClr>
                <a:srgbClr val="006600"/>
              </a:buClr>
              <a:buFont typeface="Arial" pitchFamily="34" charset="0"/>
              <a:buChar char="■"/>
            </a:pPr>
            <a:r>
              <a:rPr lang="en-US" dirty="0">
                <a:solidFill>
                  <a:srgbClr val="006600"/>
                </a:solidFill>
              </a:rPr>
              <a:t>I0</a:t>
            </a:r>
            <a:r>
              <a:rPr lang="en-US" dirty="0"/>
              <a:t> – </a:t>
            </a:r>
            <a:r>
              <a:rPr lang="ru-RU" dirty="0"/>
              <a:t>Силовая электроника </a:t>
            </a:r>
            <a:r>
              <a:rPr lang="ru-RU" dirty="0" smtClean="0"/>
              <a:t> (</a:t>
            </a:r>
            <a:r>
              <a:rPr lang="ru-RU" dirty="0"/>
              <a:t>Председатель - </a:t>
            </a:r>
            <a:r>
              <a:rPr lang="en-US" dirty="0"/>
              <a:t>Hubert </a:t>
            </a:r>
            <a:r>
              <a:rPr lang="en-US" dirty="0" err="1"/>
              <a:t>Bilodeau</a:t>
            </a:r>
            <a:r>
              <a:rPr lang="ru-RU" dirty="0"/>
              <a:t>)</a:t>
            </a:r>
            <a:r>
              <a:rPr lang="en-US" dirty="0"/>
              <a:t> </a:t>
            </a:r>
            <a:endParaRPr lang="ru-RU" dirty="0" smtClean="0"/>
          </a:p>
          <a:p>
            <a:pPr marL="180975" indent="-180975">
              <a:buClr>
                <a:srgbClr val="006600"/>
              </a:buClr>
              <a:buFont typeface="Arial" pitchFamily="34" charset="0"/>
              <a:buChar char="■"/>
            </a:pPr>
            <a:r>
              <a:rPr lang="en-US" dirty="0">
                <a:solidFill>
                  <a:srgbClr val="006600"/>
                </a:solidFill>
              </a:rPr>
              <a:t>K0</a:t>
            </a:r>
            <a:r>
              <a:rPr lang="en-US" dirty="0"/>
              <a:t> – </a:t>
            </a:r>
            <a:r>
              <a:rPr lang="ru-RU" dirty="0"/>
              <a:t>КРУЭ </a:t>
            </a:r>
            <a:r>
              <a:rPr lang="ru-RU" dirty="0" smtClean="0"/>
              <a:t> (</a:t>
            </a:r>
            <a:r>
              <a:rPr lang="ru-RU" dirty="0"/>
              <a:t>Председатель - </a:t>
            </a:r>
            <a:r>
              <a:rPr lang="en-US" dirty="0"/>
              <a:t>Dave </a:t>
            </a:r>
            <a:r>
              <a:rPr lang="en-US" dirty="0" err="1"/>
              <a:t>Solhtalab</a:t>
            </a:r>
            <a:r>
              <a:rPr lang="ru-RU" dirty="0" smtClean="0"/>
              <a:t>)</a:t>
            </a:r>
            <a:endParaRPr lang="en-US" sz="1600" dirty="0"/>
          </a:p>
        </p:txBody>
      </p:sp>
      <p:grpSp>
        <p:nvGrpSpPr>
          <p:cNvPr id="7" name="Group 167"/>
          <p:cNvGrpSpPr>
            <a:grpSpLocks/>
          </p:cNvGrpSpPr>
          <p:nvPr/>
        </p:nvGrpSpPr>
        <p:grpSpPr bwMode="auto">
          <a:xfrm>
            <a:off x="5702175" y="1163077"/>
            <a:ext cx="869266" cy="538385"/>
            <a:chOff x="2453" y="3593"/>
            <a:chExt cx="719" cy="472"/>
          </a:xfrm>
        </p:grpSpPr>
        <p:grpSp>
          <p:nvGrpSpPr>
            <p:cNvPr id="8" name="Group 168"/>
            <p:cNvGrpSpPr>
              <a:grpSpLocks/>
            </p:cNvGrpSpPr>
            <p:nvPr/>
          </p:nvGrpSpPr>
          <p:grpSpPr bwMode="auto">
            <a:xfrm>
              <a:off x="2453" y="3686"/>
              <a:ext cx="450" cy="342"/>
              <a:chOff x="1815" y="1614"/>
              <a:chExt cx="840" cy="635"/>
            </a:xfrm>
          </p:grpSpPr>
          <p:grpSp>
            <p:nvGrpSpPr>
              <p:cNvPr id="47" name="Group 169"/>
              <p:cNvGrpSpPr>
                <a:grpSpLocks/>
              </p:cNvGrpSpPr>
              <p:nvPr/>
            </p:nvGrpSpPr>
            <p:grpSpPr bwMode="auto">
              <a:xfrm>
                <a:off x="1815" y="1617"/>
                <a:ext cx="423" cy="632"/>
                <a:chOff x="1815" y="1617"/>
                <a:chExt cx="423" cy="632"/>
              </a:xfrm>
            </p:grpSpPr>
            <p:sp>
              <p:nvSpPr>
                <p:cNvPr id="63" name="Freeform 170"/>
                <p:cNvSpPr>
                  <a:spLocks/>
                </p:cNvSpPr>
                <p:nvPr/>
              </p:nvSpPr>
              <p:spPr bwMode="auto">
                <a:xfrm>
                  <a:off x="1815" y="1617"/>
                  <a:ext cx="420" cy="632"/>
                </a:xfrm>
                <a:custGeom>
                  <a:avLst/>
                  <a:gdLst>
                    <a:gd name="T0" fmla="*/ 0 w 420"/>
                    <a:gd name="T1" fmla="*/ 123 h 632"/>
                    <a:gd name="T2" fmla="*/ 30 w 420"/>
                    <a:gd name="T3" fmla="*/ 558 h 632"/>
                    <a:gd name="T4" fmla="*/ 420 w 420"/>
                    <a:gd name="T5" fmla="*/ 558 h 632"/>
                    <a:gd name="T6" fmla="*/ 418 w 420"/>
                    <a:gd name="T7" fmla="*/ 112 h 632"/>
                    <a:gd name="T8" fmla="*/ 0 w 420"/>
                    <a:gd name="T9" fmla="*/ 123 h 6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0"/>
                    <a:gd name="T16" fmla="*/ 0 h 632"/>
                    <a:gd name="T17" fmla="*/ 420 w 420"/>
                    <a:gd name="T18" fmla="*/ 632 h 6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0" h="632">
                      <a:moveTo>
                        <a:pt x="0" y="123"/>
                      </a:moveTo>
                      <a:lnTo>
                        <a:pt x="30" y="558"/>
                      </a:lnTo>
                      <a:cubicBezTo>
                        <a:pt x="95" y="632"/>
                        <a:pt x="292" y="486"/>
                        <a:pt x="420" y="558"/>
                      </a:cubicBezTo>
                      <a:lnTo>
                        <a:pt x="418" y="112"/>
                      </a:lnTo>
                      <a:cubicBezTo>
                        <a:pt x="318" y="0"/>
                        <a:pt x="81" y="123"/>
                        <a:pt x="0" y="123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" name="Freeform 171"/>
                <p:cNvSpPr>
                  <a:spLocks/>
                </p:cNvSpPr>
                <p:nvPr/>
              </p:nvSpPr>
              <p:spPr bwMode="auto">
                <a:xfrm>
                  <a:off x="1869" y="1617"/>
                  <a:ext cx="369" cy="611"/>
                </a:xfrm>
                <a:custGeom>
                  <a:avLst/>
                  <a:gdLst>
                    <a:gd name="T0" fmla="*/ 0 w 369"/>
                    <a:gd name="T1" fmla="*/ 84 h 611"/>
                    <a:gd name="T2" fmla="*/ 18 w 369"/>
                    <a:gd name="T3" fmla="*/ 537 h 611"/>
                    <a:gd name="T4" fmla="*/ 369 w 369"/>
                    <a:gd name="T5" fmla="*/ 558 h 611"/>
                    <a:gd name="T6" fmla="*/ 367 w 369"/>
                    <a:gd name="T7" fmla="*/ 112 h 611"/>
                    <a:gd name="T8" fmla="*/ 0 w 369"/>
                    <a:gd name="T9" fmla="*/ 84 h 6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9"/>
                    <a:gd name="T16" fmla="*/ 0 h 611"/>
                    <a:gd name="T17" fmla="*/ 369 w 369"/>
                    <a:gd name="T18" fmla="*/ 611 h 6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9" h="611">
                      <a:moveTo>
                        <a:pt x="0" y="84"/>
                      </a:moveTo>
                      <a:lnTo>
                        <a:pt x="18" y="537"/>
                      </a:lnTo>
                      <a:cubicBezTo>
                        <a:pt x="83" y="611"/>
                        <a:pt x="241" y="486"/>
                        <a:pt x="369" y="558"/>
                      </a:cubicBezTo>
                      <a:lnTo>
                        <a:pt x="367" y="112"/>
                      </a:lnTo>
                      <a:cubicBezTo>
                        <a:pt x="267" y="0"/>
                        <a:pt x="81" y="84"/>
                        <a:pt x="0" y="8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8" name="Group 172"/>
              <p:cNvGrpSpPr>
                <a:grpSpLocks/>
              </p:cNvGrpSpPr>
              <p:nvPr/>
            </p:nvGrpSpPr>
            <p:grpSpPr bwMode="auto">
              <a:xfrm flipH="1">
                <a:off x="2232" y="1614"/>
                <a:ext cx="423" cy="632"/>
                <a:chOff x="1815" y="1617"/>
                <a:chExt cx="423" cy="632"/>
              </a:xfrm>
            </p:grpSpPr>
            <p:sp>
              <p:nvSpPr>
                <p:cNvPr id="61" name="Freeform 173"/>
                <p:cNvSpPr>
                  <a:spLocks/>
                </p:cNvSpPr>
                <p:nvPr/>
              </p:nvSpPr>
              <p:spPr bwMode="auto">
                <a:xfrm>
                  <a:off x="1815" y="1617"/>
                  <a:ext cx="420" cy="632"/>
                </a:xfrm>
                <a:custGeom>
                  <a:avLst/>
                  <a:gdLst>
                    <a:gd name="T0" fmla="*/ 0 w 420"/>
                    <a:gd name="T1" fmla="*/ 123 h 632"/>
                    <a:gd name="T2" fmla="*/ 30 w 420"/>
                    <a:gd name="T3" fmla="*/ 558 h 632"/>
                    <a:gd name="T4" fmla="*/ 420 w 420"/>
                    <a:gd name="T5" fmla="*/ 558 h 632"/>
                    <a:gd name="T6" fmla="*/ 418 w 420"/>
                    <a:gd name="T7" fmla="*/ 112 h 632"/>
                    <a:gd name="T8" fmla="*/ 0 w 420"/>
                    <a:gd name="T9" fmla="*/ 123 h 6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0"/>
                    <a:gd name="T16" fmla="*/ 0 h 632"/>
                    <a:gd name="T17" fmla="*/ 420 w 420"/>
                    <a:gd name="T18" fmla="*/ 632 h 6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0" h="632">
                      <a:moveTo>
                        <a:pt x="0" y="123"/>
                      </a:moveTo>
                      <a:lnTo>
                        <a:pt x="30" y="558"/>
                      </a:lnTo>
                      <a:cubicBezTo>
                        <a:pt x="95" y="632"/>
                        <a:pt x="292" y="486"/>
                        <a:pt x="420" y="558"/>
                      </a:cubicBezTo>
                      <a:lnTo>
                        <a:pt x="418" y="112"/>
                      </a:lnTo>
                      <a:cubicBezTo>
                        <a:pt x="318" y="0"/>
                        <a:pt x="81" y="123"/>
                        <a:pt x="0" y="123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" name="Freeform 174"/>
                <p:cNvSpPr>
                  <a:spLocks/>
                </p:cNvSpPr>
                <p:nvPr/>
              </p:nvSpPr>
              <p:spPr bwMode="auto">
                <a:xfrm>
                  <a:off x="1869" y="1617"/>
                  <a:ext cx="369" cy="611"/>
                </a:xfrm>
                <a:custGeom>
                  <a:avLst/>
                  <a:gdLst>
                    <a:gd name="T0" fmla="*/ 0 w 369"/>
                    <a:gd name="T1" fmla="*/ 84 h 611"/>
                    <a:gd name="T2" fmla="*/ 18 w 369"/>
                    <a:gd name="T3" fmla="*/ 537 h 611"/>
                    <a:gd name="T4" fmla="*/ 369 w 369"/>
                    <a:gd name="T5" fmla="*/ 558 h 611"/>
                    <a:gd name="T6" fmla="*/ 367 w 369"/>
                    <a:gd name="T7" fmla="*/ 112 h 611"/>
                    <a:gd name="T8" fmla="*/ 0 w 369"/>
                    <a:gd name="T9" fmla="*/ 84 h 6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9"/>
                    <a:gd name="T16" fmla="*/ 0 h 611"/>
                    <a:gd name="T17" fmla="*/ 369 w 369"/>
                    <a:gd name="T18" fmla="*/ 611 h 6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9" h="611">
                      <a:moveTo>
                        <a:pt x="0" y="84"/>
                      </a:moveTo>
                      <a:lnTo>
                        <a:pt x="18" y="537"/>
                      </a:lnTo>
                      <a:cubicBezTo>
                        <a:pt x="83" y="611"/>
                        <a:pt x="241" y="486"/>
                        <a:pt x="369" y="558"/>
                      </a:cubicBezTo>
                      <a:lnTo>
                        <a:pt x="367" y="112"/>
                      </a:lnTo>
                      <a:cubicBezTo>
                        <a:pt x="267" y="0"/>
                        <a:pt x="81" y="84"/>
                        <a:pt x="0" y="8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49" name="Freeform 175"/>
              <p:cNvSpPr>
                <a:spLocks/>
              </p:cNvSpPr>
              <p:nvPr/>
            </p:nvSpPr>
            <p:spPr bwMode="auto">
              <a:xfrm>
                <a:off x="1935" y="1738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" name="Freeform 176"/>
              <p:cNvSpPr>
                <a:spLocks/>
              </p:cNvSpPr>
              <p:nvPr/>
            </p:nvSpPr>
            <p:spPr bwMode="auto">
              <a:xfrm>
                <a:off x="1938" y="1804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" name="Freeform 177"/>
              <p:cNvSpPr>
                <a:spLocks/>
              </p:cNvSpPr>
              <p:nvPr/>
            </p:nvSpPr>
            <p:spPr bwMode="auto">
              <a:xfrm>
                <a:off x="1935" y="2070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" name="Freeform 178"/>
              <p:cNvSpPr>
                <a:spLocks/>
              </p:cNvSpPr>
              <p:nvPr/>
            </p:nvSpPr>
            <p:spPr bwMode="auto">
              <a:xfrm rot="21318079" flipH="1">
                <a:off x="2287" y="1735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" name="Freeform 179"/>
              <p:cNvSpPr>
                <a:spLocks/>
              </p:cNvSpPr>
              <p:nvPr/>
            </p:nvSpPr>
            <p:spPr bwMode="auto">
              <a:xfrm rot="21318079" flipH="1">
                <a:off x="2287" y="1799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4" name="Freeform 180"/>
              <p:cNvSpPr>
                <a:spLocks/>
              </p:cNvSpPr>
              <p:nvPr/>
            </p:nvSpPr>
            <p:spPr bwMode="auto">
              <a:xfrm rot="21318079" flipH="1">
                <a:off x="2287" y="1863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" name="Freeform 181"/>
              <p:cNvSpPr>
                <a:spLocks/>
              </p:cNvSpPr>
              <p:nvPr/>
            </p:nvSpPr>
            <p:spPr bwMode="auto">
              <a:xfrm rot="21318079" flipH="1">
                <a:off x="2287" y="1927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" name="Freeform 182"/>
              <p:cNvSpPr>
                <a:spLocks/>
              </p:cNvSpPr>
              <p:nvPr/>
            </p:nvSpPr>
            <p:spPr bwMode="auto">
              <a:xfrm rot="21318079" flipH="1">
                <a:off x="2287" y="1991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" name="Freeform 183"/>
              <p:cNvSpPr>
                <a:spLocks/>
              </p:cNvSpPr>
              <p:nvPr/>
            </p:nvSpPr>
            <p:spPr bwMode="auto">
              <a:xfrm rot="21318079" flipH="1">
                <a:off x="2287" y="2055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Freeform 184"/>
              <p:cNvSpPr>
                <a:spLocks/>
              </p:cNvSpPr>
              <p:nvPr/>
            </p:nvSpPr>
            <p:spPr bwMode="auto">
              <a:xfrm>
                <a:off x="1938" y="1870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9" name="Freeform 185"/>
              <p:cNvSpPr>
                <a:spLocks/>
              </p:cNvSpPr>
              <p:nvPr/>
            </p:nvSpPr>
            <p:spPr bwMode="auto">
              <a:xfrm>
                <a:off x="1938" y="1937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0" name="Freeform 186"/>
              <p:cNvSpPr>
                <a:spLocks/>
              </p:cNvSpPr>
              <p:nvPr/>
            </p:nvSpPr>
            <p:spPr bwMode="auto">
              <a:xfrm>
                <a:off x="1938" y="2003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9" name="Group 187"/>
            <p:cNvGrpSpPr>
              <a:grpSpLocks/>
            </p:cNvGrpSpPr>
            <p:nvPr/>
          </p:nvGrpSpPr>
          <p:grpSpPr bwMode="auto">
            <a:xfrm>
              <a:off x="2583" y="3593"/>
              <a:ext cx="450" cy="342"/>
              <a:chOff x="1815" y="1614"/>
              <a:chExt cx="840" cy="635"/>
            </a:xfrm>
          </p:grpSpPr>
          <p:grpSp>
            <p:nvGrpSpPr>
              <p:cNvPr id="29" name="Group 188"/>
              <p:cNvGrpSpPr>
                <a:grpSpLocks/>
              </p:cNvGrpSpPr>
              <p:nvPr/>
            </p:nvGrpSpPr>
            <p:grpSpPr bwMode="auto">
              <a:xfrm>
                <a:off x="1815" y="1617"/>
                <a:ext cx="423" cy="632"/>
                <a:chOff x="1815" y="1617"/>
                <a:chExt cx="423" cy="632"/>
              </a:xfrm>
            </p:grpSpPr>
            <p:sp>
              <p:nvSpPr>
                <p:cNvPr id="45" name="Freeform 189"/>
                <p:cNvSpPr>
                  <a:spLocks/>
                </p:cNvSpPr>
                <p:nvPr/>
              </p:nvSpPr>
              <p:spPr bwMode="auto">
                <a:xfrm>
                  <a:off x="1815" y="1617"/>
                  <a:ext cx="420" cy="632"/>
                </a:xfrm>
                <a:custGeom>
                  <a:avLst/>
                  <a:gdLst>
                    <a:gd name="T0" fmla="*/ 0 w 420"/>
                    <a:gd name="T1" fmla="*/ 123 h 632"/>
                    <a:gd name="T2" fmla="*/ 30 w 420"/>
                    <a:gd name="T3" fmla="*/ 558 h 632"/>
                    <a:gd name="T4" fmla="*/ 420 w 420"/>
                    <a:gd name="T5" fmla="*/ 558 h 632"/>
                    <a:gd name="T6" fmla="*/ 418 w 420"/>
                    <a:gd name="T7" fmla="*/ 112 h 632"/>
                    <a:gd name="T8" fmla="*/ 0 w 420"/>
                    <a:gd name="T9" fmla="*/ 123 h 6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0"/>
                    <a:gd name="T16" fmla="*/ 0 h 632"/>
                    <a:gd name="T17" fmla="*/ 420 w 420"/>
                    <a:gd name="T18" fmla="*/ 632 h 6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0" h="632">
                      <a:moveTo>
                        <a:pt x="0" y="123"/>
                      </a:moveTo>
                      <a:lnTo>
                        <a:pt x="30" y="558"/>
                      </a:lnTo>
                      <a:cubicBezTo>
                        <a:pt x="95" y="632"/>
                        <a:pt x="292" y="486"/>
                        <a:pt x="420" y="558"/>
                      </a:cubicBezTo>
                      <a:lnTo>
                        <a:pt x="418" y="112"/>
                      </a:lnTo>
                      <a:cubicBezTo>
                        <a:pt x="318" y="0"/>
                        <a:pt x="81" y="123"/>
                        <a:pt x="0" y="123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6" name="Freeform 190"/>
                <p:cNvSpPr>
                  <a:spLocks/>
                </p:cNvSpPr>
                <p:nvPr/>
              </p:nvSpPr>
              <p:spPr bwMode="auto">
                <a:xfrm>
                  <a:off x="1869" y="1617"/>
                  <a:ext cx="369" cy="611"/>
                </a:xfrm>
                <a:custGeom>
                  <a:avLst/>
                  <a:gdLst>
                    <a:gd name="T0" fmla="*/ 0 w 369"/>
                    <a:gd name="T1" fmla="*/ 84 h 611"/>
                    <a:gd name="T2" fmla="*/ 18 w 369"/>
                    <a:gd name="T3" fmla="*/ 537 h 611"/>
                    <a:gd name="T4" fmla="*/ 369 w 369"/>
                    <a:gd name="T5" fmla="*/ 558 h 611"/>
                    <a:gd name="T6" fmla="*/ 367 w 369"/>
                    <a:gd name="T7" fmla="*/ 112 h 611"/>
                    <a:gd name="T8" fmla="*/ 0 w 369"/>
                    <a:gd name="T9" fmla="*/ 84 h 6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9"/>
                    <a:gd name="T16" fmla="*/ 0 h 611"/>
                    <a:gd name="T17" fmla="*/ 369 w 369"/>
                    <a:gd name="T18" fmla="*/ 611 h 6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9" h="611">
                      <a:moveTo>
                        <a:pt x="0" y="84"/>
                      </a:moveTo>
                      <a:lnTo>
                        <a:pt x="18" y="537"/>
                      </a:lnTo>
                      <a:cubicBezTo>
                        <a:pt x="83" y="611"/>
                        <a:pt x="241" y="486"/>
                        <a:pt x="369" y="558"/>
                      </a:cubicBezTo>
                      <a:lnTo>
                        <a:pt x="367" y="112"/>
                      </a:lnTo>
                      <a:cubicBezTo>
                        <a:pt x="267" y="0"/>
                        <a:pt x="81" y="84"/>
                        <a:pt x="0" y="8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0" name="Group 191"/>
              <p:cNvGrpSpPr>
                <a:grpSpLocks/>
              </p:cNvGrpSpPr>
              <p:nvPr/>
            </p:nvGrpSpPr>
            <p:grpSpPr bwMode="auto">
              <a:xfrm flipH="1">
                <a:off x="2232" y="1614"/>
                <a:ext cx="423" cy="632"/>
                <a:chOff x="1815" y="1617"/>
                <a:chExt cx="423" cy="632"/>
              </a:xfrm>
            </p:grpSpPr>
            <p:sp>
              <p:nvSpPr>
                <p:cNvPr id="43" name="Freeform 192"/>
                <p:cNvSpPr>
                  <a:spLocks/>
                </p:cNvSpPr>
                <p:nvPr/>
              </p:nvSpPr>
              <p:spPr bwMode="auto">
                <a:xfrm>
                  <a:off x="1815" y="1617"/>
                  <a:ext cx="420" cy="632"/>
                </a:xfrm>
                <a:custGeom>
                  <a:avLst/>
                  <a:gdLst>
                    <a:gd name="T0" fmla="*/ 0 w 420"/>
                    <a:gd name="T1" fmla="*/ 123 h 632"/>
                    <a:gd name="T2" fmla="*/ 30 w 420"/>
                    <a:gd name="T3" fmla="*/ 558 h 632"/>
                    <a:gd name="T4" fmla="*/ 420 w 420"/>
                    <a:gd name="T5" fmla="*/ 558 h 632"/>
                    <a:gd name="T6" fmla="*/ 418 w 420"/>
                    <a:gd name="T7" fmla="*/ 112 h 632"/>
                    <a:gd name="T8" fmla="*/ 0 w 420"/>
                    <a:gd name="T9" fmla="*/ 123 h 6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0"/>
                    <a:gd name="T16" fmla="*/ 0 h 632"/>
                    <a:gd name="T17" fmla="*/ 420 w 420"/>
                    <a:gd name="T18" fmla="*/ 632 h 6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0" h="632">
                      <a:moveTo>
                        <a:pt x="0" y="123"/>
                      </a:moveTo>
                      <a:lnTo>
                        <a:pt x="30" y="558"/>
                      </a:lnTo>
                      <a:cubicBezTo>
                        <a:pt x="95" y="632"/>
                        <a:pt x="292" y="486"/>
                        <a:pt x="420" y="558"/>
                      </a:cubicBezTo>
                      <a:lnTo>
                        <a:pt x="418" y="112"/>
                      </a:lnTo>
                      <a:cubicBezTo>
                        <a:pt x="318" y="0"/>
                        <a:pt x="81" y="123"/>
                        <a:pt x="0" y="123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4" name="Freeform 193"/>
                <p:cNvSpPr>
                  <a:spLocks/>
                </p:cNvSpPr>
                <p:nvPr/>
              </p:nvSpPr>
              <p:spPr bwMode="auto">
                <a:xfrm>
                  <a:off x="1869" y="1617"/>
                  <a:ext cx="369" cy="611"/>
                </a:xfrm>
                <a:custGeom>
                  <a:avLst/>
                  <a:gdLst>
                    <a:gd name="T0" fmla="*/ 0 w 369"/>
                    <a:gd name="T1" fmla="*/ 84 h 611"/>
                    <a:gd name="T2" fmla="*/ 18 w 369"/>
                    <a:gd name="T3" fmla="*/ 537 h 611"/>
                    <a:gd name="T4" fmla="*/ 369 w 369"/>
                    <a:gd name="T5" fmla="*/ 558 h 611"/>
                    <a:gd name="T6" fmla="*/ 367 w 369"/>
                    <a:gd name="T7" fmla="*/ 112 h 611"/>
                    <a:gd name="T8" fmla="*/ 0 w 369"/>
                    <a:gd name="T9" fmla="*/ 84 h 6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9"/>
                    <a:gd name="T16" fmla="*/ 0 h 611"/>
                    <a:gd name="T17" fmla="*/ 369 w 369"/>
                    <a:gd name="T18" fmla="*/ 611 h 6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9" h="611">
                      <a:moveTo>
                        <a:pt x="0" y="84"/>
                      </a:moveTo>
                      <a:lnTo>
                        <a:pt x="18" y="537"/>
                      </a:lnTo>
                      <a:cubicBezTo>
                        <a:pt x="83" y="611"/>
                        <a:pt x="241" y="486"/>
                        <a:pt x="369" y="558"/>
                      </a:cubicBezTo>
                      <a:lnTo>
                        <a:pt x="367" y="112"/>
                      </a:lnTo>
                      <a:cubicBezTo>
                        <a:pt x="267" y="0"/>
                        <a:pt x="81" y="84"/>
                        <a:pt x="0" y="8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31" name="Freeform 194"/>
              <p:cNvSpPr>
                <a:spLocks/>
              </p:cNvSpPr>
              <p:nvPr/>
            </p:nvSpPr>
            <p:spPr bwMode="auto">
              <a:xfrm>
                <a:off x="1935" y="1738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" name="Freeform 195"/>
              <p:cNvSpPr>
                <a:spLocks/>
              </p:cNvSpPr>
              <p:nvPr/>
            </p:nvSpPr>
            <p:spPr bwMode="auto">
              <a:xfrm>
                <a:off x="1938" y="1804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" name="Freeform 196"/>
              <p:cNvSpPr>
                <a:spLocks/>
              </p:cNvSpPr>
              <p:nvPr/>
            </p:nvSpPr>
            <p:spPr bwMode="auto">
              <a:xfrm>
                <a:off x="1935" y="2070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" name="Freeform 197"/>
              <p:cNvSpPr>
                <a:spLocks/>
              </p:cNvSpPr>
              <p:nvPr/>
            </p:nvSpPr>
            <p:spPr bwMode="auto">
              <a:xfrm rot="21318079" flipH="1">
                <a:off x="2287" y="1735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" name="Freeform 198"/>
              <p:cNvSpPr>
                <a:spLocks/>
              </p:cNvSpPr>
              <p:nvPr/>
            </p:nvSpPr>
            <p:spPr bwMode="auto">
              <a:xfrm rot="21318079" flipH="1">
                <a:off x="2287" y="1799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" name="Freeform 199"/>
              <p:cNvSpPr>
                <a:spLocks/>
              </p:cNvSpPr>
              <p:nvPr/>
            </p:nvSpPr>
            <p:spPr bwMode="auto">
              <a:xfrm rot="21318079" flipH="1">
                <a:off x="2287" y="1863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" name="Freeform 200"/>
              <p:cNvSpPr>
                <a:spLocks/>
              </p:cNvSpPr>
              <p:nvPr/>
            </p:nvSpPr>
            <p:spPr bwMode="auto">
              <a:xfrm rot="21318079" flipH="1">
                <a:off x="2287" y="1927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" name="Freeform 201"/>
              <p:cNvSpPr>
                <a:spLocks/>
              </p:cNvSpPr>
              <p:nvPr/>
            </p:nvSpPr>
            <p:spPr bwMode="auto">
              <a:xfrm rot="21318079" flipH="1">
                <a:off x="2287" y="1991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" name="Freeform 202"/>
              <p:cNvSpPr>
                <a:spLocks/>
              </p:cNvSpPr>
              <p:nvPr/>
            </p:nvSpPr>
            <p:spPr bwMode="auto">
              <a:xfrm rot="21318079" flipH="1">
                <a:off x="2287" y="2055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" name="Freeform 203"/>
              <p:cNvSpPr>
                <a:spLocks/>
              </p:cNvSpPr>
              <p:nvPr/>
            </p:nvSpPr>
            <p:spPr bwMode="auto">
              <a:xfrm>
                <a:off x="1938" y="1870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" name="Freeform 204"/>
              <p:cNvSpPr>
                <a:spLocks/>
              </p:cNvSpPr>
              <p:nvPr/>
            </p:nvSpPr>
            <p:spPr bwMode="auto">
              <a:xfrm>
                <a:off x="1938" y="1937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" name="Freeform 205"/>
              <p:cNvSpPr>
                <a:spLocks/>
              </p:cNvSpPr>
              <p:nvPr/>
            </p:nvSpPr>
            <p:spPr bwMode="auto">
              <a:xfrm>
                <a:off x="1938" y="2003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" name="Group 206"/>
            <p:cNvGrpSpPr>
              <a:grpSpLocks/>
            </p:cNvGrpSpPr>
            <p:nvPr/>
          </p:nvGrpSpPr>
          <p:grpSpPr bwMode="auto">
            <a:xfrm>
              <a:off x="2722" y="3723"/>
              <a:ext cx="450" cy="342"/>
              <a:chOff x="1815" y="1614"/>
              <a:chExt cx="840" cy="635"/>
            </a:xfrm>
          </p:grpSpPr>
          <p:grpSp>
            <p:nvGrpSpPr>
              <p:cNvPr id="11" name="Group 207"/>
              <p:cNvGrpSpPr>
                <a:grpSpLocks/>
              </p:cNvGrpSpPr>
              <p:nvPr/>
            </p:nvGrpSpPr>
            <p:grpSpPr bwMode="auto">
              <a:xfrm>
                <a:off x="1815" y="1617"/>
                <a:ext cx="423" cy="632"/>
                <a:chOff x="1815" y="1617"/>
                <a:chExt cx="423" cy="632"/>
              </a:xfrm>
            </p:grpSpPr>
            <p:sp>
              <p:nvSpPr>
                <p:cNvPr id="27" name="Freeform 208"/>
                <p:cNvSpPr>
                  <a:spLocks/>
                </p:cNvSpPr>
                <p:nvPr/>
              </p:nvSpPr>
              <p:spPr bwMode="auto">
                <a:xfrm>
                  <a:off x="1815" y="1617"/>
                  <a:ext cx="420" cy="632"/>
                </a:xfrm>
                <a:custGeom>
                  <a:avLst/>
                  <a:gdLst>
                    <a:gd name="T0" fmla="*/ 0 w 420"/>
                    <a:gd name="T1" fmla="*/ 123 h 632"/>
                    <a:gd name="T2" fmla="*/ 30 w 420"/>
                    <a:gd name="T3" fmla="*/ 558 h 632"/>
                    <a:gd name="T4" fmla="*/ 420 w 420"/>
                    <a:gd name="T5" fmla="*/ 558 h 632"/>
                    <a:gd name="T6" fmla="*/ 418 w 420"/>
                    <a:gd name="T7" fmla="*/ 112 h 632"/>
                    <a:gd name="T8" fmla="*/ 0 w 420"/>
                    <a:gd name="T9" fmla="*/ 123 h 6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0"/>
                    <a:gd name="T16" fmla="*/ 0 h 632"/>
                    <a:gd name="T17" fmla="*/ 420 w 420"/>
                    <a:gd name="T18" fmla="*/ 632 h 6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0" h="632">
                      <a:moveTo>
                        <a:pt x="0" y="123"/>
                      </a:moveTo>
                      <a:lnTo>
                        <a:pt x="30" y="558"/>
                      </a:lnTo>
                      <a:cubicBezTo>
                        <a:pt x="95" y="632"/>
                        <a:pt x="292" y="486"/>
                        <a:pt x="420" y="558"/>
                      </a:cubicBezTo>
                      <a:lnTo>
                        <a:pt x="418" y="112"/>
                      </a:lnTo>
                      <a:cubicBezTo>
                        <a:pt x="318" y="0"/>
                        <a:pt x="81" y="123"/>
                        <a:pt x="0" y="123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8" name="Freeform 209"/>
                <p:cNvSpPr>
                  <a:spLocks/>
                </p:cNvSpPr>
                <p:nvPr/>
              </p:nvSpPr>
              <p:spPr bwMode="auto">
                <a:xfrm>
                  <a:off x="1869" y="1617"/>
                  <a:ext cx="369" cy="611"/>
                </a:xfrm>
                <a:custGeom>
                  <a:avLst/>
                  <a:gdLst>
                    <a:gd name="T0" fmla="*/ 0 w 369"/>
                    <a:gd name="T1" fmla="*/ 84 h 611"/>
                    <a:gd name="T2" fmla="*/ 18 w 369"/>
                    <a:gd name="T3" fmla="*/ 537 h 611"/>
                    <a:gd name="T4" fmla="*/ 369 w 369"/>
                    <a:gd name="T5" fmla="*/ 558 h 611"/>
                    <a:gd name="T6" fmla="*/ 367 w 369"/>
                    <a:gd name="T7" fmla="*/ 112 h 611"/>
                    <a:gd name="T8" fmla="*/ 0 w 369"/>
                    <a:gd name="T9" fmla="*/ 84 h 6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9"/>
                    <a:gd name="T16" fmla="*/ 0 h 611"/>
                    <a:gd name="T17" fmla="*/ 369 w 369"/>
                    <a:gd name="T18" fmla="*/ 611 h 6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9" h="611">
                      <a:moveTo>
                        <a:pt x="0" y="84"/>
                      </a:moveTo>
                      <a:lnTo>
                        <a:pt x="18" y="537"/>
                      </a:lnTo>
                      <a:cubicBezTo>
                        <a:pt x="83" y="611"/>
                        <a:pt x="241" y="486"/>
                        <a:pt x="369" y="558"/>
                      </a:cubicBezTo>
                      <a:lnTo>
                        <a:pt x="367" y="112"/>
                      </a:lnTo>
                      <a:cubicBezTo>
                        <a:pt x="267" y="0"/>
                        <a:pt x="81" y="84"/>
                        <a:pt x="0" y="8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2" name="Group 210"/>
              <p:cNvGrpSpPr>
                <a:grpSpLocks/>
              </p:cNvGrpSpPr>
              <p:nvPr/>
            </p:nvGrpSpPr>
            <p:grpSpPr bwMode="auto">
              <a:xfrm flipH="1">
                <a:off x="2232" y="1614"/>
                <a:ext cx="423" cy="632"/>
                <a:chOff x="1815" y="1617"/>
                <a:chExt cx="423" cy="632"/>
              </a:xfrm>
            </p:grpSpPr>
            <p:sp>
              <p:nvSpPr>
                <p:cNvPr id="25" name="Freeform 211"/>
                <p:cNvSpPr>
                  <a:spLocks/>
                </p:cNvSpPr>
                <p:nvPr/>
              </p:nvSpPr>
              <p:spPr bwMode="auto">
                <a:xfrm>
                  <a:off x="1815" y="1617"/>
                  <a:ext cx="420" cy="632"/>
                </a:xfrm>
                <a:custGeom>
                  <a:avLst/>
                  <a:gdLst>
                    <a:gd name="T0" fmla="*/ 0 w 420"/>
                    <a:gd name="T1" fmla="*/ 123 h 632"/>
                    <a:gd name="T2" fmla="*/ 30 w 420"/>
                    <a:gd name="T3" fmla="*/ 558 h 632"/>
                    <a:gd name="T4" fmla="*/ 420 w 420"/>
                    <a:gd name="T5" fmla="*/ 558 h 632"/>
                    <a:gd name="T6" fmla="*/ 418 w 420"/>
                    <a:gd name="T7" fmla="*/ 112 h 632"/>
                    <a:gd name="T8" fmla="*/ 0 w 420"/>
                    <a:gd name="T9" fmla="*/ 123 h 6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20"/>
                    <a:gd name="T16" fmla="*/ 0 h 632"/>
                    <a:gd name="T17" fmla="*/ 420 w 420"/>
                    <a:gd name="T18" fmla="*/ 632 h 6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20" h="632">
                      <a:moveTo>
                        <a:pt x="0" y="123"/>
                      </a:moveTo>
                      <a:lnTo>
                        <a:pt x="30" y="558"/>
                      </a:lnTo>
                      <a:cubicBezTo>
                        <a:pt x="95" y="632"/>
                        <a:pt x="292" y="486"/>
                        <a:pt x="420" y="558"/>
                      </a:cubicBezTo>
                      <a:lnTo>
                        <a:pt x="418" y="112"/>
                      </a:lnTo>
                      <a:cubicBezTo>
                        <a:pt x="318" y="0"/>
                        <a:pt x="81" y="123"/>
                        <a:pt x="0" y="123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6" name="Freeform 212"/>
                <p:cNvSpPr>
                  <a:spLocks/>
                </p:cNvSpPr>
                <p:nvPr/>
              </p:nvSpPr>
              <p:spPr bwMode="auto">
                <a:xfrm>
                  <a:off x="1869" y="1617"/>
                  <a:ext cx="369" cy="611"/>
                </a:xfrm>
                <a:custGeom>
                  <a:avLst/>
                  <a:gdLst>
                    <a:gd name="T0" fmla="*/ 0 w 369"/>
                    <a:gd name="T1" fmla="*/ 84 h 611"/>
                    <a:gd name="T2" fmla="*/ 18 w 369"/>
                    <a:gd name="T3" fmla="*/ 537 h 611"/>
                    <a:gd name="T4" fmla="*/ 369 w 369"/>
                    <a:gd name="T5" fmla="*/ 558 h 611"/>
                    <a:gd name="T6" fmla="*/ 367 w 369"/>
                    <a:gd name="T7" fmla="*/ 112 h 611"/>
                    <a:gd name="T8" fmla="*/ 0 w 369"/>
                    <a:gd name="T9" fmla="*/ 84 h 6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9"/>
                    <a:gd name="T16" fmla="*/ 0 h 611"/>
                    <a:gd name="T17" fmla="*/ 369 w 369"/>
                    <a:gd name="T18" fmla="*/ 611 h 6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9" h="611">
                      <a:moveTo>
                        <a:pt x="0" y="84"/>
                      </a:moveTo>
                      <a:lnTo>
                        <a:pt x="18" y="537"/>
                      </a:lnTo>
                      <a:cubicBezTo>
                        <a:pt x="83" y="611"/>
                        <a:pt x="241" y="486"/>
                        <a:pt x="369" y="558"/>
                      </a:cubicBezTo>
                      <a:lnTo>
                        <a:pt x="367" y="112"/>
                      </a:lnTo>
                      <a:cubicBezTo>
                        <a:pt x="267" y="0"/>
                        <a:pt x="81" y="84"/>
                        <a:pt x="0" y="8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3" name="Freeform 213"/>
              <p:cNvSpPr>
                <a:spLocks/>
              </p:cNvSpPr>
              <p:nvPr/>
            </p:nvSpPr>
            <p:spPr bwMode="auto">
              <a:xfrm>
                <a:off x="1935" y="1738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214"/>
              <p:cNvSpPr>
                <a:spLocks/>
              </p:cNvSpPr>
              <p:nvPr/>
            </p:nvSpPr>
            <p:spPr bwMode="auto">
              <a:xfrm>
                <a:off x="1938" y="1804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215"/>
              <p:cNvSpPr>
                <a:spLocks/>
              </p:cNvSpPr>
              <p:nvPr/>
            </p:nvSpPr>
            <p:spPr bwMode="auto">
              <a:xfrm>
                <a:off x="1935" y="2070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eeform 216"/>
              <p:cNvSpPr>
                <a:spLocks/>
              </p:cNvSpPr>
              <p:nvPr/>
            </p:nvSpPr>
            <p:spPr bwMode="auto">
              <a:xfrm rot="21318079" flipH="1">
                <a:off x="2287" y="1735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eeform 217"/>
              <p:cNvSpPr>
                <a:spLocks/>
              </p:cNvSpPr>
              <p:nvPr/>
            </p:nvSpPr>
            <p:spPr bwMode="auto">
              <a:xfrm rot="21318079" flipH="1">
                <a:off x="2287" y="1799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eeform 218"/>
              <p:cNvSpPr>
                <a:spLocks/>
              </p:cNvSpPr>
              <p:nvPr/>
            </p:nvSpPr>
            <p:spPr bwMode="auto">
              <a:xfrm rot="21318079" flipH="1">
                <a:off x="2287" y="1863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eeform 219"/>
              <p:cNvSpPr>
                <a:spLocks/>
              </p:cNvSpPr>
              <p:nvPr/>
            </p:nvSpPr>
            <p:spPr bwMode="auto">
              <a:xfrm rot="21318079" flipH="1">
                <a:off x="2287" y="1927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eeform 220"/>
              <p:cNvSpPr>
                <a:spLocks/>
              </p:cNvSpPr>
              <p:nvPr/>
            </p:nvSpPr>
            <p:spPr bwMode="auto">
              <a:xfrm rot="21318079" flipH="1">
                <a:off x="2287" y="1991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" name="Freeform 221"/>
              <p:cNvSpPr>
                <a:spLocks/>
              </p:cNvSpPr>
              <p:nvPr/>
            </p:nvSpPr>
            <p:spPr bwMode="auto">
              <a:xfrm rot="21318079" flipH="1">
                <a:off x="2287" y="2055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eeform 222"/>
              <p:cNvSpPr>
                <a:spLocks/>
              </p:cNvSpPr>
              <p:nvPr/>
            </p:nvSpPr>
            <p:spPr bwMode="auto">
              <a:xfrm>
                <a:off x="1938" y="1870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eeform 223"/>
              <p:cNvSpPr>
                <a:spLocks/>
              </p:cNvSpPr>
              <p:nvPr/>
            </p:nvSpPr>
            <p:spPr bwMode="auto">
              <a:xfrm>
                <a:off x="1938" y="1937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eeform 224"/>
              <p:cNvSpPr>
                <a:spLocks/>
              </p:cNvSpPr>
              <p:nvPr/>
            </p:nvSpPr>
            <p:spPr bwMode="auto">
              <a:xfrm>
                <a:off x="1938" y="2003"/>
                <a:ext cx="237" cy="24"/>
              </a:xfrm>
              <a:custGeom>
                <a:avLst/>
                <a:gdLst>
                  <a:gd name="T0" fmla="*/ 0 w 237"/>
                  <a:gd name="T1" fmla="*/ 24 h 24"/>
                  <a:gd name="T2" fmla="*/ 131 w 237"/>
                  <a:gd name="T3" fmla="*/ 2 h 24"/>
                  <a:gd name="T4" fmla="*/ 237 w 237"/>
                  <a:gd name="T5" fmla="*/ 12 h 24"/>
                  <a:gd name="T6" fmla="*/ 0 60000 65536"/>
                  <a:gd name="T7" fmla="*/ 0 60000 65536"/>
                  <a:gd name="T8" fmla="*/ 0 60000 65536"/>
                  <a:gd name="T9" fmla="*/ 0 w 237"/>
                  <a:gd name="T10" fmla="*/ 0 h 24"/>
                  <a:gd name="T11" fmla="*/ 237 w 237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7" h="24">
                    <a:moveTo>
                      <a:pt x="0" y="24"/>
                    </a:moveTo>
                    <a:cubicBezTo>
                      <a:pt x="22" y="20"/>
                      <a:pt x="92" y="4"/>
                      <a:pt x="131" y="2"/>
                    </a:cubicBezTo>
                    <a:cubicBezTo>
                      <a:pt x="170" y="0"/>
                      <a:pt x="215" y="10"/>
                      <a:pt x="237" y="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pic>
        <p:nvPicPr>
          <p:cNvPr id="65" name="Picture 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0634" y="1906000"/>
            <a:ext cx="725060" cy="49330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6" name="Прямоугольник 65"/>
          <p:cNvSpPr/>
          <p:nvPr/>
        </p:nvSpPr>
        <p:spPr>
          <a:xfrm>
            <a:off x="6649292" y="1933766"/>
            <a:ext cx="19764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6600"/>
                </a:solidFill>
              </a:rPr>
              <a:t>175 </a:t>
            </a:r>
            <a:r>
              <a:rPr lang="ru-RU" sz="1400" dirty="0">
                <a:solidFill>
                  <a:srgbClr val="006600"/>
                </a:solidFill>
              </a:rPr>
              <a:t>действующих членов</a:t>
            </a:r>
            <a:r>
              <a:rPr lang="en-US" sz="1400" dirty="0">
                <a:solidFill>
                  <a:srgbClr val="006600"/>
                </a:solidFill>
              </a:rPr>
              <a:t> 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6649292" y="1209395"/>
            <a:ext cx="17158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006600"/>
                </a:solidFill>
              </a:rPr>
              <a:t>49 действующих </a:t>
            </a:r>
          </a:p>
          <a:p>
            <a:r>
              <a:rPr lang="en-US" sz="1400" dirty="0" smtClean="0">
                <a:solidFill>
                  <a:srgbClr val="006600"/>
                </a:solidFill>
              </a:rPr>
              <a:t> </a:t>
            </a:r>
            <a:r>
              <a:rPr lang="ru-RU" sz="1400" dirty="0">
                <a:solidFill>
                  <a:srgbClr val="006600"/>
                </a:solidFill>
              </a:rPr>
              <a:t>стандартов</a:t>
            </a:r>
            <a:r>
              <a:rPr lang="en-US" sz="1400" dirty="0">
                <a:solidFill>
                  <a:srgbClr val="006600"/>
                </a:solidFill>
              </a:rPr>
              <a:t> </a:t>
            </a:r>
            <a:endParaRPr lang="ru-RU" sz="1400" dirty="0">
              <a:solidFill>
                <a:srgbClr val="006600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56549" y="2215147"/>
            <a:ext cx="86960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6600"/>
                </a:solidFill>
              </a:rPr>
              <a:t>Деятельность комитета ПС: </a:t>
            </a: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Ежегодное общее совещание в г. Роли (США) </a:t>
            </a: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Встреча с административным подкомитетом </a:t>
            </a:r>
            <a:r>
              <a:rPr lang="en-US" dirty="0" smtClean="0"/>
              <a:t>(B0</a:t>
            </a:r>
            <a:r>
              <a:rPr lang="en-US" dirty="0"/>
              <a:t>) </a:t>
            </a:r>
            <a:r>
              <a:rPr lang="ru-RU" dirty="0" smtClean="0"/>
              <a:t>на Генеральном совещании в г. Сан-Диего в июле</a:t>
            </a:r>
          </a:p>
          <a:p>
            <a:pPr algn="just"/>
            <a:r>
              <a:rPr lang="en-US" dirty="0" smtClean="0"/>
              <a:t> </a:t>
            </a:r>
            <a:endParaRPr lang="ru-RU" dirty="0" smtClean="0"/>
          </a:p>
          <a:p>
            <a:pPr algn="just"/>
            <a:r>
              <a:rPr lang="ru-RU" dirty="0" smtClean="0">
                <a:solidFill>
                  <a:srgbClr val="006600"/>
                </a:solidFill>
              </a:rPr>
              <a:t>Сотрудничество с СИГРЭ: </a:t>
            </a:r>
          </a:p>
          <a:p>
            <a:pPr algn="just"/>
            <a:r>
              <a:rPr lang="ru-RU" dirty="0" smtClean="0"/>
              <a:t>Объединенное заседание технических специалистов в рамках Ежегодного совещания в г. Роли по теме он-лайн мониторинга. </a:t>
            </a:r>
          </a:p>
          <a:p>
            <a:pPr algn="just"/>
            <a:r>
              <a:rPr lang="ru-RU" dirty="0" smtClean="0">
                <a:solidFill>
                  <a:srgbClr val="006600"/>
                </a:solidFill>
              </a:rPr>
              <a:t>Результат: </a:t>
            </a:r>
          </a:p>
          <a:p>
            <a:pPr algn="just"/>
            <a:r>
              <a:rPr lang="ru-RU" dirty="0" smtClean="0"/>
              <a:t>По итогам заседания было выпущено 9 публикаций; </a:t>
            </a:r>
          </a:p>
          <a:p>
            <a:pPr algn="just"/>
            <a:r>
              <a:rPr lang="ru-RU" dirty="0" smtClean="0"/>
              <a:t>Мероприятие посетили 20 специалистов.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>
                <a:solidFill>
                  <a:srgbClr val="006600"/>
                </a:solidFill>
              </a:rPr>
              <a:t>Проблемы и вопросы</a:t>
            </a:r>
            <a:r>
              <a:rPr lang="en-US" dirty="0" smtClean="0">
                <a:solidFill>
                  <a:srgbClr val="006600"/>
                </a:solidFill>
              </a:rPr>
              <a:t>: </a:t>
            </a:r>
            <a:endParaRPr lang="en-US" dirty="0">
              <a:solidFill>
                <a:srgbClr val="006600"/>
              </a:solidFill>
            </a:endParaRP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Основной проблемой является сокращение </a:t>
            </a:r>
            <a:r>
              <a:rPr lang="ru-RU" dirty="0"/>
              <a:t>бюджета </a:t>
            </a:r>
            <a:r>
              <a:rPr lang="ru-RU" dirty="0" smtClean="0"/>
              <a:t>электроэнергетических предприятий в части командирования специалистов на мероприятия, организованные Институтом</a:t>
            </a:r>
            <a:endParaRPr lang="ru-RU" dirty="0"/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Другой важной проблемой является уход на пенсию большинства специалистов, в связи с чем требуется набор молодых участников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>
                <a:solidFill>
                  <a:srgbClr val="006600"/>
                </a:solidFill>
              </a:rPr>
              <a:t>Планы</a:t>
            </a:r>
            <a:r>
              <a:rPr lang="en-US" dirty="0" smtClean="0">
                <a:solidFill>
                  <a:srgbClr val="006600"/>
                </a:solidFill>
              </a:rPr>
              <a:t>: </a:t>
            </a:r>
            <a:endParaRPr lang="en-US" dirty="0">
              <a:solidFill>
                <a:srgbClr val="006600"/>
              </a:solidFill>
            </a:endParaRP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Участие в заседании специалистов </a:t>
            </a:r>
            <a:r>
              <a:rPr lang="en-US" dirty="0" smtClean="0"/>
              <a:t>CIGRE</a:t>
            </a:r>
            <a:r>
              <a:rPr lang="ru-RU" dirty="0" smtClean="0"/>
              <a:t> по теме мониторинга состояния в</a:t>
            </a:r>
            <a:r>
              <a:rPr lang="en-US" dirty="0" smtClean="0"/>
              <a:t> 2013</a:t>
            </a:r>
            <a:endParaRPr lang="en-US" dirty="0"/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Набор новых участников </a:t>
            </a:r>
            <a:endParaRPr lang="en-US" dirty="0"/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Голосование по 5 стандартам, запланированным на 2013 год</a:t>
            </a: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Публикация 5 стандартов по результатам голосования</a:t>
            </a: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Награждение участников института в различных номинациях</a:t>
            </a:r>
          </a:p>
          <a:p>
            <a:pPr marL="171450" indent="-171450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Заседание специалистов в рамках Генерального совещания в Ванкувере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273215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</a:t>
            </a:r>
            <a:r>
              <a:rPr lang="ru-RU" dirty="0" smtClean="0"/>
              <a:t>бзор </a:t>
            </a:r>
            <a:r>
              <a:rPr lang="ru-RU" dirty="0"/>
              <a:t>представленных в ИК В3 </a:t>
            </a:r>
            <a:r>
              <a:rPr lang="ru-RU" dirty="0" smtClean="0"/>
              <a:t>докладов</a:t>
            </a:r>
            <a:r>
              <a:rPr lang="en-US" dirty="0" smtClean="0"/>
              <a:t> </a:t>
            </a:r>
            <a:r>
              <a:rPr lang="ru-RU" dirty="0" smtClean="0"/>
              <a:t>на 44-ой сессии СИГРЭ. Тенденции в</a:t>
            </a:r>
            <a:r>
              <a:rPr lang="en-US" dirty="0" smtClean="0"/>
              <a:t> </a:t>
            </a:r>
            <a:r>
              <a:rPr lang="ru-RU" dirty="0" smtClean="0"/>
              <a:t>электроэнергетике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4294967295"/>
          </p:nvPr>
        </p:nvSpPr>
        <p:spPr>
          <a:xfrm>
            <a:off x="140680" y="4677508"/>
            <a:ext cx="8732015" cy="1823776"/>
          </a:xfrm>
        </p:spPr>
        <p:txBody>
          <a:bodyPr>
            <a:normAutofit/>
          </a:bodyPr>
          <a:lstStyle/>
          <a:p>
            <a:pPr marL="0" lvl="1" inden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None/>
            </a:pPr>
            <a:r>
              <a:rPr lang="ru-RU" sz="1800" dirty="0" smtClean="0"/>
              <a:t>В докладах представителей из </a:t>
            </a:r>
            <a:r>
              <a:rPr lang="ru-RU" sz="1800" dirty="0" smtClean="0">
                <a:solidFill>
                  <a:srgbClr val="006600"/>
                </a:solidFill>
              </a:rPr>
              <a:t>Ирландии</a:t>
            </a:r>
            <a:r>
              <a:rPr lang="ru-RU" sz="1800" dirty="0" smtClean="0"/>
              <a:t> и </a:t>
            </a:r>
            <a:r>
              <a:rPr lang="ru-RU" sz="1800" dirty="0" smtClean="0">
                <a:solidFill>
                  <a:srgbClr val="006600"/>
                </a:solidFill>
              </a:rPr>
              <a:t>Мексики</a:t>
            </a:r>
            <a:r>
              <a:rPr lang="ru-RU" sz="1800" dirty="0" smtClean="0"/>
              <a:t> отражена актуальная тенденция </a:t>
            </a:r>
            <a:r>
              <a:rPr lang="ru-RU" sz="1800" dirty="0"/>
              <a:t>создания подстанций, обслуживание которых требует минимального участия человека</a:t>
            </a:r>
            <a:r>
              <a:rPr lang="ru-RU" sz="1800" dirty="0" smtClean="0"/>
              <a:t>. В докладах приведены способы повышения </a:t>
            </a:r>
            <a:r>
              <a:rPr lang="ru-RU" sz="1800" dirty="0"/>
              <a:t>автоматизации подстанций, </a:t>
            </a:r>
            <a:r>
              <a:rPr lang="ru-RU" sz="1800" dirty="0" smtClean="0"/>
              <a:t>снижения темпов </a:t>
            </a:r>
            <a:r>
              <a:rPr lang="ru-RU" sz="1800" dirty="0"/>
              <a:t>старения и вытекающей из этого необходимости замены </a:t>
            </a:r>
            <a:r>
              <a:rPr lang="ru-RU" sz="1800" dirty="0" smtClean="0"/>
              <a:t>оборудования, а также рассмотрены подходы по повышению наблюдаемости подстанций.</a:t>
            </a:r>
            <a:endParaRPr lang="ru-RU" sz="1800" dirty="0"/>
          </a:p>
        </p:txBody>
      </p:sp>
      <p:pic>
        <p:nvPicPr>
          <p:cNvPr id="6" name="Рисунок 5" descr="пс 220 проспект испытателей нобслуживаемая.jpg"/>
          <p:cNvPicPr>
            <a:picLocks noChangeAspect="1"/>
          </p:cNvPicPr>
          <p:nvPr/>
        </p:nvPicPr>
        <p:blipFill>
          <a:blip r:embed="rId2" cstate="print"/>
          <a:srcRect l="11466" t="8810" r="13437" b="18311"/>
          <a:stretch>
            <a:fillRect/>
          </a:stretch>
        </p:blipFill>
        <p:spPr>
          <a:xfrm>
            <a:off x="3808328" y="1916085"/>
            <a:ext cx="3440219" cy="26784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24448" y="1271811"/>
            <a:ext cx="7063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>
              <a:spcBef>
                <a:spcPts val="1200"/>
              </a:spcBef>
              <a:spcAft>
                <a:spcPts val="1200"/>
              </a:spcAft>
              <a:buClr>
                <a:srgbClr val="008000"/>
              </a:buClr>
            </a:pPr>
            <a:r>
              <a:rPr lang="ru-RU" sz="2000" dirty="0" smtClean="0">
                <a:solidFill>
                  <a:srgbClr val="006600"/>
                </a:solidFill>
                <a:cs typeface="+mn-cs"/>
              </a:rPr>
              <a:t>Создание «необслуживаемых» подстанций</a:t>
            </a:r>
            <a:endParaRPr lang="ru-RU" sz="2000" dirty="0">
              <a:solidFill>
                <a:srgbClr val="006600"/>
              </a:solidFill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226" y="1915729"/>
            <a:ext cx="3470354" cy="267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Группа 8"/>
          <p:cNvGrpSpPr/>
          <p:nvPr/>
        </p:nvGrpSpPr>
        <p:grpSpPr>
          <a:xfrm>
            <a:off x="0" y="1156228"/>
            <a:ext cx="864158" cy="694002"/>
            <a:chOff x="0" y="1156228"/>
            <a:chExt cx="864158" cy="694002"/>
          </a:xfrm>
        </p:grpSpPr>
        <p:sp>
          <p:nvSpPr>
            <p:cNvPr id="10" name="Пятиугольник 9"/>
            <p:cNvSpPr/>
            <p:nvPr/>
          </p:nvSpPr>
          <p:spPr>
            <a:xfrm>
              <a:off x="0" y="1157287"/>
              <a:ext cx="773906" cy="692943"/>
            </a:xfrm>
            <a:prstGeom prst="homePlate">
              <a:avLst>
                <a:gd name="adj" fmla="val 31489"/>
              </a:avLst>
            </a:prstGeom>
            <a:gradFill flip="none" rotWithShape="1">
              <a:gsLst>
                <a:gs pos="0">
                  <a:srgbClr val="00CC00"/>
                </a:gs>
                <a:gs pos="100000">
                  <a:srgbClr val="E5FBE8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1" name="Нашивка 10"/>
            <p:cNvSpPr/>
            <p:nvPr/>
          </p:nvSpPr>
          <p:spPr>
            <a:xfrm>
              <a:off x="442127" y="1156228"/>
              <a:ext cx="422031" cy="693336"/>
            </a:xfrm>
            <a:prstGeom prst="chevron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378335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представленных в ИК В3 докладов</a:t>
            </a:r>
            <a:r>
              <a:rPr lang="en-US" dirty="0" smtClean="0"/>
              <a:t> </a:t>
            </a:r>
            <a:r>
              <a:rPr lang="ru-RU" dirty="0" smtClean="0"/>
              <a:t>на 44-ой сессии СИГРЭ. Тенденции в</a:t>
            </a:r>
            <a:r>
              <a:rPr lang="en-US" dirty="0" smtClean="0"/>
              <a:t> </a:t>
            </a:r>
            <a:r>
              <a:rPr lang="ru-RU" dirty="0" smtClean="0"/>
              <a:t>электроэнергетике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30D5A-C7A9-449F-8E6B-2D4EF386C414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62330" y="1787489"/>
            <a:ext cx="6370656" cy="4878475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400" dirty="0" smtClean="0"/>
              <a:t>В работах представителей из </a:t>
            </a:r>
            <a:r>
              <a:rPr lang="ru-RU" sz="1400" dirty="0" smtClean="0">
                <a:solidFill>
                  <a:srgbClr val="006600"/>
                </a:solidFill>
              </a:rPr>
              <a:t>Канады</a:t>
            </a:r>
            <a:r>
              <a:rPr lang="ru-RU" sz="1400" dirty="0" smtClean="0"/>
              <a:t>, </a:t>
            </a:r>
            <a:r>
              <a:rPr lang="ru-RU" sz="1400" dirty="0" smtClean="0">
                <a:solidFill>
                  <a:srgbClr val="006600"/>
                </a:solidFill>
              </a:rPr>
              <a:t>Румынии</a:t>
            </a:r>
            <a:r>
              <a:rPr lang="ru-RU" sz="1400" dirty="0" smtClean="0"/>
              <a:t>, </a:t>
            </a:r>
            <a:r>
              <a:rPr lang="ru-RU" sz="1400" dirty="0" smtClean="0">
                <a:solidFill>
                  <a:srgbClr val="006600"/>
                </a:solidFill>
              </a:rPr>
              <a:t>Италии</a:t>
            </a:r>
            <a:r>
              <a:rPr lang="ru-RU" sz="1400" dirty="0" smtClean="0"/>
              <a:t> и </a:t>
            </a:r>
            <a:r>
              <a:rPr lang="ru-RU" sz="1400" dirty="0" smtClean="0">
                <a:solidFill>
                  <a:srgbClr val="006600"/>
                </a:solidFill>
              </a:rPr>
              <a:t>Малайзии</a:t>
            </a:r>
            <a:r>
              <a:rPr lang="ru-RU" sz="1400" dirty="0" smtClean="0"/>
              <a:t> отражена тенденция активного развития систем </a:t>
            </a:r>
            <a:r>
              <a:rPr lang="ru-RU" sz="1400" dirty="0"/>
              <a:t>мониторинга состояния оборудования </a:t>
            </a:r>
            <a:r>
              <a:rPr lang="ru-RU" sz="1400" dirty="0" smtClean="0"/>
              <a:t>и</a:t>
            </a:r>
            <a:r>
              <a:rPr lang="en-US" sz="1400" dirty="0" smtClean="0"/>
              <a:t> </a:t>
            </a:r>
            <a:r>
              <a:rPr lang="ru-RU" sz="1400" dirty="0" smtClean="0"/>
              <a:t>подстанции в целом с целью повышения эксплуатационной надежности оборудования.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600" dirty="0" smtClean="0"/>
              <a:t>Рассмотрены:</a:t>
            </a:r>
            <a:endParaRPr lang="en-US" sz="1600" dirty="0" smtClean="0"/>
          </a:p>
          <a:p>
            <a:pPr marL="177800" indent="-17780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400" dirty="0" smtClean="0"/>
              <a:t>применение </a:t>
            </a:r>
            <a:r>
              <a:rPr lang="ru-RU" sz="1400" dirty="0"/>
              <a:t>оптических измерительных трансформаторов для высокоскоростной записи переходных процессов в электроэнергетических системах. </a:t>
            </a:r>
          </a:p>
          <a:p>
            <a:pPr marL="177800" indent="-17780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400" dirty="0" smtClean="0"/>
              <a:t>элементы </a:t>
            </a:r>
            <a:r>
              <a:rPr lang="ru-RU" sz="1400" dirty="0"/>
              <a:t>интеллектуальных систем, предназначенных для </a:t>
            </a:r>
            <a:r>
              <a:rPr lang="en-US" sz="1400" dirty="0" smtClean="0"/>
              <a:t>on-line</a:t>
            </a:r>
            <a:r>
              <a:rPr lang="ru-RU" sz="1400" dirty="0" smtClean="0"/>
              <a:t> </a:t>
            </a:r>
            <a:r>
              <a:rPr lang="ru-RU" sz="1400" dirty="0"/>
              <a:t>мониторинга первичного оборудования, применяемого на ПС класса напряжения 400/110 </a:t>
            </a:r>
            <a:r>
              <a:rPr lang="ru-RU" sz="1400" dirty="0" err="1" smtClean="0"/>
              <a:t>кВ.</a:t>
            </a:r>
            <a:r>
              <a:rPr lang="ru-RU" sz="1400" dirty="0" smtClean="0"/>
              <a:t> </a:t>
            </a:r>
            <a:endParaRPr lang="ru-RU" sz="1400" dirty="0"/>
          </a:p>
          <a:p>
            <a:pPr marL="177800" indent="-17780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400" dirty="0" smtClean="0"/>
              <a:t>системы </a:t>
            </a:r>
            <a:r>
              <a:rPr lang="ru-RU" sz="1400" dirty="0"/>
              <a:t>текущего контроля в комбинации с системами поддержки принятия решений для обслуживания подстанций высокого и сверхвысокого </a:t>
            </a:r>
            <a:r>
              <a:rPr lang="ru-RU" sz="1400" dirty="0" smtClean="0"/>
              <a:t>напряжения. </a:t>
            </a:r>
          </a:p>
          <a:p>
            <a:pPr marL="177800" indent="-17780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400" dirty="0" smtClean="0"/>
              <a:t>оценка </a:t>
            </a:r>
            <a:r>
              <a:rPr lang="ru-RU" sz="1400" dirty="0"/>
              <a:t>состояния измерительных трансформаторов с использованием анализа диэлектрического отклика. Измерения диэлектрических свойств в широком диапазоне частот дают возможность детального анализа состояния изоляции, включая информацию о степени износа и содержанию воды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4110" y="1045872"/>
            <a:ext cx="80487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hangingPunc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</a:pPr>
            <a:r>
              <a:rPr lang="ru-RU" sz="2000" dirty="0" smtClean="0">
                <a:solidFill>
                  <a:srgbClr val="006600"/>
                </a:solidFill>
                <a:cs typeface="+mn-cs"/>
              </a:rPr>
              <a:t>Развитие систем мониторинга и диагностики технического состояния оборудования и подстанций в целом.</a:t>
            </a:r>
            <a:endParaRPr lang="ru-RU" sz="2000" dirty="0">
              <a:solidFill>
                <a:srgbClr val="006600"/>
              </a:solidFill>
              <a:cs typeface="+mn-cs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 l="28649" r="20214"/>
          <a:stretch>
            <a:fillRect/>
          </a:stretch>
        </p:blipFill>
        <p:spPr bwMode="auto">
          <a:xfrm>
            <a:off x="241161" y="1879177"/>
            <a:ext cx="2080009" cy="4748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Группа 12"/>
          <p:cNvGrpSpPr/>
          <p:nvPr/>
        </p:nvGrpSpPr>
        <p:grpSpPr>
          <a:xfrm>
            <a:off x="0" y="1054624"/>
            <a:ext cx="864158" cy="694002"/>
            <a:chOff x="0" y="1156228"/>
            <a:chExt cx="864158" cy="694002"/>
          </a:xfrm>
        </p:grpSpPr>
        <p:sp>
          <p:nvSpPr>
            <p:cNvPr id="12" name="Пятиугольник 11"/>
            <p:cNvSpPr/>
            <p:nvPr/>
          </p:nvSpPr>
          <p:spPr>
            <a:xfrm>
              <a:off x="0" y="1157287"/>
              <a:ext cx="773906" cy="692943"/>
            </a:xfrm>
            <a:prstGeom prst="homePlate">
              <a:avLst>
                <a:gd name="adj" fmla="val 31489"/>
              </a:avLst>
            </a:prstGeom>
            <a:gradFill flip="none" rotWithShape="1">
              <a:gsLst>
                <a:gs pos="0">
                  <a:srgbClr val="00CC00"/>
                </a:gs>
                <a:gs pos="100000">
                  <a:srgbClr val="E5FBE8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10" name="Нашивка 9"/>
            <p:cNvSpPr/>
            <p:nvPr/>
          </p:nvSpPr>
          <p:spPr>
            <a:xfrm>
              <a:off x="442127" y="1156228"/>
              <a:ext cx="422031" cy="693336"/>
            </a:xfrm>
            <a:prstGeom prst="chevron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49811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представленных в ИК В3 докладов</a:t>
            </a:r>
            <a:r>
              <a:rPr lang="en-US" dirty="0" smtClean="0"/>
              <a:t> </a:t>
            </a:r>
            <a:r>
              <a:rPr lang="ru-RU" dirty="0" smtClean="0"/>
              <a:t>на 44-ой сессии СИГРЭ. Тенденции в</a:t>
            </a:r>
            <a:r>
              <a:rPr lang="en-US" dirty="0" smtClean="0"/>
              <a:t> </a:t>
            </a:r>
            <a:r>
              <a:rPr lang="ru-RU" dirty="0" smtClean="0"/>
              <a:t>электроэнергетике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30D5A-C7A9-449F-8E6B-2D4EF386C414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481565" y="2120202"/>
            <a:ext cx="4501661" cy="43961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/>
              <a:t>В докладе представителей ИК из </a:t>
            </a:r>
            <a:r>
              <a:rPr lang="ru-RU" sz="1600" dirty="0" smtClean="0">
                <a:solidFill>
                  <a:srgbClr val="006600"/>
                </a:solidFill>
              </a:rPr>
              <a:t>Австралии</a:t>
            </a:r>
            <a:r>
              <a:rPr lang="ru-RU" sz="1600" dirty="0" smtClean="0"/>
              <a:t> большое </a:t>
            </a:r>
            <a:r>
              <a:rPr lang="ru-RU" sz="1600" dirty="0"/>
              <a:t>внимание уделено внедрению цифровых измерительных трансформаторов, работающих на разных физических </a:t>
            </a:r>
            <a:r>
              <a:rPr lang="ru-RU" sz="1600" dirty="0" smtClean="0"/>
              <a:t>принципах, в </a:t>
            </a:r>
            <a:r>
              <a:rPr lang="ru-RU" sz="1600" dirty="0"/>
              <a:t>рамках пилотного проекта </a:t>
            </a:r>
            <a:r>
              <a:rPr lang="ru-RU" sz="1600" dirty="0" smtClean="0"/>
              <a:t>КРУЭ, </a:t>
            </a:r>
            <a:r>
              <a:rPr lang="ru-RU" sz="1600" dirty="0"/>
              <a:t>и</a:t>
            </a:r>
            <a:r>
              <a:rPr lang="ru-RU" sz="1600" dirty="0" smtClean="0"/>
              <a:t>спытания которых доказали </a:t>
            </a:r>
            <a:r>
              <a:rPr lang="ru-RU" sz="1600" dirty="0"/>
              <a:t>большую перспективность данной технологии. </a:t>
            </a:r>
            <a:endParaRPr lang="ru-RU" sz="1600" dirty="0" smtClean="0"/>
          </a:p>
          <a:p>
            <a:pPr marL="0" indent="0">
              <a:buNone/>
            </a:pPr>
            <a:r>
              <a:rPr lang="ru-RU" sz="1600" dirty="0" smtClean="0"/>
              <a:t>В докладе представителей </a:t>
            </a:r>
            <a:r>
              <a:rPr lang="ru-RU" sz="1600" dirty="0" smtClean="0">
                <a:solidFill>
                  <a:srgbClr val="006600"/>
                </a:solidFill>
              </a:rPr>
              <a:t>Франции</a:t>
            </a:r>
            <a:r>
              <a:rPr lang="ru-RU" sz="1600" dirty="0" smtClean="0"/>
              <a:t> и </a:t>
            </a:r>
            <a:r>
              <a:rPr lang="ru-RU" sz="1600" dirty="0">
                <a:solidFill>
                  <a:srgbClr val="006600"/>
                </a:solidFill>
              </a:rPr>
              <a:t>Швейцарии</a:t>
            </a:r>
            <a:r>
              <a:rPr lang="ru-RU" sz="1600" dirty="0"/>
              <a:t> </a:t>
            </a:r>
            <a:r>
              <a:rPr lang="ru-RU" sz="1600" dirty="0" smtClean="0"/>
              <a:t>описан опыт эксплуатации </a:t>
            </a:r>
            <a:r>
              <a:rPr lang="ru-RU" sz="1600" dirty="0"/>
              <a:t>нетрадиционных измерительных трансформаторов (NCITS</a:t>
            </a:r>
            <a:r>
              <a:rPr lang="ru-RU" sz="1600" dirty="0" smtClean="0"/>
              <a:t>). Даны рекомендации по улучшению конструкций. Приведены  </a:t>
            </a:r>
            <a:r>
              <a:rPr lang="ru-RU" sz="1600" dirty="0"/>
              <a:t>существующие и планируемые проекты по совершенствованию данного направления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74207" y="1128011"/>
            <a:ext cx="78578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hangingPunc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</a:pPr>
            <a:r>
              <a:rPr lang="ru-RU" sz="2000" dirty="0" smtClean="0">
                <a:solidFill>
                  <a:srgbClr val="006600"/>
                </a:solidFill>
                <a:cs typeface="+mn-cs"/>
              </a:rPr>
              <a:t>Внедрение цифровых измерительных трансформаторов, работающих на разных физических принципах</a:t>
            </a:r>
            <a:endParaRPr lang="ru-RU" sz="2000" dirty="0">
              <a:solidFill>
                <a:srgbClr val="006600"/>
              </a:solidFill>
              <a:cs typeface="+mn-cs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 l="12212"/>
          <a:stretch>
            <a:fillRect/>
          </a:stretch>
        </p:blipFill>
        <p:spPr bwMode="auto">
          <a:xfrm>
            <a:off x="250240" y="2186198"/>
            <a:ext cx="4090650" cy="31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9" name="Группа 8"/>
          <p:cNvGrpSpPr/>
          <p:nvPr/>
        </p:nvGrpSpPr>
        <p:grpSpPr>
          <a:xfrm>
            <a:off x="0" y="1156228"/>
            <a:ext cx="864158" cy="694002"/>
            <a:chOff x="0" y="1156228"/>
            <a:chExt cx="864158" cy="694002"/>
          </a:xfrm>
        </p:grpSpPr>
        <p:sp>
          <p:nvSpPr>
            <p:cNvPr id="10" name="Пятиугольник 9"/>
            <p:cNvSpPr/>
            <p:nvPr/>
          </p:nvSpPr>
          <p:spPr>
            <a:xfrm>
              <a:off x="0" y="1157287"/>
              <a:ext cx="773906" cy="692943"/>
            </a:xfrm>
            <a:prstGeom prst="homePlate">
              <a:avLst>
                <a:gd name="adj" fmla="val 31489"/>
              </a:avLst>
            </a:prstGeom>
            <a:gradFill flip="none" rotWithShape="1">
              <a:gsLst>
                <a:gs pos="0">
                  <a:srgbClr val="00CC00"/>
                </a:gs>
                <a:gs pos="100000">
                  <a:srgbClr val="E5FBE8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11" name="Нашивка 10"/>
            <p:cNvSpPr/>
            <p:nvPr/>
          </p:nvSpPr>
          <p:spPr>
            <a:xfrm>
              <a:off x="442127" y="1156228"/>
              <a:ext cx="422031" cy="693336"/>
            </a:xfrm>
            <a:prstGeom prst="chevron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244150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представленных в ИК В3 докладов</a:t>
            </a:r>
            <a:r>
              <a:rPr lang="en-US" dirty="0" smtClean="0"/>
              <a:t> </a:t>
            </a:r>
            <a:r>
              <a:rPr lang="ru-RU" dirty="0" smtClean="0"/>
              <a:t>на 44-ой сессии СИГРЭ. Тенденции в</a:t>
            </a:r>
            <a:r>
              <a:rPr lang="en-US" dirty="0" smtClean="0"/>
              <a:t> </a:t>
            </a:r>
            <a:r>
              <a:rPr lang="ru-RU" dirty="0" smtClean="0"/>
              <a:t>электроэнергетике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30D5A-C7A9-449F-8E6B-2D4EF386C414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114989" y="1844612"/>
            <a:ext cx="5720477" cy="4928717"/>
          </a:xfrm>
        </p:spPr>
        <p:txBody>
          <a:bodyPr>
            <a:normAutofit fontScale="92500" lnSpcReduction="20000"/>
          </a:bodyPr>
          <a:lstStyle/>
          <a:p>
            <a:pPr marL="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None/>
            </a:pPr>
            <a:r>
              <a:rPr lang="ru-RU" sz="1500" dirty="0" smtClean="0"/>
              <a:t>В работах специалистов из </a:t>
            </a:r>
            <a:r>
              <a:rPr lang="ru-RU" sz="1500" dirty="0">
                <a:solidFill>
                  <a:srgbClr val="006600"/>
                </a:solidFill>
              </a:rPr>
              <a:t>Ирландии</a:t>
            </a:r>
            <a:r>
              <a:rPr lang="ru-RU" sz="1500" dirty="0"/>
              <a:t>, </a:t>
            </a:r>
            <a:r>
              <a:rPr lang="ru-RU" sz="1500" dirty="0">
                <a:solidFill>
                  <a:srgbClr val="006600"/>
                </a:solidFill>
              </a:rPr>
              <a:t>Мексики</a:t>
            </a:r>
            <a:r>
              <a:rPr lang="ru-RU" sz="1500" dirty="0"/>
              <a:t>, </a:t>
            </a:r>
            <a:r>
              <a:rPr lang="ru-RU" sz="1500" dirty="0">
                <a:solidFill>
                  <a:srgbClr val="006600"/>
                </a:solidFill>
              </a:rPr>
              <a:t>Индии</a:t>
            </a:r>
            <a:r>
              <a:rPr lang="ru-RU" sz="1500" dirty="0"/>
              <a:t>, </a:t>
            </a:r>
            <a:r>
              <a:rPr lang="ru-RU" sz="1500" dirty="0" smtClean="0">
                <a:solidFill>
                  <a:srgbClr val="006600"/>
                </a:solidFill>
              </a:rPr>
              <a:t>Таиланда</a:t>
            </a:r>
            <a:r>
              <a:rPr lang="ru-RU" sz="1500" dirty="0" smtClean="0"/>
              <a:t>, </a:t>
            </a:r>
            <a:r>
              <a:rPr lang="ru-RU" sz="1500" dirty="0">
                <a:solidFill>
                  <a:srgbClr val="006600"/>
                </a:solidFill>
              </a:rPr>
              <a:t>Бразилии</a:t>
            </a:r>
            <a:r>
              <a:rPr lang="ru-RU" sz="1500" dirty="0"/>
              <a:t> и </a:t>
            </a:r>
            <a:r>
              <a:rPr lang="ru-RU" sz="1500" dirty="0">
                <a:solidFill>
                  <a:srgbClr val="006600"/>
                </a:solidFill>
              </a:rPr>
              <a:t>Японии</a:t>
            </a:r>
            <a:r>
              <a:rPr lang="ru-RU" sz="1500" dirty="0"/>
              <a:t> большое внимание уделено новым подходам к модернизации и продлению срока эксплуатации подстанций в связи со значительным старением </a:t>
            </a:r>
            <a:r>
              <a:rPr lang="ru-RU" sz="1500" dirty="0" smtClean="0"/>
              <a:t>оборудования: </a:t>
            </a:r>
          </a:p>
          <a:p>
            <a:pPr marL="180975" indent="-180975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500" dirty="0"/>
              <a:t>В 2011 году в реализована первая разработка схемы защиты ЛЭП класса напряжения 400 кВ с использованием оптических </a:t>
            </a:r>
            <a:r>
              <a:rPr lang="ru-RU" sz="1500" dirty="0" smtClean="0"/>
              <a:t>трансформаторов </a:t>
            </a:r>
            <a:r>
              <a:rPr lang="ru-RU" sz="1500" dirty="0"/>
              <a:t>и </a:t>
            </a:r>
            <a:r>
              <a:rPr lang="ru-RU" sz="1500" dirty="0" smtClean="0"/>
              <a:t>защитных </a:t>
            </a:r>
            <a:r>
              <a:rPr lang="ru-RU" sz="1500" dirty="0"/>
              <a:t>реле с </a:t>
            </a:r>
            <a:r>
              <a:rPr lang="ru-RU" sz="1500" dirty="0" smtClean="0"/>
              <a:t>интерфейсом </a:t>
            </a:r>
            <a:r>
              <a:rPr lang="ru-RU" sz="1500" dirty="0"/>
              <a:t>для цифровой связи </a:t>
            </a:r>
            <a:r>
              <a:rPr lang="ru-RU" sz="1500" dirty="0" smtClean="0"/>
              <a:t>соответствующим стандартам </a:t>
            </a:r>
            <a:r>
              <a:rPr lang="ru-RU" sz="1500" dirty="0"/>
              <a:t>МЭК </a:t>
            </a:r>
            <a:r>
              <a:rPr lang="en-US" sz="1500" dirty="0"/>
              <a:t>61850-9-2 </a:t>
            </a:r>
            <a:r>
              <a:rPr lang="ru-RU" sz="1500" dirty="0"/>
              <a:t>МЭК </a:t>
            </a:r>
            <a:r>
              <a:rPr lang="en-US" sz="1500" dirty="0"/>
              <a:t>60044-7/8</a:t>
            </a:r>
            <a:r>
              <a:rPr lang="ru-RU" sz="1500" dirty="0"/>
              <a:t> (Мексика). </a:t>
            </a:r>
          </a:p>
          <a:p>
            <a:pPr marL="180975" indent="-180975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500" dirty="0" smtClean="0"/>
              <a:t>Представлен способ повышения </a:t>
            </a:r>
            <a:r>
              <a:rPr lang="ru-RU" sz="1500" dirty="0"/>
              <a:t>надежности при модернизации подстанций путем изменения конфигурации системы </a:t>
            </a:r>
            <a:r>
              <a:rPr lang="ru-RU" sz="1500" dirty="0" smtClean="0"/>
              <a:t>шин и </a:t>
            </a:r>
            <a:r>
              <a:rPr lang="ru-RU" sz="1500" dirty="0"/>
              <a:t>применения гибридных распределительных устройств. В качестве пилотной выбрана ПС класса напряжения 115 </a:t>
            </a:r>
            <a:r>
              <a:rPr lang="ru-RU" sz="1500" dirty="0" err="1"/>
              <a:t>кВ</a:t>
            </a:r>
            <a:r>
              <a:rPr lang="ru-RU" sz="1500" dirty="0" err="1" smtClean="0"/>
              <a:t>.</a:t>
            </a:r>
            <a:endParaRPr lang="ru-RU" sz="1500" dirty="0" smtClean="0"/>
          </a:p>
          <a:p>
            <a:pPr marL="180975" indent="-180975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500" dirty="0" smtClean="0"/>
              <a:t>Описан опыт </a:t>
            </a:r>
            <a:r>
              <a:rPr lang="ru-RU" sz="1500" dirty="0"/>
              <a:t>модернизации существующих подстанций с </a:t>
            </a:r>
            <a:r>
              <a:rPr lang="ru-RU" sz="1500" dirty="0" smtClean="0"/>
              <a:t>повышением класса напряжения. Реализован пилотный проект </a:t>
            </a:r>
            <a:r>
              <a:rPr lang="ru-RU" sz="1500" dirty="0"/>
              <a:t>с изменением уровня напряжения с 88 до 138 </a:t>
            </a:r>
            <a:r>
              <a:rPr lang="ru-RU" sz="1500" dirty="0" err="1"/>
              <a:t>кВ.</a:t>
            </a:r>
            <a:r>
              <a:rPr lang="ru-RU" sz="1500" dirty="0"/>
              <a:t> Показано, что при </a:t>
            </a:r>
            <a:r>
              <a:rPr lang="ru-RU" sz="1500" dirty="0" smtClean="0"/>
              <a:t>таком подходе </a:t>
            </a:r>
            <a:r>
              <a:rPr lang="ru-RU" sz="1500" dirty="0"/>
              <a:t>можно получить экономию до 48% по сравнению со стоимостью строительства новой подстанции.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ru-RU" sz="1600" b="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64157" y="1162154"/>
            <a:ext cx="80085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hangingPunc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</a:pPr>
            <a:r>
              <a:rPr lang="ru-RU" sz="2000" dirty="0" smtClean="0">
                <a:solidFill>
                  <a:srgbClr val="006600"/>
                </a:solidFill>
                <a:cs typeface="+mn-cs"/>
              </a:rPr>
              <a:t>Новые подходы к модернизации и продлению срока эксплуатации подстанций</a:t>
            </a:r>
            <a:endParaRPr lang="ru-RU" sz="2000" dirty="0">
              <a:solidFill>
                <a:srgbClr val="006600"/>
              </a:solidFill>
              <a:cs typeface="+mn-cs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l="8119"/>
          <a:stretch>
            <a:fillRect/>
          </a:stretch>
        </p:blipFill>
        <p:spPr bwMode="auto">
          <a:xfrm>
            <a:off x="251208" y="1993342"/>
            <a:ext cx="2673361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8" name="Группа 7"/>
          <p:cNvGrpSpPr/>
          <p:nvPr/>
        </p:nvGrpSpPr>
        <p:grpSpPr>
          <a:xfrm>
            <a:off x="0" y="1156228"/>
            <a:ext cx="864158" cy="694002"/>
            <a:chOff x="0" y="1156228"/>
            <a:chExt cx="864158" cy="694002"/>
          </a:xfrm>
        </p:grpSpPr>
        <p:sp>
          <p:nvSpPr>
            <p:cNvPr id="9" name="Пятиугольник 8"/>
            <p:cNvSpPr/>
            <p:nvPr/>
          </p:nvSpPr>
          <p:spPr>
            <a:xfrm>
              <a:off x="0" y="1157287"/>
              <a:ext cx="773906" cy="692943"/>
            </a:xfrm>
            <a:prstGeom prst="homePlate">
              <a:avLst>
                <a:gd name="adj" fmla="val 31489"/>
              </a:avLst>
            </a:prstGeom>
            <a:gradFill flip="none" rotWithShape="1">
              <a:gsLst>
                <a:gs pos="0">
                  <a:srgbClr val="00CC00"/>
                </a:gs>
                <a:gs pos="100000">
                  <a:srgbClr val="E5FBE8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4</a:t>
              </a:r>
            </a:p>
          </p:txBody>
        </p:sp>
        <p:sp>
          <p:nvSpPr>
            <p:cNvPr id="10" name="Нашивка 9"/>
            <p:cNvSpPr/>
            <p:nvPr/>
          </p:nvSpPr>
          <p:spPr>
            <a:xfrm>
              <a:off x="442127" y="1156228"/>
              <a:ext cx="422031" cy="693336"/>
            </a:xfrm>
            <a:prstGeom prst="chevron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318500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представленных в ИК В3 докладов</a:t>
            </a:r>
            <a:r>
              <a:rPr lang="en-US" dirty="0" smtClean="0"/>
              <a:t> </a:t>
            </a:r>
            <a:r>
              <a:rPr lang="ru-RU" dirty="0" smtClean="0"/>
              <a:t>на 44-ой сессии СИГРЭ. Тенденции в</a:t>
            </a:r>
            <a:r>
              <a:rPr lang="en-US" dirty="0" smtClean="0"/>
              <a:t> </a:t>
            </a:r>
            <a:r>
              <a:rPr lang="ru-RU" dirty="0" smtClean="0"/>
              <a:t>электроэнергетике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30D5A-C7A9-449F-8E6B-2D4EF386C414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551903" y="1909181"/>
            <a:ext cx="4431323" cy="4722731"/>
          </a:xfrm>
        </p:spPr>
        <p:txBody>
          <a:bodyPr/>
          <a:lstStyle/>
          <a:p>
            <a:pPr marL="0" lvl="1" inden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None/>
            </a:pPr>
            <a:r>
              <a:rPr lang="ru-RU" sz="1600" dirty="0" smtClean="0"/>
              <a:t>В работе представителей ИК из </a:t>
            </a:r>
            <a:r>
              <a:rPr lang="ru-RU" sz="1600" dirty="0" smtClean="0">
                <a:solidFill>
                  <a:srgbClr val="006600"/>
                </a:solidFill>
              </a:rPr>
              <a:t>Италии </a:t>
            </a:r>
            <a:r>
              <a:rPr lang="ru-RU" sz="1600" dirty="0" smtClean="0"/>
              <a:t>представлена информация </a:t>
            </a:r>
            <a:r>
              <a:rPr lang="ru-RU" sz="1600" dirty="0"/>
              <a:t>по применению мобильных </a:t>
            </a:r>
            <a:r>
              <a:rPr lang="ru-RU" sz="1600" dirty="0" smtClean="0"/>
              <a:t>подстанций. В </a:t>
            </a:r>
            <a:r>
              <a:rPr lang="ru-RU" sz="1600" dirty="0"/>
              <a:t>докладе приведен опыт эксплуатации мобильных подстанций класса напряжения 145-170 </a:t>
            </a:r>
            <a:r>
              <a:rPr lang="ru-RU" sz="1600" dirty="0" smtClean="0"/>
              <a:t>кВ – SCRI. </a:t>
            </a:r>
            <a:r>
              <a:rPr lang="ru-RU" sz="1600" dirty="0"/>
              <a:t>Применение данных подстанций позволяет решать одновременно две задачи</a:t>
            </a:r>
            <a:r>
              <a:rPr lang="ru-RU" sz="1600" dirty="0" smtClean="0"/>
              <a:t>:</a:t>
            </a:r>
          </a:p>
          <a:p>
            <a:pPr marL="180975" lvl="1" indent="-180975" algn="l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600" dirty="0" smtClean="0"/>
              <a:t>ускоренное </a:t>
            </a:r>
            <a:r>
              <a:rPr lang="ru-RU" sz="1600" dirty="0"/>
              <a:t>строительство возобновляемых источников электроэнергии (ветровые и солнечные</a:t>
            </a:r>
            <a:r>
              <a:rPr lang="ru-RU" sz="1600" dirty="0" smtClean="0"/>
              <a:t>);</a:t>
            </a:r>
          </a:p>
          <a:p>
            <a:pPr marL="180975" lvl="1" indent="-180975" algn="l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600" dirty="0" smtClean="0"/>
              <a:t> обеспечение </a:t>
            </a:r>
            <a:r>
              <a:rPr lang="ru-RU" sz="1600" dirty="0"/>
              <a:t>энергоснабжения в </a:t>
            </a:r>
            <a:r>
              <a:rPr lang="ru-RU" sz="1600" dirty="0" smtClean="0"/>
              <a:t>процессе строительства </a:t>
            </a:r>
            <a:r>
              <a:rPr lang="ru-RU" sz="1600" dirty="0"/>
              <a:t>традиционных </a:t>
            </a:r>
            <a:r>
              <a:rPr lang="ru-RU" sz="1600" dirty="0" smtClean="0"/>
              <a:t>подстанций.</a:t>
            </a:r>
            <a:endParaRPr lang="ru-RU" sz="1600" dirty="0"/>
          </a:p>
          <a:p>
            <a:pPr marL="457200" lvl="1" inden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  <a:buNone/>
            </a:pPr>
            <a:endParaRPr lang="ru-RU" sz="1600" dirty="0"/>
          </a:p>
          <a:p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64159" y="1295112"/>
            <a:ext cx="76769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hangingPunct="0">
              <a:spcBef>
                <a:spcPts val="0"/>
              </a:spcBef>
              <a:spcAft>
                <a:spcPts val="600"/>
              </a:spcAft>
              <a:buClr>
                <a:srgbClr val="006600"/>
              </a:buClr>
            </a:pPr>
            <a:r>
              <a:rPr lang="ru-RU" sz="2000" dirty="0" smtClean="0">
                <a:solidFill>
                  <a:srgbClr val="006600"/>
                </a:solidFill>
                <a:cs typeface="+mn-cs"/>
              </a:rPr>
              <a:t>Применение мобильных подстанций</a:t>
            </a:r>
            <a:endParaRPr lang="ru-RU" sz="2000" dirty="0">
              <a:solidFill>
                <a:srgbClr val="006600"/>
              </a:solidFill>
              <a:cs typeface="+mn-cs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l="12816" t="18233" r="9648" b="13535"/>
          <a:stretch>
            <a:fillRect/>
          </a:stretch>
        </p:blipFill>
        <p:spPr bwMode="auto">
          <a:xfrm>
            <a:off x="253803" y="4298147"/>
            <a:ext cx="4051120" cy="2424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 t="21313" b="8232"/>
          <a:stretch>
            <a:fillRect/>
          </a:stretch>
        </p:blipFill>
        <p:spPr bwMode="auto">
          <a:xfrm>
            <a:off x="254363" y="1989372"/>
            <a:ext cx="4050000" cy="2159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0" name="Группа 9"/>
          <p:cNvGrpSpPr/>
          <p:nvPr/>
        </p:nvGrpSpPr>
        <p:grpSpPr>
          <a:xfrm>
            <a:off x="0" y="1156228"/>
            <a:ext cx="864158" cy="694002"/>
            <a:chOff x="0" y="1156228"/>
            <a:chExt cx="864158" cy="694002"/>
          </a:xfrm>
        </p:grpSpPr>
        <p:sp>
          <p:nvSpPr>
            <p:cNvPr id="11" name="Пятиугольник 10"/>
            <p:cNvSpPr/>
            <p:nvPr/>
          </p:nvSpPr>
          <p:spPr>
            <a:xfrm>
              <a:off x="0" y="1157287"/>
              <a:ext cx="773906" cy="692943"/>
            </a:xfrm>
            <a:prstGeom prst="homePlate">
              <a:avLst>
                <a:gd name="adj" fmla="val 31489"/>
              </a:avLst>
            </a:prstGeom>
            <a:gradFill flip="none" rotWithShape="1">
              <a:gsLst>
                <a:gs pos="0">
                  <a:srgbClr val="00CC00"/>
                </a:gs>
                <a:gs pos="100000">
                  <a:srgbClr val="E5FBE8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  <p:sp>
          <p:nvSpPr>
            <p:cNvPr id="12" name="Нашивка 11"/>
            <p:cNvSpPr/>
            <p:nvPr/>
          </p:nvSpPr>
          <p:spPr>
            <a:xfrm>
              <a:off x="442127" y="1156228"/>
              <a:ext cx="422031" cy="693336"/>
            </a:xfrm>
            <a:prstGeom prst="chevron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28031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представленных в ИК В3 докладов</a:t>
            </a:r>
            <a:r>
              <a:rPr lang="en-US" dirty="0" smtClean="0"/>
              <a:t> </a:t>
            </a:r>
            <a:r>
              <a:rPr lang="ru-RU" dirty="0" smtClean="0"/>
              <a:t>на 44-ой сессии СИГРЭ. Тенденции в</a:t>
            </a:r>
            <a:r>
              <a:rPr lang="en-US" dirty="0" smtClean="0"/>
              <a:t> </a:t>
            </a:r>
            <a:r>
              <a:rPr lang="ru-RU" dirty="0" smtClean="0"/>
              <a:t>электроэнергетике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30D5A-C7A9-449F-8E6B-2D4EF386C414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547068" y="1699653"/>
            <a:ext cx="5456255" cy="4989007"/>
          </a:xfrm>
        </p:spPr>
        <p:txBody>
          <a:bodyPr>
            <a:normAutofit fontScale="92500" lnSpcReduction="10000"/>
          </a:bodyPr>
          <a:lstStyle/>
          <a:p>
            <a:pPr marL="0" lvl="1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008000"/>
              </a:buClr>
              <a:buNone/>
            </a:pPr>
            <a:r>
              <a:rPr lang="ru-RU" sz="1400" dirty="0" smtClean="0"/>
              <a:t>В докладах представителей из </a:t>
            </a:r>
            <a:r>
              <a:rPr lang="ru-RU" sz="1400" dirty="0" smtClean="0">
                <a:solidFill>
                  <a:srgbClr val="006600"/>
                </a:solidFill>
              </a:rPr>
              <a:t>Ирана</a:t>
            </a:r>
            <a:r>
              <a:rPr lang="ru-RU" sz="1400" dirty="0"/>
              <a:t>, </a:t>
            </a:r>
            <a:r>
              <a:rPr lang="ru-RU" sz="1400" dirty="0">
                <a:solidFill>
                  <a:srgbClr val="006600"/>
                </a:solidFill>
              </a:rPr>
              <a:t>Испании</a:t>
            </a:r>
            <a:r>
              <a:rPr lang="ru-RU" sz="1400" dirty="0"/>
              <a:t>, </a:t>
            </a:r>
            <a:r>
              <a:rPr lang="ru-RU" sz="1400" dirty="0">
                <a:solidFill>
                  <a:srgbClr val="006600"/>
                </a:solidFill>
              </a:rPr>
              <a:t>Аргентины</a:t>
            </a:r>
            <a:r>
              <a:rPr lang="ru-RU" sz="1400" dirty="0"/>
              <a:t>, </a:t>
            </a:r>
            <a:r>
              <a:rPr lang="ru-RU" sz="1400" dirty="0">
                <a:solidFill>
                  <a:srgbClr val="006600"/>
                </a:solidFill>
              </a:rPr>
              <a:t>Филиппин</a:t>
            </a:r>
            <a:r>
              <a:rPr lang="ru-RU" sz="1400" dirty="0"/>
              <a:t> и </a:t>
            </a:r>
            <a:r>
              <a:rPr lang="ru-RU" sz="1400" dirty="0">
                <a:solidFill>
                  <a:srgbClr val="006600"/>
                </a:solidFill>
              </a:rPr>
              <a:t>Колумбии</a:t>
            </a:r>
            <a:r>
              <a:rPr lang="ru-RU" sz="1400" dirty="0"/>
              <a:t> рассмотрены вопросы экономии площадей при строительстве и реконструкции подстанций в больших </a:t>
            </a:r>
            <a:r>
              <a:rPr lang="ru-RU" sz="1400" dirty="0" smtClean="0"/>
              <a:t>городах:</a:t>
            </a:r>
          </a:p>
          <a:p>
            <a:pPr marL="180975" lvl="1" indent="-180975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008000"/>
              </a:buClr>
              <a:buFont typeface="Arial" pitchFamily="34" charset="0"/>
              <a:buChar char="■"/>
            </a:pPr>
            <a:r>
              <a:rPr lang="ru-RU" sz="1400" dirty="0"/>
              <a:t>Представлены результаты выбора оптимального решения при строительстве ПС в Тегеране с целью экономии площади подстанции и стоимости строительства. Данные результаты получены путем использования 2-х алгоритмов (принятие решений по нескольким критериям; выбор по характеристикам стоимости и качества), входящих в программное обеспечение </a:t>
            </a:r>
            <a:r>
              <a:rPr lang="en-US" sz="1400" dirty="0" smtClean="0"/>
              <a:t>MATLAB</a:t>
            </a:r>
            <a:r>
              <a:rPr lang="ru-RU" sz="1400" dirty="0" smtClean="0">
                <a:solidFill>
                  <a:srgbClr val="FF0000"/>
                </a:solidFill>
              </a:rPr>
              <a:t>. </a:t>
            </a:r>
          </a:p>
          <a:p>
            <a:pPr marL="180975" lvl="1" indent="-180975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008000"/>
              </a:buClr>
              <a:buFont typeface="Arial" pitchFamily="34" charset="0"/>
              <a:buChar char="■"/>
            </a:pPr>
            <a:r>
              <a:rPr lang="ru-RU" sz="1400" dirty="0" smtClean="0"/>
              <a:t>Рассмотрен </a:t>
            </a:r>
            <a:r>
              <a:rPr lang="ru-RU" sz="1400" dirty="0"/>
              <a:t>проект энергоснабжения большого города при проведении реконструкции. </a:t>
            </a:r>
            <a:r>
              <a:rPr lang="ru-RU" sz="1400" dirty="0" smtClean="0"/>
              <a:t>Проанализированы </a:t>
            </a:r>
            <a:r>
              <a:rPr lang="ru-RU" sz="1400" dirty="0"/>
              <a:t>возможные интеграционные решения по </a:t>
            </a:r>
            <a:r>
              <a:rPr lang="ru-RU" sz="1400" dirty="0" smtClean="0"/>
              <a:t>сокращению </a:t>
            </a:r>
            <a:r>
              <a:rPr lang="ru-RU" sz="1400" dirty="0"/>
              <a:t>площадей и возможности перевода ПС под </a:t>
            </a:r>
            <a:r>
              <a:rPr lang="ru-RU" sz="1400" dirty="0" smtClean="0"/>
              <a:t>землю.</a:t>
            </a:r>
            <a:endParaRPr lang="ru-RU" sz="1400" dirty="0"/>
          </a:p>
          <a:p>
            <a:pPr marL="180975" lvl="1" indent="-180975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008000"/>
              </a:buClr>
              <a:buFont typeface="Arial" pitchFamily="34" charset="0"/>
              <a:buChar char="■"/>
            </a:pPr>
            <a:r>
              <a:rPr lang="ru-RU" sz="1400" dirty="0" smtClean="0"/>
              <a:t>Описаны </a:t>
            </a:r>
            <a:r>
              <a:rPr lang="ru-RU" sz="1400" dirty="0"/>
              <a:t>реконструкция, модернизация и расширение </a:t>
            </a:r>
            <a:r>
              <a:rPr lang="ru-RU" sz="1400" dirty="0" smtClean="0"/>
              <a:t>ПС </a:t>
            </a:r>
            <a:r>
              <a:rPr lang="ru-RU" sz="1400" dirty="0"/>
              <a:t>класса напряжения 132 </a:t>
            </a:r>
            <a:r>
              <a:rPr lang="ru-RU" sz="1400" dirty="0" err="1" smtClean="0"/>
              <a:t>кВ</a:t>
            </a:r>
            <a:r>
              <a:rPr lang="ru-RU" sz="1400" dirty="0" smtClean="0"/>
              <a:t>, расположенной </a:t>
            </a:r>
            <a:r>
              <a:rPr lang="ru-RU" sz="1400" dirty="0"/>
              <a:t>в центре плотной городской </a:t>
            </a:r>
            <a:r>
              <a:rPr lang="ru-RU" sz="1400" dirty="0" smtClean="0"/>
              <a:t>застройки, </a:t>
            </a:r>
            <a:r>
              <a:rPr lang="ru-RU" sz="1400" dirty="0"/>
              <a:t>с последующим увеличением мощности с 72 </a:t>
            </a:r>
            <a:r>
              <a:rPr lang="ru-RU" sz="1400" dirty="0" smtClean="0"/>
              <a:t>до </a:t>
            </a:r>
            <a:r>
              <a:rPr lang="ru-RU" sz="1400" dirty="0"/>
              <a:t>160 МВА без прекращения </a:t>
            </a:r>
            <a:r>
              <a:rPr lang="ru-RU" sz="1400" dirty="0" smtClean="0"/>
              <a:t>электроснабжения.</a:t>
            </a:r>
            <a:endParaRPr lang="ru-RU" sz="1400" dirty="0"/>
          </a:p>
          <a:p>
            <a:pPr marL="180975" indent="-180975" algn="l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■"/>
            </a:pPr>
            <a:r>
              <a:rPr lang="ru-RU" sz="1400" dirty="0" smtClean="0"/>
              <a:t>Проанализированы проблемы, возникшие </a:t>
            </a:r>
            <a:r>
              <a:rPr lang="ru-RU" sz="1400" dirty="0"/>
              <a:t>с высоковольтными разъединителями при реконструкции подстанций и пути </a:t>
            </a:r>
            <a:r>
              <a:rPr lang="ru-RU" sz="1400" dirty="0" smtClean="0"/>
              <a:t>их решения.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64158" y="1047792"/>
            <a:ext cx="80587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hangingPunct="0">
              <a:spcBef>
                <a:spcPct val="20000"/>
              </a:spcBef>
              <a:buClr>
                <a:srgbClr val="008000"/>
              </a:buClr>
            </a:pPr>
            <a:r>
              <a:rPr lang="ru-RU" sz="2000" dirty="0" smtClean="0">
                <a:solidFill>
                  <a:srgbClr val="006600"/>
                </a:solidFill>
                <a:cs typeface="+mn-cs"/>
              </a:rPr>
              <a:t>Вопросы экономии площадей при строительстве и реконструкции подстанций в больших городах</a:t>
            </a:r>
            <a:endParaRPr lang="ru-RU" sz="2000" dirty="0">
              <a:solidFill>
                <a:srgbClr val="006600"/>
              </a:solidFill>
              <a:cs typeface="+mn-cs"/>
            </a:endParaRP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 cstate="print"/>
          <a:srcRect l="3763" t="5068" r="16016" b="18329"/>
          <a:stretch>
            <a:fillRect/>
          </a:stretch>
        </p:blipFill>
        <p:spPr bwMode="auto">
          <a:xfrm>
            <a:off x="190918" y="1933052"/>
            <a:ext cx="3240000" cy="2320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 cstate="print"/>
          <a:srcRect t="12388" r="16376" b="8705"/>
          <a:stretch>
            <a:fillRect/>
          </a:stretch>
        </p:blipFill>
        <p:spPr bwMode="auto">
          <a:xfrm>
            <a:off x="190918" y="4330840"/>
            <a:ext cx="3240000" cy="2292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5" name="Группа 14"/>
          <p:cNvGrpSpPr/>
          <p:nvPr/>
        </p:nvGrpSpPr>
        <p:grpSpPr>
          <a:xfrm>
            <a:off x="0" y="1071558"/>
            <a:ext cx="864158" cy="694002"/>
            <a:chOff x="0" y="1156228"/>
            <a:chExt cx="864158" cy="694002"/>
          </a:xfrm>
        </p:grpSpPr>
        <p:sp>
          <p:nvSpPr>
            <p:cNvPr id="16" name="Пятиугольник 15"/>
            <p:cNvSpPr/>
            <p:nvPr/>
          </p:nvSpPr>
          <p:spPr>
            <a:xfrm>
              <a:off x="0" y="1157287"/>
              <a:ext cx="773906" cy="692943"/>
            </a:xfrm>
            <a:prstGeom prst="homePlate">
              <a:avLst>
                <a:gd name="adj" fmla="val 31489"/>
              </a:avLst>
            </a:prstGeom>
            <a:gradFill flip="none" rotWithShape="1">
              <a:gsLst>
                <a:gs pos="0">
                  <a:srgbClr val="00CC00"/>
                </a:gs>
                <a:gs pos="100000">
                  <a:srgbClr val="E5FBE8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6</a:t>
              </a:r>
            </a:p>
          </p:txBody>
        </p:sp>
        <p:sp>
          <p:nvSpPr>
            <p:cNvPr id="17" name="Нашивка 16"/>
            <p:cNvSpPr/>
            <p:nvPr/>
          </p:nvSpPr>
          <p:spPr>
            <a:xfrm>
              <a:off x="442127" y="1156228"/>
              <a:ext cx="422031" cy="693336"/>
            </a:xfrm>
            <a:prstGeom prst="chevron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344216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Коллоквиум исследовательского комитета </a:t>
            </a:r>
            <a:br>
              <a:rPr lang="ru-RU" dirty="0" smtClean="0"/>
            </a:br>
            <a:r>
              <a:rPr lang="ru-RU" dirty="0" smtClean="0"/>
              <a:t>В3 СИГРЭ «Подстанции» в г. Брисбен, Австралия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104562" y="1777654"/>
            <a:ext cx="3896374" cy="1631216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800" dirty="0" smtClean="0">
                <a:solidFill>
                  <a:srgbClr val="006600"/>
                </a:solidFill>
              </a:rPr>
              <a:t>8-13 августа 2013 г.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800" dirty="0" smtClean="0"/>
              <a:t>Совместный </a:t>
            </a:r>
            <a:r>
              <a:rPr lang="ru-RU" sz="1800" dirty="0"/>
              <a:t>коллоквиум исследовательских комитетов D1 и </a:t>
            </a:r>
            <a:r>
              <a:rPr lang="ru-RU" sz="1800" dirty="0" smtClean="0"/>
              <a:t>В3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800" i="1" dirty="0" smtClean="0"/>
              <a:t>(Брисбен, Австралия)</a:t>
            </a:r>
            <a:endParaRPr lang="ru-RU" sz="1800" dirty="0" smtClean="0"/>
          </a:p>
        </p:txBody>
      </p:sp>
      <p:pic>
        <p:nvPicPr>
          <p:cNvPr id="1026" name="Picture 2" descr="C:\Users\Lavrushina-AA\Desktop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25" y="1228725"/>
            <a:ext cx="4762500" cy="238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6525" y="3743325"/>
            <a:ext cx="8907475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800" dirty="0">
                <a:solidFill>
                  <a:srgbClr val="006600"/>
                </a:solidFill>
              </a:rPr>
              <a:t>Преференциальные </a:t>
            </a:r>
            <a:r>
              <a:rPr lang="ru-RU" sz="1800" dirty="0" smtClean="0">
                <a:solidFill>
                  <a:srgbClr val="006600"/>
                </a:solidFill>
              </a:rPr>
              <a:t>темы Коллоквиума</a:t>
            </a:r>
            <a:r>
              <a:rPr lang="en-US" sz="1800" dirty="0" smtClean="0">
                <a:solidFill>
                  <a:srgbClr val="006600"/>
                </a:solidFill>
              </a:rPr>
              <a:t>:</a:t>
            </a:r>
          </a:p>
          <a:p>
            <a:pPr lvl="0"/>
            <a:endParaRPr lang="ru-RU" sz="500" dirty="0" smtClean="0">
              <a:solidFill>
                <a:srgbClr val="006600"/>
              </a:solidFill>
            </a:endParaRPr>
          </a:p>
          <a:p>
            <a:pPr marL="342900" lvl="0" indent="-342900">
              <a:buAutoNum type="arabicPeriod"/>
            </a:pPr>
            <a:r>
              <a:rPr lang="ru-RU" sz="1800" dirty="0" smtClean="0"/>
              <a:t>Последние </a:t>
            </a:r>
            <a:r>
              <a:rPr lang="ru-RU" sz="1800" dirty="0"/>
              <a:t>разработки в конструкциях </a:t>
            </a:r>
            <a:r>
              <a:rPr lang="ru-RU" sz="1800" dirty="0" smtClean="0"/>
              <a:t>ПС</a:t>
            </a:r>
          </a:p>
          <a:p>
            <a:pPr marL="342900" lvl="0" indent="-342900">
              <a:buAutoNum type="arabicPeriod"/>
            </a:pPr>
            <a:r>
              <a:rPr lang="ru-RU" sz="1800" dirty="0" smtClean="0"/>
              <a:t>Управление </a:t>
            </a:r>
            <a:r>
              <a:rPr lang="ru-RU" sz="1800" dirty="0"/>
              <a:t>жизненным циклом и техническое </a:t>
            </a:r>
            <a:r>
              <a:rPr lang="ru-RU" sz="1800" dirty="0" smtClean="0"/>
              <a:t>обслуживание</a:t>
            </a:r>
            <a:endParaRPr lang="ru-RU" sz="1800" dirty="0"/>
          </a:p>
          <a:p>
            <a:pPr marL="342900" lvl="0" indent="-342900">
              <a:buAutoNum type="arabicPeriod"/>
            </a:pPr>
            <a:r>
              <a:rPr lang="ru-RU" sz="1800" dirty="0" smtClean="0"/>
              <a:t>Применение</a:t>
            </a:r>
            <a:r>
              <a:rPr lang="ru-RU" sz="1800" dirty="0"/>
              <a:t>  современных материалов и новых техник испытаний для оборудования </a:t>
            </a:r>
            <a:r>
              <a:rPr lang="ru-RU" sz="1800" dirty="0" smtClean="0"/>
              <a:t>ПС.</a:t>
            </a:r>
          </a:p>
          <a:p>
            <a:pPr marL="342900" lvl="0" indent="-342900">
              <a:buAutoNum type="arabicPeriod"/>
            </a:pPr>
            <a:r>
              <a:rPr lang="ru-RU" sz="1800" dirty="0" smtClean="0"/>
              <a:t>Круглый стол</a:t>
            </a:r>
            <a:r>
              <a:rPr lang="en-US" sz="1800" dirty="0" smtClean="0"/>
              <a:t>: SF</a:t>
            </a:r>
            <a:r>
              <a:rPr lang="en-US" sz="1800" baseline="-25000" dirty="0" smtClean="0"/>
              <a:t>6</a:t>
            </a:r>
            <a:r>
              <a:rPr lang="en-US" sz="1800" dirty="0" smtClean="0"/>
              <a:t> - </a:t>
            </a:r>
            <a:r>
              <a:rPr lang="ru-RU" sz="1800" dirty="0" smtClean="0"/>
              <a:t>вызов для энергосистем будущего.</a:t>
            </a:r>
            <a:endParaRPr lang="ru-RU" sz="1800" baseline="-25000" dirty="0"/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60871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Доклады членов ИК В3 «Подстанции» о деятельности в рамках национальных комитетов </a:t>
            </a:r>
            <a:br>
              <a:rPr lang="ru-RU" dirty="0" smtClean="0"/>
            </a:br>
            <a:r>
              <a:rPr lang="ru-RU" dirty="0" err="1" smtClean="0"/>
              <a:t>Брисбен</a:t>
            </a:r>
            <a:r>
              <a:rPr lang="ru-RU" dirty="0" smtClean="0"/>
              <a:t> Австралия, 2013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10" name="Text Box 47"/>
          <p:cNvSpPr txBox="1">
            <a:spLocks noChangeArrowheads="1"/>
          </p:cNvSpPr>
          <p:nvPr/>
        </p:nvSpPr>
        <p:spPr bwMode="auto">
          <a:xfrm>
            <a:off x="1115297" y="1495697"/>
            <a:ext cx="3527741" cy="923330"/>
          </a:xfrm>
          <a:prstGeom prst="rect">
            <a:avLst/>
          </a:prstGeom>
          <a:solidFill>
            <a:srgbClr val="FFC000"/>
          </a:solidFill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dirty="0" smtClean="0">
                <a:solidFill>
                  <a:srgbClr val="000099"/>
                </a:solidFill>
              </a:rPr>
              <a:t>Всего:</a:t>
            </a:r>
            <a:r>
              <a:rPr lang="en-IE" sz="1800" dirty="0" smtClean="0">
                <a:solidFill>
                  <a:srgbClr val="000099"/>
                </a:solidFill>
              </a:rPr>
              <a:t>19 </a:t>
            </a:r>
            <a:r>
              <a:rPr lang="ru-RU" sz="1800" dirty="0">
                <a:solidFill>
                  <a:srgbClr val="000099"/>
                </a:solidFill>
              </a:rPr>
              <a:t>д</a:t>
            </a:r>
            <a:r>
              <a:rPr lang="ru-RU" sz="1800" dirty="0" smtClean="0">
                <a:solidFill>
                  <a:srgbClr val="000099"/>
                </a:solidFill>
              </a:rPr>
              <a:t>окладов, полученных от</a:t>
            </a:r>
            <a:r>
              <a:rPr lang="en-IE" sz="1800" dirty="0" smtClean="0">
                <a:solidFill>
                  <a:srgbClr val="000099"/>
                </a:solidFill>
              </a:rPr>
              <a:t> </a:t>
            </a:r>
            <a:r>
              <a:rPr lang="ru-RU" sz="1800" dirty="0" smtClean="0">
                <a:solidFill>
                  <a:srgbClr val="000099"/>
                </a:solidFill>
              </a:rPr>
              <a:t>38 (</a:t>
            </a:r>
            <a:r>
              <a:rPr lang="en-IE" sz="1800" dirty="0" smtClean="0">
                <a:solidFill>
                  <a:srgbClr val="000099"/>
                </a:solidFill>
              </a:rPr>
              <a:t>24/14</a:t>
            </a:r>
            <a:r>
              <a:rPr lang="ru-RU" sz="1800" dirty="0" smtClean="0">
                <a:solidFill>
                  <a:srgbClr val="000099"/>
                </a:solidFill>
              </a:rPr>
              <a:t>)</a:t>
            </a:r>
            <a:r>
              <a:rPr lang="en-IE" sz="1800" dirty="0" smtClean="0">
                <a:solidFill>
                  <a:srgbClr val="000099"/>
                </a:solidFill>
              </a:rPr>
              <a:t> </a:t>
            </a:r>
            <a:r>
              <a:rPr lang="ru-RU" sz="1800" dirty="0" smtClean="0">
                <a:solidFill>
                  <a:srgbClr val="000099"/>
                </a:solidFill>
              </a:rPr>
              <a:t>членов ИК В3</a:t>
            </a:r>
            <a:endParaRPr lang="en-GB" sz="1800" dirty="0">
              <a:solidFill>
                <a:srgbClr val="000099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778662"/>
              </p:ext>
            </p:extLst>
          </p:nvPr>
        </p:nvGraphicFramePr>
        <p:xfrm>
          <a:off x="1126744" y="2572029"/>
          <a:ext cx="3504845" cy="3539579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650049"/>
                <a:gridCol w="1854796"/>
              </a:tblGrid>
              <a:tr h="399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Бразилия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Корея</a:t>
                      </a:r>
                      <a:endParaRPr kumimoji="0" lang="en-GB" sz="12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2797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0000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Канада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Нидерланды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24491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Китай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Норвегия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399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Чехия</a:t>
                      </a:r>
                      <a:endParaRPr kumimoji="0" lang="en-GB" sz="12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Польша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399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Финляндия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0000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28119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Франция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Румыния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28119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Греция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Россия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399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Ирландия</a:t>
                      </a:r>
                      <a:endParaRPr kumimoji="0" lang="en-GB" sz="12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Испания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3991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Италия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Швейцария</a:t>
                      </a:r>
                      <a:endParaRPr kumimoji="0" lang="en-GB" sz="12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4354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0000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Япония</a:t>
                      </a:r>
                      <a:endParaRPr kumimoji="0" lang="en-GB" sz="12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0000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США</a:t>
                      </a: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/>
                        <a:cs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pic>
        <p:nvPicPr>
          <p:cNvPr id="1028" name="Picture 4" descr="http://bdg.by/content/images/news/big/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708" y="3656491"/>
            <a:ext cx="3244788" cy="243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gosrf.ru/images/news/2013/4/11/1338339503_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707" y="1486825"/>
            <a:ext cx="3243255" cy="186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24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165610" y="2411603"/>
            <a:ext cx="6159638" cy="1085222"/>
          </a:xfrm>
          <a:prstGeom prst="roundRect">
            <a:avLst>
              <a:gd name="adj" fmla="val 9260"/>
            </a:avLst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основе анализа публикаций ИК 23 / ИК B3 получены следующие данные:</a:t>
            </a:r>
          </a:p>
          <a:p>
            <a:pPr marL="180975" indent="-180975"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Количество Брошюр: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17 (ИК 23) + 20 (ИК B3) = </a:t>
            </a: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37</a:t>
            </a:r>
          </a:p>
          <a:p>
            <a:pPr marL="180975" indent="-180975"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Количество публикаций в </a:t>
            </a:r>
            <a:r>
              <a:rPr lang="ru-RU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Electra</a:t>
            </a: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67 (ИК 23) и 28 (ИК B3) = </a:t>
            </a: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95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(некоторые публикации относятся к брошюрам)</a:t>
            </a:r>
          </a:p>
          <a:p>
            <a:pPr marL="180975" indent="-180975">
              <a:spcAft>
                <a:spcPts val="30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Количество докладов на Сессиях: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213 (ИК 23) и 71 (ИК B3) = </a:t>
            </a:r>
            <a:r>
              <a:rPr lang="ru-RU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284</a:t>
            </a:r>
            <a:endParaRPr lang="ru-RU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Справочная книга ИК В3 («Зеленая книга»)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FA05BF-F001-48A2-ACEA-1D2DD47938E1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1480410"/>
            <a:ext cx="90504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Для этого необходимо:</a:t>
            </a:r>
          </a:p>
          <a:p>
            <a:pPr marL="180975" indent="-180975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100" dirty="0" smtClean="0"/>
              <a:t>проверить </a:t>
            </a:r>
            <a:r>
              <a:rPr lang="ru-RU" sz="1100" dirty="0"/>
              <a:t>и </a:t>
            </a:r>
            <a:r>
              <a:rPr lang="ru-RU" sz="1100" dirty="0" smtClean="0"/>
              <a:t>сгруппировать все </a:t>
            </a:r>
            <a:r>
              <a:rPr lang="ru-RU" sz="1100" dirty="0"/>
              <a:t>существующие </a:t>
            </a:r>
            <a:r>
              <a:rPr lang="ru-RU" sz="1100" dirty="0" smtClean="0"/>
              <a:t>публикации СИГРЭ (Технические Брошюры, публикации в </a:t>
            </a:r>
            <a:r>
              <a:rPr lang="ru-RU" sz="1100" dirty="0" err="1" smtClean="0"/>
              <a:t>Electra</a:t>
            </a:r>
            <a:r>
              <a:rPr lang="ru-RU" sz="1100" dirty="0" smtClean="0"/>
              <a:t>, доклады на сессиях, коллоквиумах, симпозиумах и региональных конференциях)</a:t>
            </a:r>
            <a:endParaRPr lang="ru-RU" sz="1100" dirty="0"/>
          </a:p>
          <a:p>
            <a:pPr marL="180975" indent="-180975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100" dirty="0" smtClean="0"/>
              <a:t>представить комплексную информацию по всем публикациям</a:t>
            </a:r>
            <a:endParaRPr lang="ru-RU" sz="1100" dirty="0"/>
          </a:p>
          <a:p>
            <a:pPr marL="180975" indent="-180975" algn="just">
              <a:buClr>
                <a:srgbClr val="006600"/>
              </a:buClr>
              <a:buFont typeface="Arial" pitchFamily="34" charset="0"/>
              <a:buChar char="■"/>
            </a:pPr>
            <a:r>
              <a:rPr lang="ru-RU" sz="1100" dirty="0" smtClean="0"/>
              <a:t>наполнить справочник согласованными </a:t>
            </a:r>
            <a:r>
              <a:rPr lang="ru-RU" sz="1100" dirty="0"/>
              <a:t>и  </a:t>
            </a:r>
            <a:r>
              <a:rPr lang="ru-RU" sz="1100" dirty="0" smtClean="0"/>
              <a:t>соответствующими </a:t>
            </a:r>
            <a:r>
              <a:rPr lang="ru-RU" sz="1100" dirty="0"/>
              <a:t>современным </a:t>
            </a:r>
            <a:r>
              <a:rPr lang="ru-RU" sz="1100" dirty="0" smtClean="0"/>
              <a:t>требованиям данными.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0629" y="3516922"/>
            <a:ext cx="88525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На встрече в </a:t>
            </a:r>
            <a:r>
              <a:rPr lang="ru-RU" dirty="0" err="1" smtClean="0">
                <a:solidFill>
                  <a:srgbClr val="006600"/>
                </a:solidFill>
              </a:rPr>
              <a:t>Абу-Даби</a:t>
            </a:r>
            <a:r>
              <a:rPr lang="ru-RU" dirty="0" smtClean="0">
                <a:solidFill>
                  <a:srgbClr val="006600"/>
                </a:solidFill>
              </a:rPr>
              <a:t> участники Консультативной группы по стратегии:</a:t>
            </a:r>
          </a:p>
          <a:p>
            <a:pPr marL="180975" indent="-180975" algn="just">
              <a:spcAft>
                <a:spcPts val="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обсудили возможные подходы к написанию и содержание справочника по Подстанциям</a:t>
            </a:r>
          </a:p>
          <a:p>
            <a:pPr marL="180975" indent="-180975" algn="just">
              <a:spcAft>
                <a:spcPts val="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отнесли подготовку справочника к специальным проектам Консультативной группы по стратегии</a:t>
            </a:r>
          </a:p>
          <a:p>
            <a:pPr marL="180975" indent="-180975" algn="just">
              <a:spcAft>
                <a:spcPts val="0"/>
              </a:spcAft>
              <a:buClr>
                <a:srgbClr val="006600"/>
              </a:buClr>
              <a:buFont typeface="Arial" pitchFamily="34" charset="0"/>
              <a:buChar char="■"/>
            </a:pPr>
            <a:r>
              <a:rPr lang="ru-RU" dirty="0" smtClean="0"/>
              <a:t>сформировали редколлегию в составе 6 человек с большим опытом работы в ИК В3, которая будет нести ответственность за общее содержание книги и подготовит график выполнения работ.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82020" y="4448634"/>
            <a:ext cx="56170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Утверждено содержание справочника: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1</a:t>
            </a:r>
            <a:r>
              <a:rPr lang="ru-RU" dirty="0" smtClean="0"/>
              <a:t>	– Вступление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2</a:t>
            </a:r>
            <a:r>
              <a:rPr lang="ru-RU" dirty="0" smtClean="0"/>
              <a:t>	– ОРУ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3</a:t>
            </a:r>
            <a:r>
              <a:rPr lang="ru-RU" dirty="0" smtClean="0"/>
              <a:t>	– КРУЭ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4</a:t>
            </a:r>
            <a:r>
              <a:rPr lang="ru-RU" dirty="0" smtClean="0"/>
              <a:t>	– гибридные РУ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5</a:t>
            </a:r>
            <a:r>
              <a:rPr lang="ru-RU" dirty="0" smtClean="0"/>
              <a:t>	– ПС УВН и береговые ПС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6</a:t>
            </a:r>
            <a:r>
              <a:rPr lang="ru-RU" dirty="0" smtClean="0"/>
              <a:t>	– вторичное оборудование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7</a:t>
            </a:r>
            <a:r>
              <a:rPr lang="ru-RU" dirty="0" smtClean="0"/>
              <a:t>	– электрооборудование подстанций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8</a:t>
            </a:r>
            <a:r>
              <a:rPr lang="ru-RU" dirty="0" smtClean="0"/>
              <a:t>	– влияние работы ПС на окружающую среду и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/>
              <a:t>                    воздействие окружающей среды на работу ПС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9</a:t>
            </a:r>
            <a:r>
              <a:rPr lang="ru-RU" dirty="0" smtClean="0"/>
              <a:t>	– вопросы управления ПС</a:t>
            </a:r>
          </a:p>
          <a:p>
            <a:pPr marL="712788" indent="-712788" algn="just">
              <a:spcAft>
                <a:spcPts val="0"/>
              </a:spcAft>
            </a:pPr>
            <a:r>
              <a:rPr lang="ru-RU" dirty="0" smtClean="0">
                <a:solidFill>
                  <a:srgbClr val="006600"/>
                </a:solidFill>
              </a:rPr>
              <a:t>Глава 10</a:t>
            </a:r>
            <a:r>
              <a:rPr lang="ru-RU" dirty="0" smtClean="0"/>
              <a:t>	– дальнейшие перспективы развития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25" y="4534704"/>
            <a:ext cx="2977191" cy="2171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0" y="1065125"/>
            <a:ext cx="9144000" cy="461665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 рамках деятельности Технического комитета по составлению справочников СИГРЭ (Зеленых книг), начатой по предложению ИК B2, всеми ИК принято решение подготовить справочники по направлениям деятельности.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</p:spTree>
    <p:extLst>
      <p:ext uri="{BB962C8B-B14F-4D97-AF65-F5344CB8AC3E}">
        <p14:creationId xmlns:p14="http://schemas.microsoft.com/office/powerpoint/2010/main" val="372992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Стратегический план комитета </a:t>
            </a:r>
            <a:r>
              <a:rPr lang="en-US" dirty="0" smtClean="0"/>
              <a:t>B3 </a:t>
            </a:r>
            <a:r>
              <a:rPr lang="ru-RU" dirty="0" smtClean="0"/>
              <a:t>«Подстанции»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624" y="1009650"/>
            <a:ext cx="924877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dirty="0" smtClean="0">
                <a:solidFill>
                  <a:srgbClr val="006600"/>
                </a:solidFill>
              </a:rPr>
              <a:t>Темы: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Внедрение </a:t>
            </a:r>
            <a:r>
              <a:rPr lang="ru-RU" sz="1600" dirty="0" smtClean="0"/>
              <a:t>ультравысоковольтных сетей переменного </a:t>
            </a:r>
            <a:r>
              <a:rPr lang="ru-RU" sz="1600" dirty="0"/>
              <a:t>и постоянного тока для </a:t>
            </a:r>
            <a:r>
              <a:rPr lang="ru-RU" sz="1600" dirty="0" smtClean="0"/>
              <a:t>проектирования подстанций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Smart </a:t>
            </a:r>
            <a:r>
              <a:rPr lang="ru-RU" sz="1600" dirty="0" smtClean="0"/>
              <a:t>Grid </a:t>
            </a:r>
            <a:r>
              <a:rPr lang="ru-RU" sz="1600" dirty="0"/>
              <a:t>и </a:t>
            </a:r>
            <a:r>
              <a:rPr lang="ru-RU" sz="1600" dirty="0" smtClean="0"/>
              <a:t>повышение автоматизации сетей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</a:t>
            </a:r>
            <a:r>
              <a:rPr lang="ru-RU" sz="1600" dirty="0" smtClean="0"/>
              <a:t>Повышение осведомленности </a:t>
            </a:r>
            <a:r>
              <a:rPr lang="ru-RU" sz="1600" dirty="0"/>
              <a:t>о </a:t>
            </a:r>
            <a:r>
              <a:rPr lang="ru-RU" sz="1600" dirty="0" smtClean="0"/>
              <a:t>рисках </a:t>
            </a:r>
            <a:r>
              <a:rPr lang="ru-RU" sz="1600" dirty="0" smtClean="0"/>
              <a:t>для активов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Новые материалы и технологии</a:t>
            </a:r>
            <a:br>
              <a:rPr lang="ru-RU" sz="1600" dirty="0"/>
            </a:br>
            <a:r>
              <a:rPr lang="ru-RU" sz="1600" dirty="0"/>
              <a:t>• </a:t>
            </a:r>
            <a:r>
              <a:rPr lang="ru-RU" sz="1600" dirty="0" smtClean="0"/>
              <a:t>Повышение </a:t>
            </a:r>
            <a:r>
              <a:rPr lang="ru-RU" sz="1600" dirty="0"/>
              <a:t>мощности, </a:t>
            </a:r>
            <a:r>
              <a:rPr lang="ru-RU" sz="1600" dirty="0" smtClean="0"/>
              <a:t>модернизация</a:t>
            </a:r>
            <a:r>
              <a:rPr lang="ru-RU" sz="1600" dirty="0" smtClean="0"/>
              <a:t> </a:t>
            </a:r>
            <a:r>
              <a:rPr lang="ru-RU" sz="1600" dirty="0" smtClean="0"/>
              <a:t>существующих активов</a:t>
            </a:r>
          </a:p>
          <a:p>
            <a:pPr>
              <a:lnSpc>
                <a:spcPts val="1800"/>
              </a:lnSpc>
            </a:pPr>
            <a:endParaRPr lang="ru-RU" sz="500" dirty="0" smtClean="0"/>
          </a:p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006600"/>
                </a:solidFill>
              </a:rPr>
              <a:t>Новые технические направления: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</a:t>
            </a:r>
            <a:r>
              <a:rPr lang="ru-RU" sz="1600" dirty="0" smtClean="0"/>
              <a:t>Новые материалы </a:t>
            </a:r>
            <a:r>
              <a:rPr lang="ru-RU" sz="1600" dirty="0"/>
              <a:t>и </a:t>
            </a:r>
            <a:r>
              <a:rPr lang="ru-RU" sz="1600" dirty="0" smtClean="0"/>
              <a:t>технологии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Опыт ультравысоковольтных сетей – проектирование и управление</a:t>
            </a:r>
            <a:br>
              <a:rPr lang="ru-RU" sz="1600" dirty="0"/>
            </a:br>
            <a:r>
              <a:rPr lang="ru-RU" sz="1600" dirty="0"/>
              <a:t>• Безопасность, охрана, риски и забота об окружающей среде</a:t>
            </a:r>
            <a:br>
              <a:rPr lang="ru-RU" sz="1600" dirty="0"/>
            </a:br>
            <a:r>
              <a:rPr lang="ru-RU" sz="1600" dirty="0"/>
              <a:t>• Строительство, ремонтопригодность, экономические аспекты</a:t>
            </a:r>
            <a:br>
              <a:rPr lang="ru-RU" sz="1600" dirty="0"/>
            </a:br>
            <a:endParaRPr lang="ru-RU" sz="500" dirty="0"/>
          </a:p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006600"/>
                </a:solidFill>
              </a:rPr>
              <a:t>Организационные </a:t>
            </a:r>
            <a:r>
              <a:rPr lang="ru-RU" sz="1600" dirty="0" smtClean="0">
                <a:solidFill>
                  <a:srgbClr val="006600"/>
                </a:solidFill>
              </a:rPr>
              <a:t>вопросы:</a:t>
            </a:r>
          </a:p>
          <a:p>
            <a:pPr>
              <a:lnSpc>
                <a:spcPts val="1800"/>
              </a:lnSpc>
            </a:pPr>
            <a:r>
              <a:rPr lang="ru-RU" sz="1600" dirty="0"/>
              <a:t>• </a:t>
            </a:r>
            <a:r>
              <a:rPr lang="ru-RU" sz="1600" dirty="0" smtClean="0"/>
              <a:t>Принятие стратегического плана</a:t>
            </a:r>
            <a:br>
              <a:rPr lang="ru-RU" sz="1600" dirty="0" smtClean="0"/>
            </a:br>
            <a:r>
              <a:rPr lang="ru-RU" sz="1600" dirty="0" smtClean="0"/>
              <a:t>• Расширение международной деятельности, </a:t>
            </a:r>
            <a:r>
              <a:rPr lang="ru-RU" sz="1600" dirty="0"/>
              <a:t>выбор места проведения </a:t>
            </a:r>
            <a:r>
              <a:rPr lang="ru-RU" sz="1600" dirty="0" smtClean="0"/>
              <a:t>мероприятий</a:t>
            </a:r>
          </a:p>
          <a:p>
            <a:pPr>
              <a:lnSpc>
                <a:spcPts val="1800"/>
              </a:lnSpc>
            </a:pPr>
            <a:r>
              <a:rPr lang="ru-RU" sz="1600" dirty="0" smtClean="0"/>
              <a:t>• </a:t>
            </a:r>
            <a:r>
              <a:rPr lang="ru-RU" sz="1600" dirty="0" smtClean="0"/>
              <a:t>Р</a:t>
            </a:r>
            <a:r>
              <a:rPr lang="ru-RU" sz="1600" dirty="0" smtClean="0"/>
              <a:t>ассмотрение </a:t>
            </a:r>
            <a:r>
              <a:rPr lang="ru-RU" sz="1600" dirty="0" smtClean="0"/>
              <a:t>в </a:t>
            </a:r>
            <a:r>
              <a:rPr lang="ru-RU" sz="1600" dirty="0" smtClean="0"/>
              <a:t>РГ новых </a:t>
            </a:r>
            <a:r>
              <a:rPr lang="ru-RU" sz="1600" dirty="0" smtClean="0"/>
              <a:t>проблем </a:t>
            </a:r>
            <a:r>
              <a:rPr lang="ru-RU" sz="1600" dirty="0" smtClean="0"/>
              <a:t>распределения </a:t>
            </a:r>
            <a:r>
              <a:rPr lang="ru-RU" sz="1600" dirty="0" err="1" smtClean="0"/>
              <a:t>электрожнергии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</a:t>
            </a:r>
            <a:r>
              <a:rPr lang="ru-RU" sz="1600" dirty="0" smtClean="0"/>
              <a:t>Оптимизация</a:t>
            </a:r>
            <a:r>
              <a:rPr lang="ru-RU" sz="1600" dirty="0" smtClean="0"/>
              <a:t> </a:t>
            </a:r>
            <a:r>
              <a:rPr lang="ru-RU" sz="1600" dirty="0"/>
              <a:t>веб-сайта </a:t>
            </a:r>
            <a:r>
              <a:rPr lang="ru-RU" sz="1600" dirty="0" smtClean="0"/>
              <a:t>ИК B3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Расширение коммуникационных возможностей с использованием новых </a:t>
            </a:r>
            <a:r>
              <a:rPr lang="ru-RU" sz="1600" dirty="0" smtClean="0"/>
              <a:t>технологий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Два проекта «зеленых книг»: Подстанции и Руководство по SF</a:t>
            </a:r>
            <a:r>
              <a:rPr lang="ru-RU" sz="1600" baseline="-25000" dirty="0"/>
              <a:t>6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• </a:t>
            </a:r>
            <a:r>
              <a:rPr lang="ru-RU" sz="1600" dirty="0" smtClean="0"/>
              <a:t>Повышение </a:t>
            </a:r>
            <a:r>
              <a:rPr lang="ru-RU" sz="1600" dirty="0"/>
              <a:t>значения СИГРЭ для </a:t>
            </a:r>
            <a:r>
              <a:rPr lang="ru-RU" sz="1600" dirty="0" smtClean="0"/>
              <a:t>бизнеса</a:t>
            </a:r>
            <a:endParaRPr lang="ru-RU" sz="1600" dirty="0"/>
          </a:p>
        </p:txBody>
      </p:sp>
      <p:pic>
        <p:nvPicPr>
          <p:cNvPr id="1028" name="Picture 4" descr="http://www.yugopolis.ru/data/mediadb/2383/0000/0178/178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114" y="1589087"/>
            <a:ext cx="2297724" cy="172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66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331913" y="0"/>
            <a:ext cx="7127875" cy="981075"/>
          </a:xfrm>
        </p:spPr>
        <p:txBody>
          <a:bodyPr/>
          <a:lstStyle/>
          <a:p>
            <a:r>
              <a:rPr lang="ru-RU" dirty="0"/>
              <a:t>П</a:t>
            </a:r>
            <a:r>
              <a:rPr lang="ru-RU" dirty="0" smtClean="0"/>
              <a:t>референциальные темы ИК В3 «Подстанции» </a:t>
            </a:r>
            <a:br>
              <a:rPr lang="ru-RU" dirty="0" smtClean="0"/>
            </a:br>
            <a:r>
              <a:rPr lang="ru-RU" dirty="0" smtClean="0"/>
              <a:t>на 45-ой сессии СИГРЭ в 2014г.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557F-B93A-4765-A14E-FB6F222B1CAA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655114" y="6396335"/>
            <a:ext cx="2488886" cy="461665"/>
          </a:xfrm>
          <a:prstGeom prst="rect">
            <a:avLst/>
          </a:prstGeom>
          <a:solidFill>
            <a:srgbClr val="0042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Казань </a:t>
            </a:r>
            <a:r>
              <a:rPr lang="en-US" dirty="0" smtClean="0">
                <a:solidFill>
                  <a:schemeClr val="bg1"/>
                </a:solidFill>
              </a:rPr>
              <a:t>2013. </a:t>
            </a:r>
            <a:r>
              <a:rPr lang="ru-RU" dirty="0" smtClean="0">
                <a:solidFill>
                  <a:schemeClr val="bg1"/>
                </a:solidFill>
              </a:rPr>
              <a:t>Россия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СИГРЭ: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объединяя </a:t>
            </a:r>
            <a:r>
              <a:rPr lang="ru-RU" dirty="0">
                <a:solidFill>
                  <a:schemeClr val="bg1"/>
                </a:solidFill>
              </a:rPr>
              <a:t>опыт и инновации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0525" y="1143000"/>
            <a:ext cx="8229600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smtClean="0">
                <a:solidFill>
                  <a:srgbClr val="006600"/>
                </a:solidFill>
              </a:rPr>
              <a:t>Проектирование подстанций с учетом будущих потребностей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Интеграция </a:t>
            </a:r>
            <a:r>
              <a:rPr lang="ru-RU" sz="1800" dirty="0"/>
              <a:t>новых подходов к </a:t>
            </a:r>
            <a:r>
              <a:rPr lang="ru-RU" sz="1800" dirty="0" smtClean="0"/>
              <a:t>автоматизации сетей и подстанций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Проектирование подстанций с учетом новых сетевых разработок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Офшорные подстанции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Снижение стоимости </a:t>
            </a:r>
            <a:r>
              <a:rPr lang="ru-RU" sz="1800" dirty="0"/>
              <a:t>и </a:t>
            </a:r>
            <a:r>
              <a:rPr lang="ru-RU" sz="1800" dirty="0" smtClean="0"/>
              <a:t>скорости развертывания подстанций</a:t>
            </a:r>
            <a:r>
              <a:rPr lang="ru-RU" sz="1800" dirty="0"/>
              <a:t/>
            </a:r>
            <a:br>
              <a:rPr lang="ru-RU" sz="1800" dirty="0"/>
            </a:br>
            <a:endParaRPr lang="ru-RU" sz="500" dirty="0" smtClean="0"/>
          </a:p>
          <a:p>
            <a:r>
              <a:rPr lang="ru-RU" sz="1800" dirty="0" smtClean="0">
                <a:solidFill>
                  <a:srgbClr val="006600"/>
                </a:solidFill>
              </a:rPr>
              <a:t>Управление подстанциями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Ремонт, </a:t>
            </a:r>
            <a:r>
              <a:rPr lang="ru-RU" sz="1800" dirty="0"/>
              <a:t>расширение </a:t>
            </a:r>
            <a:r>
              <a:rPr lang="ru-RU" sz="1800" dirty="0" smtClean="0"/>
              <a:t>и реконструкция подстанций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Управление </a:t>
            </a:r>
            <a:r>
              <a:rPr lang="ru-RU" sz="1800" dirty="0"/>
              <a:t>активами, техническое обслуживание, </a:t>
            </a:r>
            <a:r>
              <a:rPr lang="ru-RU" sz="1800" dirty="0" smtClean="0"/>
              <a:t>контроль и вопросы надежности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Управление </a:t>
            </a:r>
            <a:r>
              <a:rPr lang="ru-RU" sz="1800" dirty="0"/>
              <a:t>рисками </a:t>
            </a:r>
            <a:r>
              <a:rPr lang="ru-RU" sz="1800" dirty="0" smtClean="0"/>
              <a:t>на стадии</a:t>
            </a:r>
          </a:p>
          <a:p>
            <a:r>
              <a:rPr lang="ru-RU" sz="1800" dirty="0"/>
              <a:t> </a:t>
            </a:r>
            <a:r>
              <a:rPr lang="ru-RU" sz="1800" dirty="0" smtClean="0"/>
              <a:t>   проектирования, монтажа и</a:t>
            </a:r>
          </a:p>
          <a:p>
            <a:r>
              <a:rPr lang="ru-RU" sz="1800" dirty="0"/>
              <a:t> </a:t>
            </a:r>
            <a:r>
              <a:rPr lang="ru-RU" sz="1800" dirty="0" smtClean="0"/>
              <a:t>   при эксплуатации подстанций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82" y="4185600"/>
            <a:ext cx="3187543" cy="211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9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Вопросы??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30D5A-C7A9-449F-8E6B-2D4EF386C414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3" y="1131463"/>
            <a:ext cx="8927455" cy="39110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891" y="5042089"/>
            <a:ext cx="37896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6600"/>
                </a:solidFill>
              </a:rPr>
              <a:t>Австралия, г</a:t>
            </a:r>
            <a:r>
              <a:rPr lang="ru-RU" dirty="0">
                <a:solidFill>
                  <a:srgbClr val="006600"/>
                </a:solidFill>
              </a:rPr>
              <a:t>. Брисбен</a:t>
            </a:r>
            <a:r>
              <a:rPr lang="ru-RU" dirty="0" smtClean="0">
                <a:solidFill>
                  <a:srgbClr val="006600"/>
                </a:solidFill>
              </a:rPr>
              <a:t>,</a:t>
            </a:r>
            <a:r>
              <a:rPr lang="en-US" dirty="0" smtClean="0">
                <a:solidFill>
                  <a:srgbClr val="006600"/>
                </a:solidFill>
              </a:rPr>
              <a:t> </a:t>
            </a:r>
            <a:r>
              <a:rPr lang="ru-RU" dirty="0">
                <a:solidFill>
                  <a:srgbClr val="006600"/>
                </a:solidFill>
              </a:rPr>
              <a:t>8</a:t>
            </a:r>
            <a:r>
              <a:rPr lang="en-US" dirty="0" smtClean="0">
                <a:solidFill>
                  <a:srgbClr val="006600"/>
                </a:solidFill>
              </a:rPr>
              <a:t>-</a:t>
            </a:r>
            <a:r>
              <a:rPr lang="ru-RU" dirty="0" smtClean="0">
                <a:solidFill>
                  <a:srgbClr val="006600"/>
                </a:solidFill>
              </a:rPr>
              <a:t>13 </a:t>
            </a:r>
            <a:r>
              <a:rPr lang="ru-RU" dirty="0">
                <a:solidFill>
                  <a:srgbClr val="006600"/>
                </a:solidFill>
              </a:rPr>
              <a:t>сентября 2013 </a:t>
            </a:r>
            <a:r>
              <a:rPr lang="ru-RU" dirty="0" smtClean="0">
                <a:solidFill>
                  <a:srgbClr val="006600"/>
                </a:solidFill>
              </a:rPr>
              <a:t>года</a:t>
            </a:r>
          </a:p>
        </p:txBody>
      </p:sp>
      <p:sp>
        <p:nvSpPr>
          <p:cNvPr id="7" name="Подзаголовок 6"/>
          <p:cNvSpPr txBox="1">
            <a:spLocks/>
          </p:cNvSpPr>
          <p:nvPr/>
        </p:nvSpPr>
        <p:spPr>
          <a:xfrm>
            <a:off x="3877198" y="5140694"/>
            <a:ext cx="4920560" cy="1637404"/>
          </a:xfrm>
          <a:prstGeom prst="rect">
            <a:avLst/>
          </a:prstGeom>
        </p:spPr>
        <p:txBody>
          <a:bodyPr/>
          <a:lstStyle>
            <a:lvl1pPr marL="342900" indent="-342900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Font typeface="Arial" charset="0"/>
              <a:buChar char="■"/>
              <a:defRPr sz="24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742950" indent="-285750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ourier New" pitchFamily="49" charset="0"/>
              <a:buChar char="—"/>
              <a:defRPr sz="20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Font typeface="Arial" charset="0"/>
              <a:buChar char="▪"/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Font typeface="Arial" charset="0"/>
              <a:buChar char="■"/>
              <a:defRPr sz="16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Font typeface="Arial" charset="0"/>
              <a:buChar char="■"/>
              <a:defRPr sz="16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400" dirty="0" smtClean="0"/>
              <a:t>д.т.н</a:t>
            </a:r>
            <a:r>
              <a:rPr lang="ru-RU" sz="1400" dirty="0"/>
              <a:t>. Дарьян Леонид Альбертович</a:t>
            </a:r>
          </a:p>
          <a:p>
            <a:pPr marL="0" indent="0" algn="r">
              <a:buNone/>
            </a:pPr>
            <a:r>
              <a:rPr lang="ru-RU" sz="1400" dirty="0" smtClean="0"/>
              <a:t>Зам</a:t>
            </a:r>
            <a:r>
              <a:rPr lang="en-US" sz="1400" dirty="0" smtClean="0"/>
              <a:t>.</a:t>
            </a:r>
            <a:r>
              <a:rPr lang="ru-RU" sz="1400" dirty="0" smtClean="0"/>
              <a:t> директора по </a:t>
            </a:r>
            <a:r>
              <a:rPr lang="ru-RU" sz="1400" dirty="0"/>
              <a:t>аналитической </a:t>
            </a:r>
            <a:r>
              <a:rPr lang="ru-RU" sz="1400" dirty="0" smtClean="0"/>
              <a:t>работе</a:t>
            </a:r>
            <a:endParaRPr lang="en-US" sz="1400" dirty="0" smtClean="0"/>
          </a:p>
          <a:p>
            <a:pPr marL="0" indent="0" algn="r">
              <a:buNone/>
            </a:pPr>
            <a:r>
              <a:rPr lang="ru-RU" sz="1400" dirty="0" smtClean="0"/>
              <a:t>ЗАО </a:t>
            </a:r>
            <a:r>
              <a:rPr lang="ru-RU" sz="1400" dirty="0"/>
              <a:t>«Техническая инспекция ЕЭС» </a:t>
            </a:r>
          </a:p>
          <a:p>
            <a:pPr marL="0" indent="0" algn="r">
              <a:buNone/>
            </a:pPr>
            <a:r>
              <a:rPr lang="ru-RU" sz="1400" dirty="0" smtClean="0"/>
              <a:t>моб. тел. +7 </a:t>
            </a:r>
            <a:r>
              <a:rPr lang="ru-RU" sz="1400" dirty="0"/>
              <a:t>(985) 220-07-41</a:t>
            </a:r>
          </a:p>
          <a:p>
            <a:pPr marL="0" indent="0" algn="r">
              <a:buNone/>
            </a:pPr>
            <a:r>
              <a:rPr lang="en-US" sz="1400" dirty="0" smtClean="0"/>
              <a:t>E-mail:   </a:t>
            </a:r>
            <a:r>
              <a:rPr lang="ru-RU" sz="1400" dirty="0" err="1" smtClean="0"/>
              <a:t>Daryan-LA@ti-ees.ru</a:t>
            </a:r>
            <a:endParaRPr lang="ru-RU" sz="1400" dirty="0"/>
          </a:p>
          <a:p>
            <a:pPr marL="0" indent="0" algn="r">
              <a:buNone/>
            </a:pPr>
            <a:r>
              <a:rPr lang="en-US" sz="1400" dirty="0" smtClean="0"/>
              <a:t>LD</a:t>
            </a:r>
            <a:r>
              <a:rPr lang="ru-RU" sz="1400" dirty="0" smtClean="0"/>
              <a:t>arian@rambler.ru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4589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Слайд 1 - &amp;quot;Отчет&amp;#x0D;&amp;#x0A;по работе Исследовательского комитета В3 «Подстанции» РНК СИГРЭ&amp;quot;&quot;/&gt;&lt;property id=&quot;20307&quot; value=&quot;256&quot;/&gt;&lt;/object&gt;&lt;object type=&quot;3&quot; unique_id=&quot;11935&quot;&gt;&lt;property id=&quot;20148&quot; value=&quot;5&quot;/&gt;&lt;property id=&quot;20300&quot; value=&quot;Слайд 2 - &amp;quot;Перечень выполненных и текущих работ&amp;quot;&quot;/&gt;&lt;property id=&quot;20307&quot; value=&quot;257&quot;/&gt;&lt;/object&gt;&lt;object type=&quot;3&quot; unique_id=&quot;12701&quot;&gt;&lt;property id=&quot;20148&quot; value=&quot;5&quot;/&gt;&lt;property id=&quot;20300&quot; value=&quot;Слайд 9 - &amp;quot;Спасибо за внимание!&amp;quot;&quot;/&gt;&lt;property id=&quot;20307&quot; value=&quot;284&quot;/&gt;&lt;/object&gt;&lt;object type=&quot;3&quot; unique_id=&quot;13039&quot;&gt;&lt;property id=&quot;20148&quot; value=&quot;5&quot;/&gt;&lt;property id=&quot;20300&quot; value=&quot;Слайд 3 - &amp;quot;Итоги участия &amp;#x0D;&amp;#x0A;в работе 44-ой сессии СИГРЭ&amp;quot;&quot;/&gt;&lt;property id=&quot;20307&quot; value=&quot;292&quot;/&gt;&lt;/object&gt;&lt;object type=&quot;3&quot; unique_id=&quot;13040&quot;&gt;&lt;property id=&quot;20148&quot; value=&quot;5&quot;/&gt;&lt;property id=&quot;20300&quot; value=&quot;Слайд 4 - &amp;quot;Материалы  СИГРЭ, размещенные в периодических профильных изданиях&amp;quot;&quot;/&gt;&lt;property id=&quot;20307&quot; value=&quot;290&quot;/&gt;&lt;/object&gt;&lt;object type=&quot;3&quot; unique_id=&quot;13041&quot;&gt;&lt;property id=&quot;20148&quot; value=&quot;5&quot;/&gt;&lt;property id=&quot;20300&quot; value=&quot;Слайд 5 - &amp;quot;Участие в новых совместных &amp;#x0D;&amp;#x0A;с другими ИК Рабочих группах&amp;quot;&quot;/&gt;&lt;property id=&quot;20307&quot; value=&quot;288&quot;/&gt;&lt;/object&gt;&lt;object type=&quot;3&quot; unique_id=&quot;13042&quot;&gt;&lt;property id=&quot;20148&quot; value=&quot;5&quot;/&gt;&lt;property id=&quot;20300&quot; value=&quot;Слайд 6 - &amp;quot;Расширение участия в деятельности РГ&amp;quot;&quot;/&gt;&lt;property id=&quot;20307&quot; value=&quot;287&quot;/&gt;&lt;/object&gt;&lt;object type=&quot;3&quot; unique_id=&quot;13043&quot;&gt;&lt;property id=&quot;20148&quot; value=&quot;5&quot;/&gt;&lt;property id=&quot;20300&quot; value=&quot;Слайд 7 - &amp;quot;Подготовка докладов &amp;#x0D;&amp;#x0A;к 45-ой сессии СИГРЭ&amp;quot;&quot;/&gt;&lt;property id=&quot;20307&quot; value=&quot;289&quot;/&gt;&lt;/object&gt;&lt;object type=&quot;3&quot; unique_id=&quot;13044&quot;&gt;&lt;property id=&quot;20148&quot; value=&quot;5&quot;/&gt;&lt;property id=&quot;20300&quot; value=&quot;Слайд 8 - &amp;quot;Запланированные мероприятия&amp;quot;&quot;/&gt;&lt;property id=&quot;20307&quot; value=&quot;294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11248</TotalTime>
  <Words>2958</Words>
  <Application>Microsoft Office PowerPoint</Application>
  <PresentationFormat>Экран (4:3)</PresentationFormat>
  <Paragraphs>420</Paragraphs>
  <Slides>28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Обзор деятельности Исследовательского комитета  В3 «Подстанции» РНК СИГРЭ</vt:lpstr>
      <vt:lpstr>Содержание</vt:lpstr>
      <vt:lpstr>Общие сведения</vt:lpstr>
      <vt:lpstr>Исследовательские комитеты СИГРЭ</vt:lpstr>
      <vt:lpstr>Исследовательский комитет (ИК) В3 «Подстанции»</vt:lpstr>
      <vt:lpstr>Исследовательский комитет (ИК) В3 «Подстанции». Организационная структура</vt:lpstr>
      <vt:lpstr>Исследовательский комитет (ИК) В3 «Подстанции». Консультативные группы </vt:lpstr>
      <vt:lpstr>Исследовательский комитет (ИК) В3 «Подстанции».  Активность участников</vt:lpstr>
      <vt:lpstr>Исследовательский комитет (ИК) В3 «Подстанции». Рабочие группы</vt:lpstr>
      <vt:lpstr>Исследовательский комитет (ИК) В3 «Подстанции». Консультативные и Рабочие группы (1)</vt:lpstr>
      <vt:lpstr>Исследовательский комитет (ИК) В3 «Подстанции». Консультативные и Рабочие группы (2)</vt:lpstr>
      <vt:lpstr>Исследовательский комитет (ИК) В3 «Подстанции». Консультативные и Рабочие группы (3)</vt:lpstr>
      <vt:lpstr>Исследовательский комитет (ИК) В3 «Подстанции». Взаимодействие с другими ИК </vt:lpstr>
      <vt:lpstr>Технические брошюры, доклады CIGRE</vt:lpstr>
      <vt:lpstr>Взаимодействие ИК В3 с техническими организациями. Международная электротехническая комиссия – МЭК </vt:lpstr>
      <vt:lpstr>Институт инженеров по электротехнике и электронике — IEEE</vt:lpstr>
      <vt:lpstr>Обзор представленных в ИК В3 докладов на 44-ой сессии СИГРЭ. Тенденции в электроэнергетике</vt:lpstr>
      <vt:lpstr>Обзор представленных в ИК В3 докладов на 44-ой сессии СИГРЭ. Тенденции в электроэнергетике</vt:lpstr>
      <vt:lpstr>Обзор представленных в ИК В3 докладов на 44-ой сессии СИГРЭ. Тенденции в электроэнергетике</vt:lpstr>
      <vt:lpstr>Обзор представленных в ИК В3 докладов на 44-ой сессии СИГРЭ. Тенденции в электроэнергетике</vt:lpstr>
      <vt:lpstr>Обзор представленных в ИК В3 докладов на 44-ой сессии СИГРЭ. Тенденции в электроэнергетике</vt:lpstr>
      <vt:lpstr>Обзор представленных в ИК В3 докладов на 44-ой сессии СИГРЭ. Тенденции в электроэнергетике</vt:lpstr>
      <vt:lpstr>Коллоквиум исследовательского комитета  В3 СИГРЭ «Подстанции» в г. Брисбен, Австралия</vt:lpstr>
      <vt:lpstr>Доклады членов ИК В3 «Подстанции» о деятельности в рамках национальных комитетов  Брисбен Австралия, 2013</vt:lpstr>
      <vt:lpstr>Справочная книга ИК В3 («Зеленая книга»)</vt:lpstr>
      <vt:lpstr>Стратегический план комитета B3 «Подстанции»</vt:lpstr>
      <vt:lpstr>Преференциальные темы ИК В3 «Подстанции»  на 45-ой сессии СИГРЭ в 2014г.</vt:lpstr>
      <vt:lpstr>Вопросы??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Conseil International des Grands Réseaux Électriques - CIGRE</dc:title>
  <dc:creator>Коновалов Михаил В. - админ</dc:creator>
  <cp:lastModifiedBy>Дарьян Леонид Альбертович</cp:lastModifiedBy>
  <cp:revision>643</cp:revision>
  <cp:lastPrinted>2013-09-18T06:11:13Z</cp:lastPrinted>
  <dcterms:created xsi:type="dcterms:W3CDTF">2010-09-29T09:16:49Z</dcterms:created>
  <dcterms:modified xsi:type="dcterms:W3CDTF">2013-09-24T10:31:58Z</dcterms:modified>
</cp:coreProperties>
</file>