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4" r:id="rId2"/>
    <p:sldMasterId id="2147485326" r:id="rId3"/>
  </p:sldMasterIdLst>
  <p:notesMasterIdLst>
    <p:notesMasterId r:id="rId24"/>
  </p:notesMasterIdLst>
  <p:handoutMasterIdLst>
    <p:handoutMasterId r:id="rId25"/>
  </p:handoutMasterIdLst>
  <p:sldIdLst>
    <p:sldId id="715" r:id="rId4"/>
    <p:sldId id="726" r:id="rId5"/>
    <p:sldId id="727" r:id="rId6"/>
    <p:sldId id="783" r:id="rId7"/>
    <p:sldId id="790" r:id="rId8"/>
    <p:sldId id="789" r:id="rId9"/>
    <p:sldId id="791" r:id="rId10"/>
    <p:sldId id="737" r:id="rId11"/>
    <p:sldId id="768" r:id="rId12"/>
    <p:sldId id="774" r:id="rId13"/>
    <p:sldId id="793" r:id="rId14"/>
    <p:sldId id="794" r:id="rId15"/>
    <p:sldId id="775" r:id="rId16"/>
    <p:sldId id="777" r:id="rId17"/>
    <p:sldId id="780" r:id="rId18"/>
    <p:sldId id="779" r:id="rId19"/>
    <p:sldId id="776" r:id="rId20"/>
    <p:sldId id="781" r:id="rId21"/>
    <p:sldId id="796" r:id="rId22"/>
    <p:sldId id="795" r:id="rId23"/>
  </p:sldIdLst>
  <p:sldSz cx="9144000" cy="6858000" type="screen4x3"/>
  <p:notesSz cx="6867525" cy="9994900"/>
  <p:defaultTextStyle>
    <a:defPPr>
      <a:defRPr lang="en-AU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72">
          <p15:clr>
            <a:srgbClr val="A4A3A4"/>
          </p15:clr>
        </p15:guide>
        <p15:guide id="2" pos="216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C000"/>
    <a:srgbClr val="008000"/>
    <a:srgbClr val="FF7C80"/>
    <a:srgbClr val="003300"/>
    <a:srgbClr val="FF3300"/>
    <a:srgbClr val="0070C0"/>
    <a:srgbClr val="CB6D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68" autoAdjust="0"/>
    <p:restoredTop sz="94598" autoAdjust="0"/>
  </p:normalViewPr>
  <p:slideViewPr>
    <p:cSldViewPr snapToGrid="0">
      <p:cViewPr varScale="1">
        <p:scale>
          <a:sx n="110" d="100"/>
          <a:sy n="110" d="100"/>
        </p:scale>
        <p:origin x="8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20" d="100"/>
        <a:sy n="120" d="100"/>
      </p:scale>
      <p:origin x="0" y="-2946"/>
    </p:cViewPr>
  </p:sorterViewPr>
  <p:notesViewPr>
    <p:cSldViewPr snapToGrid="0">
      <p:cViewPr>
        <p:scale>
          <a:sx n="100" d="100"/>
          <a:sy n="100" d="100"/>
        </p:scale>
        <p:origin x="-2808" y="822"/>
      </p:cViewPr>
      <p:guideLst>
        <p:guide orient="horz" pos="3172"/>
        <p:guide pos="216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35" tIns="47317" rIns="94635" bIns="47317" numCol="1" anchor="t" anchorCtr="0" compatLnSpc="1">
            <a:prstTxWarp prst="textNoShape">
              <a:avLst/>
            </a:prstTxWarp>
          </a:bodyPr>
          <a:lstStyle>
            <a:lvl1pPr algn="l" defTabSz="946776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5725" y="0"/>
            <a:ext cx="29845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35" tIns="47317" rIns="94635" bIns="47317" numCol="1" anchor="t" anchorCtr="0" compatLnSpc="1">
            <a:prstTxWarp prst="textNoShape">
              <a:avLst/>
            </a:prstTxWarp>
          </a:bodyPr>
          <a:lstStyle>
            <a:lvl1pPr algn="r" defTabSz="946776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25000"/>
            <a:ext cx="29829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35" tIns="47317" rIns="94635" bIns="47317" numCol="1" anchor="b" anchorCtr="0" compatLnSpc="1">
            <a:prstTxWarp prst="textNoShape">
              <a:avLst/>
            </a:prstTxWarp>
          </a:bodyPr>
          <a:lstStyle>
            <a:lvl1pPr algn="l" defTabSz="946776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5725" y="9525000"/>
            <a:ext cx="29845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35" tIns="47317" rIns="94635" bIns="47317" numCol="1" anchor="b" anchorCtr="0" compatLnSpc="1">
            <a:prstTxWarp prst="textNoShape">
              <a:avLst/>
            </a:prstTxWarp>
          </a:bodyPr>
          <a:lstStyle>
            <a:lvl1pPr algn="r" defTabSz="946150" eaLnBrk="0" hangingPunct="0">
              <a:defRPr sz="1300"/>
            </a:lvl1pPr>
          </a:lstStyle>
          <a:p>
            <a:pPr>
              <a:defRPr/>
            </a:pPr>
            <a:fld id="{808A58C4-8E7B-4155-8B68-846F83B3C159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755887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815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78" tIns="47990" rIns="95978" bIns="47990" numCol="1" anchor="t" anchorCtr="0" compatLnSpc="1">
            <a:prstTxWarp prst="textNoShape">
              <a:avLst/>
            </a:prstTxWarp>
          </a:bodyPr>
          <a:lstStyle>
            <a:lvl1pPr algn="l" defTabSz="960158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9375" y="0"/>
            <a:ext cx="297815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78" tIns="47990" rIns="95978" bIns="47990" numCol="1" anchor="t" anchorCtr="0" compatLnSpc="1">
            <a:prstTxWarp prst="textNoShape">
              <a:avLst/>
            </a:prstTxWarp>
          </a:bodyPr>
          <a:lstStyle>
            <a:lvl1pPr algn="r" defTabSz="960158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33588" y="666750"/>
            <a:ext cx="2884487" cy="21637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5988" y="2998788"/>
            <a:ext cx="5494337" cy="649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78" tIns="47990" rIns="95978" bIns="479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94838"/>
            <a:ext cx="297815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78" tIns="47990" rIns="95978" bIns="47990" numCol="1" anchor="b" anchorCtr="0" compatLnSpc="1">
            <a:prstTxWarp prst="textNoShape">
              <a:avLst/>
            </a:prstTxWarp>
          </a:bodyPr>
          <a:lstStyle>
            <a:lvl1pPr algn="l" defTabSz="960158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9375" y="9494838"/>
            <a:ext cx="297815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78" tIns="47990" rIns="95978" bIns="47990" numCol="1" anchor="b" anchorCtr="0" compatLnSpc="1">
            <a:prstTxWarp prst="textNoShape">
              <a:avLst/>
            </a:prstTxWarp>
          </a:bodyPr>
          <a:lstStyle>
            <a:lvl1pPr algn="r" defTabSz="958850" eaLnBrk="0" hangingPunct="0">
              <a:defRPr sz="1300"/>
            </a:lvl1pPr>
          </a:lstStyle>
          <a:p>
            <a:pPr>
              <a:defRPr/>
            </a:pPr>
            <a:fld id="{7BB1B6D8-CF9E-4386-ABC7-27F64DBC3054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072513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125000"/>
      </a:lnSpc>
      <a:spcBef>
        <a:spcPct val="3000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47888" y="609600"/>
            <a:ext cx="2641600" cy="1981200"/>
          </a:xfrm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929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7"/>
          <p:cNvGraphicFramePr>
            <a:graphicFrameLocks noChangeAspect="1"/>
          </p:cNvGraphicFramePr>
          <p:nvPr/>
        </p:nvGraphicFramePr>
        <p:xfrm>
          <a:off x="152400" y="0"/>
          <a:ext cx="1447800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0" name="Photo Editor Photo" r:id="rId3" imgW="2171888" imgH="1623201" progId="">
                  <p:embed/>
                </p:oleObj>
              </mc:Choice>
              <mc:Fallback>
                <p:oleObj name="Photo Editor Photo" r:id="rId3" imgW="2171888" imgH="1623201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0"/>
                        <a:ext cx="1447800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8" name="Rechteck 5"/>
          <p:cNvSpPr>
            <a:spLocks noChangeArrowheads="1"/>
          </p:cNvSpPr>
          <p:nvPr userDrawn="1"/>
        </p:nvSpPr>
        <p:spPr bwMode="auto">
          <a:xfrm>
            <a:off x="4384675" y="6550025"/>
            <a:ext cx="59578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fr-FR" sz="1400" dirty="0" smtClean="0"/>
              <a:t>CIGRE,  Kazan Sept. 2013</a:t>
            </a:r>
          </a:p>
        </p:txBody>
      </p:sp>
    </p:spTree>
    <p:extLst>
      <p:ext uri="{BB962C8B-B14F-4D97-AF65-F5344CB8AC3E}">
        <p14:creationId xmlns:p14="http://schemas.microsoft.com/office/powerpoint/2010/main" val="36005558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7"/>
          <p:cNvGraphicFramePr>
            <a:graphicFrameLocks noChangeAspect="1"/>
          </p:cNvGraphicFramePr>
          <p:nvPr/>
        </p:nvGraphicFramePr>
        <p:xfrm>
          <a:off x="152400" y="0"/>
          <a:ext cx="1447800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14" name="Photo Editor Photo" r:id="rId3" imgW="2171888" imgH="1623201" progId="">
                  <p:embed/>
                </p:oleObj>
              </mc:Choice>
              <mc:Fallback>
                <p:oleObj name="Photo Editor Photo" r:id="rId3" imgW="2171888" imgH="1623201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0"/>
                        <a:ext cx="1447800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4348" y="2000240"/>
            <a:ext cx="7772400" cy="4114800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hteck 5"/>
          <p:cNvSpPr>
            <a:spLocks noChangeArrowheads="1"/>
          </p:cNvSpPr>
          <p:nvPr userDrawn="1"/>
        </p:nvSpPr>
        <p:spPr bwMode="auto">
          <a:xfrm>
            <a:off x="4384675" y="6550025"/>
            <a:ext cx="59578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fr-FR" sz="1400" dirty="0" smtClean="0"/>
              <a:t>CIGRE,  Kazan Sept. 2013</a:t>
            </a:r>
          </a:p>
        </p:txBody>
      </p:sp>
    </p:spTree>
    <p:extLst>
      <p:ext uri="{BB962C8B-B14F-4D97-AF65-F5344CB8AC3E}">
        <p14:creationId xmlns:p14="http://schemas.microsoft.com/office/powerpoint/2010/main" val="38027678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7"/>
          <p:cNvGraphicFramePr>
            <a:graphicFrameLocks noChangeAspect="1"/>
          </p:cNvGraphicFramePr>
          <p:nvPr/>
        </p:nvGraphicFramePr>
        <p:xfrm>
          <a:off x="152400" y="0"/>
          <a:ext cx="1447800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338" name="Photo Editor Photo" r:id="rId3" imgW="2171888" imgH="1623201" progId="">
                  <p:embed/>
                </p:oleObj>
              </mc:Choice>
              <mc:Fallback>
                <p:oleObj name="Photo Editor Photo" r:id="rId3" imgW="2171888" imgH="1623201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0"/>
                        <a:ext cx="1447800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7" name="Rechteck 5"/>
          <p:cNvSpPr>
            <a:spLocks noChangeArrowheads="1"/>
          </p:cNvSpPr>
          <p:nvPr userDrawn="1"/>
        </p:nvSpPr>
        <p:spPr bwMode="auto">
          <a:xfrm>
            <a:off x="4384675" y="6550025"/>
            <a:ext cx="59578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fr-FR" sz="1400" dirty="0" smtClean="0"/>
              <a:t>CIGRE,  Kazan Sept. 2013</a:t>
            </a:r>
          </a:p>
        </p:txBody>
      </p:sp>
    </p:spTree>
    <p:extLst>
      <p:ext uri="{BB962C8B-B14F-4D97-AF65-F5344CB8AC3E}">
        <p14:creationId xmlns:p14="http://schemas.microsoft.com/office/powerpoint/2010/main" val="15368165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7"/>
          <p:cNvGraphicFramePr>
            <a:graphicFrameLocks noChangeAspect="1"/>
          </p:cNvGraphicFramePr>
          <p:nvPr/>
        </p:nvGraphicFramePr>
        <p:xfrm>
          <a:off x="152400" y="0"/>
          <a:ext cx="1447800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362" name="Photo Editor Photo" r:id="rId3" imgW="2171888" imgH="1623201" progId="">
                  <p:embed/>
                </p:oleObj>
              </mc:Choice>
              <mc:Fallback>
                <p:oleObj name="Photo Editor Photo" r:id="rId3" imgW="2171888" imgH="1623201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0"/>
                        <a:ext cx="1447800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5ABDE-B843-41B5-86C9-869298EA4B3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3238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B5675E-85EA-4FD5-8895-39C2B15BBF91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7042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B5675E-85EA-4FD5-8895-39C2B15BBF91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8635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7"/>
          <p:cNvGraphicFramePr>
            <a:graphicFrameLocks noChangeAspect="1"/>
          </p:cNvGraphicFramePr>
          <p:nvPr/>
        </p:nvGraphicFramePr>
        <p:xfrm>
          <a:off x="152400" y="0"/>
          <a:ext cx="1447800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386" name="Photo Editor Photo" r:id="rId3" imgW="2171888" imgH="1623201" progId="">
                  <p:embed/>
                </p:oleObj>
              </mc:Choice>
              <mc:Fallback>
                <p:oleObj name="Photo Editor Photo" r:id="rId3" imgW="2171888" imgH="1623201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0"/>
                        <a:ext cx="1447800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D2C2D-1272-467E-803E-F9D003E09ACA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10" name="Rechteck 5"/>
          <p:cNvSpPr>
            <a:spLocks noChangeArrowheads="1"/>
          </p:cNvSpPr>
          <p:nvPr userDrawn="1"/>
        </p:nvSpPr>
        <p:spPr bwMode="auto">
          <a:xfrm>
            <a:off x="4384675" y="6550025"/>
            <a:ext cx="59578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fr-FR" sz="1400" dirty="0" smtClean="0"/>
              <a:t>CIGRE,  Kazan Sept. 2013</a:t>
            </a:r>
          </a:p>
        </p:txBody>
      </p:sp>
    </p:spTree>
    <p:extLst>
      <p:ext uri="{BB962C8B-B14F-4D97-AF65-F5344CB8AC3E}">
        <p14:creationId xmlns:p14="http://schemas.microsoft.com/office/powerpoint/2010/main" val="11078975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7"/>
          <p:cNvGraphicFramePr>
            <a:graphicFrameLocks noChangeAspect="1"/>
          </p:cNvGraphicFramePr>
          <p:nvPr/>
        </p:nvGraphicFramePr>
        <p:xfrm>
          <a:off x="152400" y="0"/>
          <a:ext cx="1447800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10" name="Photo Editor Photo" r:id="rId3" imgW="2171888" imgH="1623201" progId="">
                  <p:embed/>
                </p:oleObj>
              </mc:Choice>
              <mc:Fallback>
                <p:oleObj name="Photo Editor Photo" r:id="rId3" imgW="2171888" imgH="1623201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0"/>
                        <a:ext cx="1447800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AAB67-43FA-49C1-ABD0-A6FFE3262CB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6" name="Rechteck 5"/>
          <p:cNvSpPr>
            <a:spLocks noChangeArrowheads="1"/>
          </p:cNvSpPr>
          <p:nvPr userDrawn="1"/>
        </p:nvSpPr>
        <p:spPr bwMode="auto">
          <a:xfrm>
            <a:off x="4384675" y="6550025"/>
            <a:ext cx="59578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fr-FR" sz="1400" dirty="0" smtClean="0"/>
              <a:t>CIGRE,  Kazan Sept. 2013</a:t>
            </a:r>
          </a:p>
        </p:txBody>
      </p:sp>
    </p:spTree>
    <p:extLst>
      <p:ext uri="{BB962C8B-B14F-4D97-AF65-F5344CB8AC3E}">
        <p14:creationId xmlns:p14="http://schemas.microsoft.com/office/powerpoint/2010/main" val="34268171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7"/>
          <p:cNvGraphicFramePr>
            <a:graphicFrameLocks noChangeAspect="1"/>
          </p:cNvGraphicFramePr>
          <p:nvPr/>
        </p:nvGraphicFramePr>
        <p:xfrm>
          <a:off x="152400" y="0"/>
          <a:ext cx="1447800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34" name="Photo Editor Photo" r:id="rId3" imgW="2171888" imgH="1623201" progId="">
                  <p:embed/>
                </p:oleObj>
              </mc:Choice>
              <mc:Fallback>
                <p:oleObj name="Photo Editor Photo" r:id="rId3" imgW="2171888" imgH="1623201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0"/>
                        <a:ext cx="1447800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72E1C-BD7F-4410-A6FC-1AB273D1106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5" name="Rechteck 5"/>
          <p:cNvSpPr>
            <a:spLocks noChangeArrowheads="1"/>
          </p:cNvSpPr>
          <p:nvPr userDrawn="1"/>
        </p:nvSpPr>
        <p:spPr bwMode="auto">
          <a:xfrm>
            <a:off x="4384675" y="6550025"/>
            <a:ext cx="59578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fr-FR" sz="1400" dirty="0" smtClean="0"/>
              <a:t>CIGRE,  Kazan Sept. 2013</a:t>
            </a:r>
          </a:p>
        </p:txBody>
      </p:sp>
    </p:spTree>
    <p:extLst>
      <p:ext uri="{BB962C8B-B14F-4D97-AF65-F5344CB8AC3E}">
        <p14:creationId xmlns:p14="http://schemas.microsoft.com/office/powerpoint/2010/main" val="3633656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7"/>
          <p:cNvGraphicFramePr>
            <a:graphicFrameLocks noChangeAspect="1"/>
          </p:cNvGraphicFramePr>
          <p:nvPr/>
        </p:nvGraphicFramePr>
        <p:xfrm>
          <a:off x="152400" y="0"/>
          <a:ext cx="1447800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58" name="Photo Editor Photo" r:id="rId3" imgW="2171888" imgH="1623201" progId="">
                  <p:embed/>
                </p:oleObj>
              </mc:Choice>
              <mc:Fallback>
                <p:oleObj name="Photo Editor Photo" r:id="rId3" imgW="2171888" imgH="1623201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0"/>
                        <a:ext cx="1447800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4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495AA-DAE5-4AE6-81C4-F8E6334AE10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610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7"/>
          <p:cNvGraphicFramePr>
            <a:graphicFrameLocks noChangeAspect="1"/>
          </p:cNvGraphicFramePr>
          <p:nvPr/>
        </p:nvGraphicFramePr>
        <p:xfrm>
          <a:off x="152400" y="0"/>
          <a:ext cx="1447800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82" name="Photo Editor Photo" r:id="rId3" imgW="2171888" imgH="1623201" progId="">
                  <p:embed/>
                </p:oleObj>
              </mc:Choice>
              <mc:Fallback>
                <p:oleObj name="Photo Editor Photo" r:id="rId3" imgW="2171888" imgH="1623201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0"/>
                        <a:ext cx="1447800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495F5-3981-428B-A0F7-7550B823CCE0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6921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7"/>
          <p:cNvGraphicFramePr>
            <a:graphicFrameLocks noChangeAspect="1"/>
          </p:cNvGraphicFramePr>
          <p:nvPr/>
        </p:nvGraphicFramePr>
        <p:xfrm>
          <a:off x="152400" y="0"/>
          <a:ext cx="1447800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06" name="Photo Editor Photo" r:id="rId3" imgW="2171888" imgH="1623201" progId="">
                  <p:embed/>
                </p:oleObj>
              </mc:Choice>
              <mc:Fallback>
                <p:oleObj name="Photo Editor Photo" r:id="rId3" imgW="2171888" imgH="1623201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0"/>
                        <a:ext cx="1447800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D2932-C176-4D1E-8431-82D5A7325C7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19303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7"/>
          <p:cNvGraphicFramePr>
            <a:graphicFrameLocks noChangeAspect="1"/>
          </p:cNvGraphicFramePr>
          <p:nvPr/>
        </p:nvGraphicFramePr>
        <p:xfrm>
          <a:off x="152400" y="0"/>
          <a:ext cx="1447800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30" name="Photo Editor Photo" r:id="rId3" imgW="2171888" imgH="1623201" progId="">
                  <p:embed/>
                </p:oleObj>
              </mc:Choice>
              <mc:Fallback>
                <p:oleObj name="Photo Editor Photo" r:id="rId3" imgW="2171888" imgH="1623201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0"/>
                        <a:ext cx="1447800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333378"/>
            <a:ext cx="1943100" cy="57626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333378"/>
            <a:ext cx="5676900" cy="57626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AC63F-DC62-427C-A00F-48D37C3DC246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8203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B613DB-A8F5-4B1B-BADB-7D68FC749A7C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50124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4D9C3-4DD0-49DC-BAF9-712D58BED7A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6055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17165-85E2-4A4D-BAF2-2755C0BE7FC0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0401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6DB05-ED13-4C6C-9AD8-5C9D3F09C293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90291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D876-B883-4B70-8BD1-6762743538E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9098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4A980-0882-42A6-B0A0-C648B063F2F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9476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F076B-E547-48EE-BED8-B91CAF074F1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365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4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75484-1ACE-4A87-BDF1-44C117A9670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23036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2923A-64ED-4CCA-B38B-968B49C67536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71632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D4E24-806C-4691-BC6E-A55312DEF64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31693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algn="ctr" eaLnBrk="1" hangingPunct="1">
              <a:defRPr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7C91D-BE2F-48A4-B5EF-1CE3895A111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9783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20" descr="footer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" r="360" b="8740"/>
          <a:stretch>
            <a:fillRect/>
          </a:stretch>
        </p:blipFill>
        <p:spPr bwMode="auto">
          <a:xfrm>
            <a:off x="0" y="6577013"/>
            <a:ext cx="914400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16" descr="pic_titel_1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5"/>
          <a:stretch>
            <a:fillRect/>
          </a:stretch>
        </p:blipFill>
        <p:spPr bwMode="auto">
          <a:xfrm>
            <a:off x="-1588" y="3292475"/>
            <a:ext cx="9144001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2" descr="eth_ologo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152400"/>
            <a:ext cx="1649412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5925" y="133350"/>
            <a:ext cx="630238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518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109663"/>
            <a:ext cx="8382000" cy="1089025"/>
          </a:xfrm>
        </p:spPr>
        <p:txBody>
          <a:bodyPr tIns="45720" bIns="45720"/>
          <a:lstStyle>
            <a:lvl1pPr>
              <a:defRPr sz="3200"/>
            </a:lvl1pPr>
          </a:lstStyle>
          <a:p>
            <a:r>
              <a:rPr lang="de-CH" dirty="0"/>
              <a:t>Mastertitelformat bearbeiten</a:t>
            </a:r>
          </a:p>
        </p:txBody>
      </p:sp>
      <p:sp>
        <p:nvSpPr>
          <p:cNvPr id="13518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2305050"/>
            <a:ext cx="8382000" cy="776288"/>
          </a:xfrm>
        </p:spPr>
        <p:txBody>
          <a:bodyPr tIns="45720" bIns="45720">
            <a:normAutofit/>
          </a:bodyPr>
          <a:lstStyle>
            <a:lvl1pPr marL="0" indent="0">
              <a:buFont typeface="Wingdings" pitchFamily="16" charset="2"/>
              <a:buNone/>
              <a:defRPr/>
            </a:lvl1pPr>
          </a:lstStyle>
          <a:p>
            <a:r>
              <a:rPr lang="de-CH" dirty="0"/>
              <a:t>Master-Untertitelformat bearbeiten</a:t>
            </a:r>
          </a:p>
        </p:txBody>
      </p:sp>
      <p:sp>
        <p:nvSpPr>
          <p:cNvPr id="8" name="Datumsplatzhalt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defTabSz="914400"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B0C031BD-5D52-42ED-849C-A636D519809C}" type="datetime2">
              <a:rPr lang="en-US"/>
              <a:pPr>
                <a:defRPr/>
              </a:pPr>
              <a:t>Thursday, September 19, 2013</a:t>
            </a:fld>
            <a:endParaRPr lang="de-DE" dirty="0"/>
          </a:p>
        </p:txBody>
      </p:sp>
      <p:sp>
        <p:nvSpPr>
          <p:cNvPr id="9" name="Foliennummernplatzhalt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3C8A109B-23E7-4411-B855-6B9898541183}" type="slidenum">
              <a:rPr lang="de-DE"/>
              <a:pPr>
                <a:defRPr/>
              </a:pPr>
              <a:t>‹#›</a:t>
            </a:fld>
            <a:endParaRPr lang="de-DE"/>
          </a:p>
        </p:txBody>
      </p:sp>
      <p:sp>
        <p:nvSpPr>
          <p:cNvPr id="10" name="Fußzeilenplatzhalt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defTabSz="914400"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The Global Grid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9632673"/>
      </p:ext>
    </p:extLst>
  </p:cSld>
  <p:clrMapOvr>
    <a:masterClrMapping/>
  </p:clrMapOvr>
  <p:transition spd="slow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20" descr="footer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" r="360" b="8740"/>
          <a:stretch>
            <a:fillRect/>
          </a:stretch>
        </p:blipFill>
        <p:spPr bwMode="auto">
          <a:xfrm>
            <a:off x="0" y="6577013"/>
            <a:ext cx="914400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2" descr="eth_o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152400"/>
            <a:ext cx="1649412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14" descr="pic_titel_2.jp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5"/>
          <a:stretch>
            <a:fillRect/>
          </a:stretch>
        </p:blipFill>
        <p:spPr bwMode="auto">
          <a:xfrm>
            <a:off x="-1588" y="3292475"/>
            <a:ext cx="9144001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5925" y="133350"/>
            <a:ext cx="630238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518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109663"/>
            <a:ext cx="8382000" cy="1089025"/>
          </a:xfrm>
        </p:spPr>
        <p:txBody>
          <a:bodyPr tIns="45720" bIns="45720"/>
          <a:lstStyle>
            <a:lvl1pPr>
              <a:defRPr sz="3200"/>
            </a:lvl1pPr>
          </a:lstStyle>
          <a:p>
            <a:r>
              <a:rPr lang="de-CH" dirty="0"/>
              <a:t>Mastertitelformat bearbeiten</a:t>
            </a:r>
          </a:p>
        </p:txBody>
      </p:sp>
      <p:sp>
        <p:nvSpPr>
          <p:cNvPr id="13518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2305050"/>
            <a:ext cx="8382000" cy="776288"/>
          </a:xfrm>
        </p:spPr>
        <p:txBody>
          <a:bodyPr tIns="45720" bIns="45720">
            <a:normAutofit/>
          </a:bodyPr>
          <a:lstStyle>
            <a:lvl1pPr marL="0" indent="0">
              <a:buFont typeface="Wingdings" pitchFamily="16" charset="2"/>
              <a:buNone/>
              <a:defRPr/>
            </a:lvl1pPr>
          </a:lstStyle>
          <a:p>
            <a:r>
              <a:rPr lang="de-CH" dirty="0"/>
              <a:t>Master-Untertitelformat bearbeiten</a:t>
            </a:r>
          </a:p>
        </p:txBody>
      </p:sp>
      <p:sp>
        <p:nvSpPr>
          <p:cNvPr id="8" name="Datumsplatzhalt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defTabSz="914400"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F3076A50-948A-4027-8650-DB4D84B81F1D}" type="datetime2">
              <a:rPr lang="en-US"/>
              <a:pPr>
                <a:defRPr/>
              </a:pPr>
              <a:t>Thursday, September 19, 2013</a:t>
            </a:fld>
            <a:endParaRPr lang="de-DE" dirty="0"/>
          </a:p>
        </p:txBody>
      </p:sp>
      <p:sp>
        <p:nvSpPr>
          <p:cNvPr id="9" name="Foliennummernplatzhalt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88F46E42-5004-4291-A8E1-CCE6AF77486B}" type="slidenum">
              <a:rPr lang="de-DE"/>
              <a:pPr>
                <a:defRPr/>
              </a:pPr>
              <a:t>‹#›</a:t>
            </a:fld>
            <a:endParaRPr lang="de-DE"/>
          </a:p>
        </p:txBody>
      </p:sp>
      <p:sp>
        <p:nvSpPr>
          <p:cNvPr id="10" name="Fußzeilenplatzhalt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defTabSz="914400"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The Global Grid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6428468"/>
      </p:ext>
    </p:extLst>
  </p:cSld>
  <p:clrMapOvr>
    <a:masterClrMapping/>
  </p:clrMapOvr>
  <p:transition spd="slow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CH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defTabSz="914400"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CB0AD851-3D0D-4DA0-B5A2-EE1B36C99D14}" type="datetime2">
              <a:rPr lang="en-US"/>
              <a:pPr>
                <a:defRPr/>
              </a:pPr>
              <a:t>Thursday, September 19, 2013</a:t>
            </a:fld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F85049FE-F45C-478D-B5E5-F7A4FCB1BE49}" type="slidenum">
              <a:rPr lang="de-DE"/>
              <a:pPr>
                <a:defRPr/>
              </a:pPr>
              <a:t>‹#›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defTabSz="914400"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de-DE"/>
              <a:t>S. Chatzivasileiadis, D. Ernst, G. Andersson -  The Global </a:t>
            </a:r>
            <a:r>
              <a:rPr lang="de-DE" err="1"/>
              <a:t>Grid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8578841"/>
      </p:ext>
    </p:extLst>
  </p:cSld>
  <p:clrMapOvr>
    <a:masterClrMapping/>
  </p:clrMapOvr>
  <p:transition spd="slow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6" descr="hg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59"/>
          <a:stretch>
            <a:fillRect/>
          </a:stretch>
        </p:blipFill>
        <p:spPr bwMode="auto">
          <a:xfrm>
            <a:off x="0" y="957263"/>
            <a:ext cx="9144000" cy="567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81000" y="1528764"/>
            <a:ext cx="8382000" cy="1052512"/>
          </a:xfrm>
        </p:spPr>
        <p:txBody>
          <a:bodyPr>
            <a:normAutofit/>
          </a:bodyPr>
          <a:lstStyle>
            <a:lvl1pPr algn="l">
              <a:defRPr sz="2800" b="1" cap="all"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CH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381000" y="2620962"/>
            <a:ext cx="8382000" cy="1970088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accent4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defTabSz="914400"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5EE5AA50-5E79-4090-8185-2404E359AA16}" type="datetime2">
              <a:rPr lang="en-US"/>
              <a:pPr>
                <a:defRPr/>
              </a:pPr>
              <a:t>Thursday, September 19, 2013</a:t>
            </a:fld>
            <a:endParaRPr lang="de-DE" dirty="0"/>
          </a:p>
        </p:txBody>
      </p:sp>
      <p:sp>
        <p:nvSpPr>
          <p:cNvPr id="6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460B6EF-C7F3-4727-84C4-681E0FE6FCD1}" type="slidenum">
              <a:rPr lang="de-DE"/>
              <a:pPr>
                <a:defRPr/>
              </a:pPr>
              <a:t>‹#›</a:t>
            </a:fld>
            <a:endParaRPr lang="de-DE"/>
          </a:p>
        </p:txBody>
      </p:sp>
      <p:sp>
        <p:nvSpPr>
          <p:cNvPr id="7" name="Fußzeilenplatzhalt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defTabSz="914400"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de-DE"/>
              <a:t>S. Chatzivasileiadis, D. Ernst, G. Andersson -  The Global </a:t>
            </a:r>
            <a:r>
              <a:rPr lang="de-DE" err="1"/>
              <a:t>Grid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03792060"/>
      </p:ext>
    </p:extLst>
  </p:cSld>
  <p:clrMapOvr>
    <a:masterClrMapping/>
  </p:clrMapOvr>
  <p:transition spd="slow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81000" y="1751013"/>
            <a:ext cx="4114800" cy="4678362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4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  <a:endParaRPr lang="de-CH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751013"/>
            <a:ext cx="4114800" cy="4678362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4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  <a:endParaRPr lang="de-CH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defTabSz="914400"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72F28D55-9D94-4F91-986A-377DEB0CBDDB}" type="datetime2">
              <a:rPr lang="en-US"/>
              <a:pPr>
                <a:defRPr/>
              </a:pPr>
              <a:t>Thursday, September 19, 2013</a:t>
            </a:fld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538132CC-A142-4D12-9FC9-98DBA3248265}" type="slidenum">
              <a:rPr lang="de-DE"/>
              <a:pPr>
                <a:defRPr/>
              </a:pPr>
              <a:t>‹#›</a:t>
            </a:fld>
            <a:endParaRPr lang="de-DE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defTabSz="914400"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de-DE"/>
              <a:t>S. Chatzivasileiadis, D. Ernst, G. Andersson -  The Global </a:t>
            </a:r>
            <a:r>
              <a:rPr lang="de-DE" err="1"/>
              <a:t>Grid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3978402"/>
      </p:ext>
    </p:extLst>
  </p:cSld>
  <p:clrMapOvr>
    <a:masterClrMapping/>
  </p:clrMapOvr>
  <p:transition spd="slow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defTabSz="914400"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EA3A19F1-E8CC-4483-903B-7AF3AFF6F594}" type="datetime2">
              <a:rPr lang="en-US"/>
              <a:pPr>
                <a:defRPr/>
              </a:pPr>
              <a:t>Thursday, September 19, 2013</a:t>
            </a:fld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C6ACE29A-CD48-488F-B26F-A93EAE914F7E}" type="slidenum">
              <a:rPr lang="de-DE"/>
              <a:pPr>
                <a:defRPr/>
              </a:pPr>
              <a:t>‹#›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defTabSz="914400"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de-DE"/>
              <a:t>S. Chatzivasileiadis, D. Ernst, G. Andersson -  The Global </a:t>
            </a:r>
            <a:r>
              <a:rPr lang="de-DE" err="1"/>
              <a:t>Grid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829798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defTabSz="914400"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D3BFA66C-4A7A-4B4A-854A-323B02BE659D}" type="datetime2">
              <a:rPr lang="en-US"/>
              <a:pPr>
                <a:defRPr/>
              </a:pPr>
              <a:t>Thursday, September 19, 2013</a:t>
            </a:fld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D7E9EA84-3E16-453E-BA42-F2CCAF3AC2FA}" type="slidenum">
              <a:rPr lang="de-DE"/>
              <a:pPr>
                <a:defRPr/>
              </a:pPr>
              <a:t>‹#›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defTabSz="914400"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de-DE"/>
              <a:t>S. Chatzivasileiadis, D. Ernst, G. Andersson -  The Global </a:t>
            </a:r>
            <a:r>
              <a:rPr lang="de-DE" err="1"/>
              <a:t>Grid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19551076"/>
      </p:ext>
    </p:extLst>
  </p:cSld>
  <p:clrMapOvr>
    <a:masterClrMapping/>
  </p:clrMapOvr>
  <p:transition spd="slow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0" y="957263"/>
            <a:ext cx="9144000" cy="56213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CH" noProof="0"/>
          </a:p>
        </p:txBody>
      </p:sp>
      <p:sp>
        <p:nvSpPr>
          <p:cNvPr id="4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defTabSz="914400"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EE1FE621-369D-4CA3-B051-E0097D73F8C7}" type="datetime2">
              <a:rPr lang="en-US"/>
              <a:pPr>
                <a:defRPr/>
              </a:pPr>
              <a:t>Thursday, September 19, 2013</a:t>
            </a:fld>
            <a:endParaRPr lang="de-DE" dirty="0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>
              <a:defRPr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2F14ECE7-11FE-4458-A568-532DEE38B1D4}" type="slidenum">
              <a:rPr lang="de-DE"/>
              <a:pPr>
                <a:defRPr/>
              </a:pPr>
              <a:t>‹#›</a:t>
            </a:fld>
            <a:endParaRPr lang="de-DE"/>
          </a:p>
        </p:txBody>
      </p:sp>
      <p:sp>
        <p:nvSpPr>
          <p:cNvPr id="6" name="Fußzeilenplatzhalt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defTabSz="914400"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de-DE"/>
              <a:t>S. Chatzivasileiadis, D. Ernst, G. Andersson -  The Global </a:t>
            </a:r>
            <a:r>
              <a:rPr lang="de-DE" err="1"/>
              <a:t>Grid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72191642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vmlDrawing" Target="../drawings/vmlDrawing1.v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image" Target="../media/image3.jpeg"/><Relationship Id="rId5" Type="http://schemas.openxmlformats.org/officeDocument/2006/relationships/slideLayout" Target="../slideLayouts/slideLayout29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8.xml"/><Relationship Id="rId9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>
            <a:lum/>
          </a:blip>
          <a:srcRect/>
          <a:stretch>
            <a:fillRect l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79613" y="333375"/>
            <a:ext cx="60483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Trends at CIGRE in 2006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67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4975" y="40370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DDB5675E-85EA-4FD5-8895-39C2B15BBF91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graphicFrame>
        <p:nvGraphicFramePr>
          <p:cNvPr id="1029" name="Object 7"/>
          <p:cNvGraphicFramePr>
            <a:graphicFrameLocks noChangeAspect="1"/>
          </p:cNvGraphicFramePr>
          <p:nvPr/>
        </p:nvGraphicFramePr>
        <p:xfrm>
          <a:off x="152400" y="0"/>
          <a:ext cx="1447800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Photo Editor Photo" r:id="rId17" imgW="2171888" imgH="1623201" progId="">
                  <p:embed/>
                </p:oleObj>
              </mc:Choice>
              <mc:Fallback>
                <p:oleObj name="Photo Editor Photo" r:id="rId17" imgW="2171888" imgH="1623201" progId="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0"/>
                        <a:ext cx="1447800" cy="103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Rechteck 5"/>
          <p:cNvSpPr>
            <a:spLocks noChangeArrowheads="1"/>
          </p:cNvSpPr>
          <p:nvPr userDrawn="1"/>
        </p:nvSpPr>
        <p:spPr bwMode="auto">
          <a:xfrm>
            <a:off x="4384675" y="6550025"/>
            <a:ext cx="59578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fr-FR" sz="1400" dirty="0" smtClean="0"/>
              <a:t>CIGRE,  Kazan Sept. 2013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466" r:id="rId1"/>
    <p:sldLayoutId id="2147486467" r:id="rId2"/>
    <p:sldLayoutId id="2147486468" r:id="rId3"/>
    <p:sldLayoutId id="2147486469" r:id="rId4"/>
    <p:sldLayoutId id="2147486495" r:id="rId5"/>
    <p:sldLayoutId id="2147486496" r:id="rId6"/>
    <p:sldLayoutId id="2147486470" r:id="rId7"/>
    <p:sldLayoutId id="2147486471" r:id="rId8"/>
    <p:sldLayoutId id="2147486472" r:id="rId9"/>
    <p:sldLayoutId id="2147486473" r:id="rId10"/>
    <p:sldLayoutId id="2147486474" r:id="rId11"/>
    <p:sldLayoutId id="2147486475" r:id="rId12"/>
    <p:sldLayoutId id="2147486476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>
            <a:lum/>
          </a:blip>
          <a:srcRect/>
          <a:stretch>
            <a:fillRect l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669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669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3FD18A9A-039F-4ABA-8EFD-46857B5DA9B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465" r:id="rId1"/>
    <p:sldLayoutId id="2147486477" r:id="rId2"/>
    <p:sldLayoutId id="2147486478" r:id="rId3"/>
    <p:sldLayoutId id="2147486479" r:id="rId4"/>
    <p:sldLayoutId id="2147486480" r:id="rId5"/>
    <p:sldLayoutId id="2147486481" r:id="rId6"/>
    <p:sldLayoutId id="2147486482" r:id="rId7"/>
    <p:sldLayoutId id="2147486483" r:id="rId8"/>
    <p:sldLayoutId id="2147486484" r:id="rId9"/>
    <p:sldLayoutId id="2147486485" r:id="rId10"/>
    <p:sldLayoutId id="2147486486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0">
            <a:lum/>
          </a:blip>
          <a:srcRect/>
          <a:stretch>
            <a:fillRect l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Grafik 20" descr="footer.jpg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" r="360" b="8740"/>
          <a:stretch>
            <a:fillRect/>
          </a:stretch>
        </p:blipFill>
        <p:spPr bwMode="auto">
          <a:xfrm>
            <a:off x="0" y="6577013"/>
            <a:ext cx="914400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957263"/>
            <a:ext cx="8382000" cy="76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36000" rIns="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Mastertitelformat bearbeiten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751013"/>
            <a:ext cx="8382000" cy="467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36000" rIns="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2" name="Datumsplatzhalter 18"/>
          <p:cNvSpPr>
            <a:spLocks noGrp="1"/>
          </p:cNvSpPr>
          <p:nvPr>
            <p:ph type="dt" sz="half" idx="2"/>
          </p:nvPr>
        </p:nvSpPr>
        <p:spPr bwMode="auto">
          <a:xfrm>
            <a:off x="292100" y="6635750"/>
            <a:ext cx="182245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defTabSz="457200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800">
                <a:solidFill>
                  <a:srgbClr val="FFFFFF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5B1708E6-69A6-48C7-A7AC-DFC0EEE2D031}" type="datetime2">
              <a:rPr lang="en-US"/>
              <a:pPr>
                <a:defRPr/>
              </a:pPr>
              <a:t>Thursday, September 19, 2013</a:t>
            </a:fld>
            <a:endParaRPr lang="de-DE" dirty="0"/>
          </a:p>
        </p:txBody>
      </p:sp>
      <p:sp>
        <p:nvSpPr>
          <p:cNvPr id="33" name="Foliennummernplatzhalter 19"/>
          <p:cNvSpPr>
            <a:spLocks noGrp="1"/>
          </p:cNvSpPr>
          <p:nvPr>
            <p:ph type="sldNum" sz="quarter" idx="4"/>
          </p:nvPr>
        </p:nvSpPr>
        <p:spPr bwMode="auto">
          <a:xfrm>
            <a:off x="7204075" y="6635750"/>
            <a:ext cx="16383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defTabSz="457200" eaLnBrk="0" hangingPunct="0">
              <a:defRPr sz="800">
                <a:solidFill>
                  <a:srgbClr val="FFFFFF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39413E5-881C-41F0-AFB6-77B2E7F98B60}" type="slidenum">
              <a:rPr lang="de-DE"/>
              <a:pPr>
                <a:defRPr/>
              </a:pPr>
              <a:t>‹#›</a:t>
            </a:fld>
            <a:endParaRPr lang="de-DE"/>
          </a:p>
        </p:txBody>
      </p:sp>
      <p:sp>
        <p:nvSpPr>
          <p:cNvPr id="34" name="Fußzeilenplatzhalter 20"/>
          <p:cNvSpPr>
            <a:spLocks noGrp="1"/>
          </p:cNvSpPr>
          <p:nvPr>
            <p:ph type="ftr" sz="quarter" idx="3"/>
          </p:nvPr>
        </p:nvSpPr>
        <p:spPr bwMode="auto">
          <a:xfrm>
            <a:off x="2239963" y="6635750"/>
            <a:ext cx="4773612" cy="44926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defTabSz="457200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800">
                <a:solidFill>
                  <a:srgbClr val="FFFFFF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The Global </a:t>
            </a:r>
            <a:r>
              <a:rPr lang="de-DE" err="1"/>
              <a:t>Grid</a:t>
            </a:r>
            <a:endParaRPr lang="de-DE"/>
          </a:p>
        </p:txBody>
      </p:sp>
      <p:pic>
        <p:nvPicPr>
          <p:cNvPr id="3080" name="Picture 12" descr="eth_ologo"/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152400"/>
            <a:ext cx="1649412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10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5925" y="133350"/>
            <a:ext cx="630238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487" r:id="rId1"/>
    <p:sldLayoutId id="2147486488" r:id="rId2"/>
    <p:sldLayoutId id="2147486489" r:id="rId3"/>
    <p:sldLayoutId id="2147486490" r:id="rId4"/>
    <p:sldLayoutId id="2147486491" r:id="rId5"/>
    <p:sldLayoutId id="2147486492" r:id="rId6"/>
    <p:sldLayoutId id="2147486493" r:id="rId7"/>
    <p:sldLayoutId id="2147486494" r:id="rId8"/>
  </p:sldLayoutIdLst>
  <p:transition spd="slow">
    <p:fade/>
  </p:transition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pitchFamily="16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pitchFamily="16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pitchFamily="16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  <a:ea typeface="ＭＳ Ｐゴシック" pitchFamily="16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  <a:ea typeface="ＭＳ Ｐゴシック" pitchFamily="16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  <a:ea typeface="ＭＳ Ｐゴシック" pitchFamily="16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  <a:ea typeface="ＭＳ Ｐゴシック" pitchFamily="16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  <a:ea typeface="ＭＳ Ｐゴシック" pitchFamily="16" charset="-128"/>
        </a:defRPr>
      </a:lvl9pPr>
    </p:titleStyle>
    <p:bodyStyle>
      <a:lvl1pPr marL="361950" indent="-3619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628650" indent="-242888" algn="l" rtl="0" eaLnBrk="0" fontAlgn="base" hangingPunct="0">
        <a:lnSpc>
          <a:spcPts val="2200"/>
        </a:lnSpc>
        <a:spcBef>
          <a:spcPts val="400"/>
        </a:spcBef>
        <a:spcAft>
          <a:spcPct val="0"/>
        </a:spcAft>
        <a:buClr>
          <a:srgbClr val="7FA7C8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2pPr>
      <a:lvl3pPr marL="957263" indent="-190500" algn="l" rtl="0" eaLnBrk="0" fontAlgn="base" hangingPunct="0">
        <a:lnSpc>
          <a:spcPts val="2000"/>
        </a:lnSpc>
        <a:spcBef>
          <a:spcPts val="400"/>
        </a:spcBef>
        <a:spcAft>
          <a:spcPct val="0"/>
        </a:spcAft>
        <a:buClr>
          <a:srgbClr val="BFD3E3"/>
        </a:buClr>
        <a:buFont typeface="Wingdings" panose="05000000000000000000" pitchFamily="2" charset="2"/>
        <a:buChar char="§"/>
        <a:defRPr sz="1600">
          <a:solidFill>
            <a:schemeClr val="tx1"/>
          </a:solidFill>
          <a:latin typeface="+mn-lt"/>
          <a:ea typeface="+mn-ea"/>
        </a:defRPr>
      </a:lvl3pPr>
      <a:lvl4pPr marL="1343025" indent="-195263" algn="l" rtl="0" eaLnBrk="0" fontAlgn="base" hangingPunct="0">
        <a:lnSpc>
          <a:spcPts val="1800"/>
        </a:lnSpc>
        <a:spcBef>
          <a:spcPts val="200"/>
        </a:spcBef>
        <a:spcAft>
          <a:spcPct val="0"/>
        </a:spcAft>
        <a:buClr>
          <a:srgbClr val="BFD3E3"/>
        </a:buClr>
        <a:buFont typeface="Wingdings" panose="05000000000000000000" pitchFamily="2" charset="2"/>
        <a:buChar char="§"/>
        <a:defRPr sz="1400">
          <a:solidFill>
            <a:schemeClr val="tx1"/>
          </a:solidFill>
          <a:latin typeface="+mn-lt"/>
          <a:ea typeface="+mn-ea"/>
        </a:defRPr>
      </a:lvl4pPr>
      <a:lvl5pPr marL="1524000" indent="-96838" algn="l" rtl="0" eaLnBrk="0" fontAlgn="base" hangingPunct="0">
        <a:spcBef>
          <a:spcPct val="20000"/>
        </a:spcBef>
        <a:spcAft>
          <a:spcPct val="0"/>
        </a:spcAft>
        <a:buClr>
          <a:srgbClr val="BFD3E3"/>
        </a:buClr>
        <a:buFont typeface="Wingdings" panose="05000000000000000000" pitchFamily="2" charset="2"/>
        <a:buChar char="§"/>
        <a:defRPr sz="1000">
          <a:solidFill>
            <a:schemeClr val="tx1"/>
          </a:solidFill>
          <a:latin typeface="+mn-lt"/>
          <a:ea typeface="+mn-ea"/>
        </a:defRPr>
      </a:lvl5pPr>
      <a:lvl6pPr marL="1981200" indent="-96838" algn="l" rtl="0" fontAlgn="base">
        <a:spcBef>
          <a:spcPct val="20000"/>
        </a:spcBef>
        <a:spcAft>
          <a:spcPct val="0"/>
        </a:spcAft>
        <a:buClr>
          <a:srgbClr val="C0C0C0"/>
        </a:buClr>
        <a:buFont typeface="Wingdings" pitchFamily="16" charset="2"/>
        <a:buChar char="§"/>
        <a:defRPr sz="1000">
          <a:solidFill>
            <a:schemeClr val="tx1"/>
          </a:solidFill>
          <a:latin typeface="+mn-lt"/>
          <a:ea typeface="+mn-ea"/>
        </a:defRPr>
      </a:lvl6pPr>
      <a:lvl7pPr marL="2438400" indent="-96838" algn="l" rtl="0" fontAlgn="base">
        <a:spcBef>
          <a:spcPct val="20000"/>
        </a:spcBef>
        <a:spcAft>
          <a:spcPct val="0"/>
        </a:spcAft>
        <a:buClr>
          <a:srgbClr val="C0C0C0"/>
        </a:buClr>
        <a:buFont typeface="Wingdings" pitchFamily="16" charset="2"/>
        <a:buChar char="§"/>
        <a:defRPr sz="1000">
          <a:solidFill>
            <a:schemeClr val="tx1"/>
          </a:solidFill>
          <a:latin typeface="+mn-lt"/>
          <a:ea typeface="+mn-ea"/>
        </a:defRPr>
      </a:lvl7pPr>
      <a:lvl8pPr marL="2895600" indent="-96838" algn="l" rtl="0" fontAlgn="base">
        <a:spcBef>
          <a:spcPct val="20000"/>
        </a:spcBef>
        <a:spcAft>
          <a:spcPct val="0"/>
        </a:spcAft>
        <a:buClr>
          <a:srgbClr val="C0C0C0"/>
        </a:buClr>
        <a:buFont typeface="Wingdings" pitchFamily="16" charset="2"/>
        <a:buChar char="§"/>
        <a:defRPr sz="1000">
          <a:solidFill>
            <a:schemeClr val="tx1"/>
          </a:solidFill>
          <a:latin typeface="+mn-lt"/>
          <a:ea typeface="+mn-ea"/>
        </a:defRPr>
      </a:lvl8pPr>
      <a:lvl9pPr marL="3352800" indent="-96838" algn="l" rtl="0" fontAlgn="base">
        <a:spcBef>
          <a:spcPct val="20000"/>
        </a:spcBef>
        <a:spcAft>
          <a:spcPct val="0"/>
        </a:spcAft>
        <a:buClr>
          <a:srgbClr val="C0C0C0"/>
        </a:buClr>
        <a:buFont typeface="Wingdings" pitchFamily="16" charset="2"/>
        <a:buChar char="§"/>
        <a:defRPr sz="1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663" y="2565400"/>
            <a:ext cx="8402637" cy="647700"/>
          </a:xfrm>
        </p:spPr>
        <p:txBody>
          <a:bodyPr/>
          <a:lstStyle/>
          <a:p>
            <a:pPr>
              <a:defRPr/>
            </a:pPr>
            <a:r>
              <a:rPr lang="de-CH" altLang="ja-JP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  <a:t>GIGRE in </a:t>
            </a:r>
            <a:r>
              <a:rPr lang="de-CH" altLang="ja-JP" dirty="0" err="1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  <a:t>the</a:t>
            </a:r>
            <a:r>
              <a:rPr lang="de-CH" altLang="ja-JP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  <a:t> Dynamic Change </a:t>
            </a:r>
            <a:r>
              <a:rPr lang="de-CH" altLang="ja-JP" dirty="0" err="1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  <a:t>of</a:t>
            </a:r>
            <a:r>
              <a:rPr lang="de-CH" altLang="ja-JP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  <a:t> </a:t>
            </a:r>
            <a:r>
              <a:rPr lang="de-CH" altLang="ja-JP" dirty="0" err="1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  <a:t>the</a:t>
            </a:r>
            <a:r>
              <a:rPr lang="de-CH" altLang="ja-JP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  <a:t> </a:t>
            </a:r>
            <a:r>
              <a:rPr lang="de-CH" altLang="ja-JP" dirty="0" err="1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  <a:t>Electric</a:t>
            </a:r>
            <a:r>
              <a:rPr lang="de-CH" altLang="ja-JP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  <a:t> Power </a:t>
            </a:r>
            <a:r>
              <a:rPr lang="de-CH" altLang="ja-JP" dirty="0" err="1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  <a:t>Sector</a:t>
            </a:r>
            <a:r>
              <a:rPr lang="de-CH" altLang="ja-JP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  <a:t/>
            </a:r>
            <a:br>
              <a:rPr lang="de-CH" altLang="ja-JP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</a:br>
            <a:r>
              <a:rPr lang="de-CH" altLang="ja-JP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  <a:t/>
            </a:r>
            <a:br>
              <a:rPr lang="de-CH" altLang="ja-JP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</a:br>
            <a:r>
              <a:rPr lang="de-CH" altLang="ja-JP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  <a:t/>
            </a:r>
            <a:br>
              <a:rPr lang="de-CH" altLang="ja-JP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itchFamily="50" charset="-128"/>
              </a:rPr>
            </a:br>
            <a:r>
              <a:rPr lang="de-CH" sz="2000" b="0" i="1" dirty="0" smtClean="0">
                <a:solidFill>
                  <a:srgbClr val="006600"/>
                </a:solidFill>
              </a:rPr>
              <a:t>Klaus Fröhlich</a:t>
            </a:r>
            <a:br>
              <a:rPr lang="de-CH" sz="2000" b="0" i="1" dirty="0" smtClean="0">
                <a:solidFill>
                  <a:srgbClr val="006600"/>
                </a:solidFill>
              </a:rPr>
            </a:br>
            <a:r>
              <a:rPr lang="de-CH" sz="2000" b="0" i="1" dirty="0" err="1" smtClean="0">
                <a:solidFill>
                  <a:srgbClr val="006600"/>
                </a:solidFill>
              </a:rPr>
              <a:t>President</a:t>
            </a:r>
            <a:r>
              <a:rPr lang="de-CH" sz="2000" b="0" i="1" dirty="0" smtClean="0">
                <a:solidFill>
                  <a:srgbClr val="006600"/>
                </a:solidFill>
              </a:rPr>
              <a:t> </a:t>
            </a:r>
            <a:r>
              <a:rPr lang="de-CH" sz="2000" b="0" i="1" dirty="0" err="1" smtClean="0">
                <a:solidFill>
                  <a:srgbClr val="006600"/>
                </a:solidFill>
              </a:rPr>
              <a:t>of</a:t>
            </a:r>
            <a:r>
              <a:rPr lang="de-CH" sz="2000" b="0" i="1" dirty="0" smtClean="0">
                <a:solidFill>
                  <a:srgbClr val="006600"/>
                </a:solidFill>
              </a:rPr>
              <a:t> CIGRE</a:t>
            </a:r>
            <a:endParaRPr lang="de-CH" sz="2000" b="0" i="1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z="2800" smtClean="0">
                <a:solidFill>
                  <a:srgbClr val="006600"/>
                </a:solidFill>
              </a:rPr>
              <a:t>Sufficient Supply of energy </a:t>
            </a:r>
            <a:br>
              <a:rPr lang="de-CH" sz="2800" smtClean="0">
                <a:solidFill>
                  <a:srgbClr val="006600"/>
                </a:solidFill>
              </a:rPr>
            </a:br>
            <a:r>
              <a:rPr lang="de-CH" sz="2800" smtClean="0">
                <a:solidFill>
                  <a:srgbClr val="006600"/>
                </a:solidFill>
              </a:rPr>
              <a:t>– a global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1700213"/>
            <a:ext cx="7772400" cy="4114800"/>
          </a:xfrm>
        </p:spPr>
        <p:txBody>
          <a:bodyPr/>
          <a:lstStyle/>
          <a:p>
            <a:pPr>
              <a:defRPr/>
            </a:pPr>
            <a:r>
              <a:rPr lang="de-CH" sz="2800" b="1" dirty="0" smtClean="0">
                <a:solidFill>
                  <a:srgbClr val="006600"/>
                </a:solidFill>
              </a:rPr>
              <a:t>Need </a:t>
            </a:r>
            <a:r>
              <a:rPr lang="de-CH" sz="2800" b="1" dirty="0" err="1" smtClean="0">
                <a:solidFill>
                  <a:srgbClr val="006600"/>
                </a:solidFill>
              </a:rPr>
              <a:t>for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energy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is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increasing</a:t>
            </a:r>
            <a:endParaRPr lang="de-CH" sz="2800" b="1" dirty="0" smtClean="0">
              <a:solidFill>
                <a:srgbClr val="006600"/>
              </a:solidFill>
            </a:endParaRPr>
          </a:p>
          <a:p>
            <a:pPr>
              <a:defRPr/>
            </a:pPr>
            <a:r>
              <a:rPr lang="de-CH" sz="2800" b="1" dirty="0" err="1">
                <a:solidFill>
                  <a:srgbClr val="006600"/>
                </a:solidFill>
              </a:rPr>
              <a:t>Recources</a:t>
            </a:r>
            <a:r>
              <a:rPr lang="de-CH" sz="2800" b="1" dirty="0">
                <a:solidFill>
                  <a:srgbClr val="006600"/>
                </a:solidFill>
              </a:rPr>
              <a:t> </a:t>
            </a:r>
            <a:r>
              <a:rPr lang="de-CH" sz="2800" b="1" dirty="0" err="1">
                <a:solidFill>
                  <a:srgbClr val="006600"/>
                </a:solidFill>
              </a:rPr>
              <a:t>should</a:t>
            </a:r>
            <a:r>
              <a:rPr lang="de-CH" sz="2800" b="1" dirty="0">
                <a:solidFill>
                  <a:srgbClr val="006600"/>
                </a:solidFill>
              </a:rPr>
              <a:t> </a:t>
            </a:r>
            <a:r>
              <a:rPr lang="de-CH" sz="2800" b="1" dirty="0" err="1">
                <a:solidFill>
                  <a:srgbClr val="006600"/>
                </a:solidFill>
              </a:rPr>
              <a:t>be</a:t>
            </a:r>
            <a:r>
              <a:rPr lang="de-CH" sz="2800" b="1" dirty="0">
                <a:solidFill>
                  <a:srgbClr val="006600"/>
                </a:solidFill>
              </a:rPr>
              <a:t> </a:t>
            </a:r>
            <a:r>
              <a:rPr lang="de-CH" sz="2800" b="1" dirty="0" err="1">
                <a:solidFill>
                  <a:srgbClr val="006600"/>
                </a:solidFill>
              </a:rPr>
              <a:t>sustainable</a:t>
            </a:r>
            <a:r>
              <a:rPr lang="de-CH" sz="2800" b="1" dirty="0">
                <a:solidFill>
                  <a:srgbClr val="006600"/>
                </a:solidFill>
              </a:rPr>
              <a:t> </a:t>
            </a:r>
          </a:p>
          <a:p>
            <a:pPr>
              <a:defRPr/>
            </a:pPr>
            <a:r>
              <a:rPr lang="de-CH" sz="2800" b="1" dirty="0" smtClean="0">
                <a:solidFill>
                  <a:srgbClr val="006600"/>
                </a:solidFill>
              </a:rPr>
              <a:t>Environmental (</a:t>
            </a:r>
            <a:r>
              <a:rPr lang="de-CH" sz="2800" b="1" dirty="0" err="1" smtClean="0">
                <a:solidFill>
                  <a:srgbClr val="006600"/>
                </a:solidFill>
              </a:rPr>
              <a:t>carbon</a:t>
            </a:r>
            <a:r>
              <a:rPr lang="de-CH" sz="2800" b="1" dirty="0" smtClean="0">
                <a:solidFill>
                  <a:srgbClr val="006600"/>
                </a:solidFill>
              </a:rPr>
              <a:t>) </a:t>
            </a:r>
            <a:r>
              <a:rPr lang="de-CH" sz="2800" b="1" dirty="0" err="1" smtClean="0">
                <a:solidFill>
                  <a:srgbClr val="006600"/>
                </a:solidFill>
              </a:rPr>
              <a:t>footprint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should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be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as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low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as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possible</a:t>
            </a:r>
            <a:endParaRPr lang="de-CH" sz="2800" b="1" dirty="0" smtClean="0">
              <a:solidFill>
                <a:srgbClr val="006600"/>
              </a:solidFill>
            </a:endParaRPr>
          </a:p>
          <a:p>
            <a:pPr marL="0" indent="0">
              <a:buFontTx/>
              <a:buNone/>
              <a:defRPr/>
            </a:pPr>
            <a:endParaRPr lang="de-CH" sz="2800" b="1" dirty="0" smtClean="0">
              <a:solidFill>
                <a:srgbClr val="006600"/>
              </a:solidFill>
            </a:endParaRPr>
          </a:p>
          <a:p>
            <a:pPr>
              <a:defRPr/>
            </a:pPr>
            <a:endParaRPr lang="de-CH" sz="2800" b="1" dirty="0" smtClean="0">
              <a:solidFill>
                <a:srgbClr val="006600"/>
              </a:solidFill>
            </a:endParaRPr>
          </a:p>
          <a:p>
            <a:pPr marL="0" indent="0">
              <a:buFontTx/>
              <a:buNone/>
              <a:defRPr/>
            </a:pPr>
            <a:endParaRPr lang="de-CH" sz="2800" b="1" dirty="0" smtClean="0">
              <a:solidFill>
                <a:srgbClr val="006600"/>
              </a:solidFill>
            </a:endParaRPr>
          </a:p>
          <a:p>
            <a:pPr>
              <a:defRPr/>
            </a:pPr>
            <a:endParaRPr lang="de-CH" sz="2800" b="1" dirty="0">
              <a:solidFill>
                <a:srgbClr val="006600"/>
              </a:solidFill>
            </a:endParaRP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155" y="3378925"/>
            <a:ext cx="2559685" cy="3254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 bwMode="auto">
          <a:xfrm>
            <a:off x="678543" y="3755027"/>
            <a:ext cx="3567113" cy="22463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indent="-457200" eaLnBrk="1" hangingPunct="1">
              <a:buFont typeface="Arial" pitchFamily="34" charset="0"/>
              <a:buChar char="•"/>
              <a:defRPr/>
            </a:pPr>
            <a:r>
              <a:rPr lang="de-CH" sz="2800" b="1" dirty="0" err="1">
                <a:solidFill>
                  <a:srgbClr val="006600"/>
                </a:solidFill>
                <a:cs typeface="+mn-cs"/>
              </a:rPr>
              <a:t>Energy</a:t>
            </a:r>
            <a:r>
              <a:rPr lang="de-CH" sz="2800" b="1" dirty="0">
                <a:solidFill>
                  <a:srgbClr val="006600"/>
                </a:solidFill>
                <a:cs typeface="+mn-cs"/>
              </a:rPr>
              <a:t> </a:t>
            </a:r>
            <a:r>
              <a:rPr lang="de-CH" sz="2800" b="1" dirty="0" err="1">
                <a:solidFill>
                  <a:srgbClr val="006600"/>
                </a:solidFill>
                <a:cs typeface="+mn-cs"/>
              </a:rPr>
              <a:t>supply</a:t>
            </a:r>
            <a:endParaRPr lang="de-CH" sz="2800" b="1" dirty="0">
              <a:solidFill>
                <a:srgbClr val="006600"/>
              </a:solidFill>
              <a:cs typeface="+mn-cs"/>
            </a:endParaRPr>
          </a:p>
          <a:p>
            <a:pPr eaLnBrk="1" hangingPunct="1">
              <a:defRPr/>
            </a:pPr>
            <a:r>
              <a:rPr lang="de-CH" sz="2800" b="1" dirty="0">
                <a:solidFill>
                  <a:srgbClr val="006600"/>
                </a:solidFill>
                <a:cs typeface="+mn-cs"/>
              </a:rPr>
              <a:t>     </a:t>
            </a:r>
            <a:r>
              <a:rPr lang="de-CH" sz="2800" b="1" dirty="0" err="1">
                <a:solidFill>
                  <a:srgbClr val="006600"/>
                </a:solidFill>
                <a:cs typeface="+mn-cs"/>
              </a:rPr>
              <a:t>should</a:t>
            </a:r>
            <a:r>
              <a:rPr lang="de-CH" sz="2800" b="1" dirty="0">
                <a:solidFill>
                  <a:srgbClr val="006600"/>
                </a:solidFill>
                <a:cs typeface="+mn-cs"/>
              </a:rPr>
              <a:t> </a:t>
            </a:r>
            <a:r>
              <a:rPr lang="de-CH" sz="2800" b="1" dirty="0" err="1">
                <a:solidFill>
                  <a:srgbClr val="006600"/>
                </a:solidFill>
                <a:cs typeface="+mn-cs"/>
              </a:rPr>
              <a:t>be</a:t>
            </a:r>
            <a:r>
              <a:rPr lang="de-CH" sz="2800" b="1" dirty="0">
                <a:solidFill>
                  <a:srgbClr val="006600"/>
                </a:solidFill>
                <a:cs typeface="+mn-cs"/>
              </a:rPr>
              <a:t> </a:t>
            </a:r>
            <a:r>
              <a:rPr lang="de-CH" sz="2800" b="1" dirty="0" err="1">
                <a:solidFill>
                  <a:srgbClr val="006600"/>
                </a:solidFill>
                <a:cs typeface="+mn-cs"/>
              </a:rPr>
              <a:t>available</a:t>
            </a:r>
            <a:r>
              <a:rPr lang="de-CH" sz="2800" b="1" dirty="0">
                <a:solidFill>
                  <a:srgbClr val="006600"/>
                </a:solidFill>
                <a:cs typeface="+mn-cs"/>
              </a:rPr>
              <a:t/>
            </a:r>
            <a:br>
              <a:rPr lang="de-CH" sz="2800" b="1" dirty="0">
                <a:solidFill>
                  <a:srgbClr val="006600"/>
                </a:solidFill>
                <a:cs typeface="+mn-cs"/>
              </a:rPr>
            </a:br>
            <a:r>
              <a:rPr lang="de-CH" sz="2800" b="1" dirty="0">
                <a:solidFill>
                  <a:srgbClr val="006600"/>
                </a:solidFill>
                <a:cs typeface="+mn-cs"/>
              </a:rPr>
              <a:t>     </a:t>
            </a:r>
            <a:r>
              <a:rPr lang="de-CH" sz="2800" b="1" dirty="0" err="1">
                <a:solidFill>
                  <a:srgbClr val="006600"/>
                </a:solidFill>
                <a:cs typeface="+mn-cs"/>
              </a:rPr>
              <a:t>for</a:t>
            </a:r>
            <a:r>
              <a:rPr lang="de-CH" sz="2800" b="1" dirty="0">
                <a:solidFill>
                  <a:srgbClr val="006600"/>
                </a:solidFill>
                <a:cs typeface="+mn-cs"/>
              </a:rPr>
              <a:t> all </a:t>
            </a:r>
            <a:r>
              <a:rPr lang="de-CH" sz="2800" b="1" dirty="0" err="1">
                <a:solidFill>
                  <a:srgbClr val="006600"/>
                </a:solidFill>
                <a:cs typeface="+mn-cs"/>
              </a:rPr>
              <a:t>people</a:t>
            </a:r>
            <a:r>
              <a:rPr lang="de-CH" sz="2800" b="1" dirty="0">
                <a:solidFill>
                  <a:srgbClr val="006600"/>
                </a:solidFill>
                <a:cs typeface="+mn-cs"/>
              </a:rPr>
              <a:t> </a:t>
            </a:r>
            <a:r>
              <a:rPr lang="de-CH" sz="2800" b="1" dirty="0" err="1">
                <a:solidFill>
                  <a:srgbClr val="006600"/>
                </a:solidFill>
                <a:cs typeface="+mn-cs"/>
              </a:rPr>
              <a:t>at</a:t>
            </a:r>
            <a:endParaRPr lang="de-CH" sz="2800" b="1" dirty="0">
              <a:solidFill>
                <a:srgbClr val="006600"/>
              </a:solidFill>
              <a:cs typeface="+mn-cs"/>
            </a:endParaRPr>
          </a:p>
          <a:p>
            <a:pPr eaLnBrk="1" hangingPunct="1">
              <a:defRPr/>
            </a:pPr>
            <a:r>
              <a:rPr lang="de-CH" sz="2800" b="1" dirty="0">
                <a:solidFill>
                  <a:srgbClr val="006600"/>
                </a:solidFill>
                <a:cs typeface="+mn-cs"/>
              </a:rPr>
              <a:t>     </a:t>
            </a:r>
            <a:r>
              <a:rPr lang="de-CH" sz="2800" b="1" dirty="0" err="1">
                <a:solidFill>
                  <a:srgbClr val="006600"/>
                </a:solidFill>
                <a:cs typeface="+mn-cs"/>
              </a:rPr>
              <a:t>affordable</a:t>
            </a:r>
            <a:r>
              <a:rPr lang="de-CH" sz="2800" b="1" dirty="0">
                <a:solidFill>
                  <a:srgbClr val="006600"/>
                </a:solidFill>
                <a:cs typeface="+mn-cs"/>
              </a:rPr>
              <a:t> </a:t>
            </a:r>
            <a:r>
              <a:rPr lang="de-CH" sz="2800" b="1" dirty="0" err="1">
                <a:solidFill>
                  <a:srgbClr val="006600"/>
                </a:solidFill>
                <a:cs typeface="+mn-cs"/>
              </a:rPr>
              <a:t>prices</a:t>
            </a:r>
            <a:endParaRPr lang="de-CH" sz="2800" b="1" dirty="0">
              <a:solidFill>
                <a:srgbClr val="006600"/>
              </a:solidFill>
              <a:cs typeface="+mn-cs"/>
            </a:endParaRPr>
          </a:p>
          <a:p>
            <a:pPr eaLnBrk="1" hangingPunct="1">
              <a:defRPr/>
            </a:pPr>
            <a:endParaRPr lang="de-CH" sz="2800" dirty="0"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1001486" y="542381"/>
            <a:ext cx="7785463" cy="647700"/>
          </a:xfrm>
        </p:spPr>
        <p:txBody>
          <a:bodyPr/>
          <a:lstStyle/>
          <a:p>
            <a:r>
              <a:rPr lang="de-CH" sz="2800" dirty="0" smtClean="0">
                <a:solidFill>
                  <a:srgbClr val="006600"/>
                </a:solidFill>
              </a:rPr>
              <a:t>The </a:t>
            </a:r>
            <a:r>
              <a:rPr lang="de-CH" sz="2800" dirty="0" err="1" smtClean="0">
                <a:solidFill>
                  <a:srgbClr val="006600"/>
                </a:solidFill>
              </a:rPr>
              <a:t>electric</a:t>
            </a:r>
            <a:r>
              <a:rPr lang="de-CH" sz="2800" dirty="0" smtClean="0">
                <a:solidFill>
                  <a:srgbClr val="006600"/>
                </a:solidFill>
              </a:rPr>
              <a:t> power </a:t>
            </a:r>
            <a:r>
              <a:rPr lang="de-CH" sz="2800" dirty="0" err="1" smtClean="0">
                <a:solidFill>
                  <a:srgbClr val="006600"/>
                </a:solidFill>
              </a:rPr>
              <a:t>sector</a:t>
            </a:r>
            <a:r>
              <a:rPr lang="de-CH" sz="2800" dirty="0" smtClean="0">
                <a:solidFill>
                  <a:srgbClr val="006600"/>
                </a:solidFill>
              </a:rPr>
              <a:t> </a:t>
            </a:r>
            <a:r>
              <a:rPr lang="de-CH" sz="2800" dirty="0" err="1" smtClean="0">
                <a:solidFill>
                  <a:srgbClr val="006600"/>
                </a:solidFill>
              </a:rPr>
              <a:t>experiences</a:t>
            </a:r>
            <a:r>
              <a:rPr lang="de-CH" sz="2800" dirty="0" smtClean="0">
                <a:solidFill>
                  <a:srgbClr val="006600"/>
                </a:solidFill>
              </a:rPr>
              <a:t> </a:t>
            </a:r>
            <a:r>
              <a:rPr lang="de-CH" sz="2800" dirty="0" err="1" smtClean="0">
                <a:solidFill>
                  <a:srgbClr val="006600"/>
                </a:solidFill>
              </a:rPr>
              <a:t>significant</a:t>
            </a:r>
            <a:r>
              <a:rPr lang="de-CH" sz="2800" dirty="0" smtClean="0">
                <a:solidFill>
                  <a:srgbClr val="006600"/>
                </a:solidFill>
              </a:rPr>
              <a:t> </a:t>
            </a:r>
            <a:r>
              <a:rPr lang="de-CH" sz="2800" dirty="0" err="1" smtClean="0">
                <a:solidFill>
                  <a:srgbClr val="006600"/>
                </a:solidFill>
              </a:rPr>
              <a:t>challenges</a:t>
            </a:r>
            <a:endParaRPr lang="de-CH" sz="2800" dirty="0" smtClean="0">
              <a:solidFill>
                <a:srgbClr val="006600"/>
              </a:solidFill>
            </a:endParaRP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518750" y="1863906"/>
            <a:ext cx="8355012" cy="4114800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de-CH" sz="2800" b="1" dirty="0" smtClean="0">
                <a:solidFill>
                  <a:srgbClr val="006600"/>
                </a:solidFill>
              </a:rPr>
              <a:t>Integration </a:t>
            </a:r>
            <a:r>
              <a:rPr lang="de-CH" sz="2800" b="1" dirty="0" err="1" smtClean="0">
                <a:solidFill>
                  <a:srgbClr val="006600"/>
                </a:solidFill>
              </a:rPr>
              <a:t>of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intermittent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renewable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sources</a:t>
            </a:r>
            <a:r>
              <a:rPr lang="de-CH" sz="2800" b="1" dirty="0" smtClean="0">
                <a:solidFill>
                  <a:srgbClr val="006600"/>
                </a:solidFill>
              </a:rPr>
              <a:t> on all </a:t>
            </a:r>
            <a:r>
              <a:rPr lang="de-CH" sz="2800" b="1" dirty="0" err="1" smtClean="0">
                <a:solidFill>
                  <a:srgbClr val="006600"/>
                </a:solidFill>
              </a:rPr>
              <a:t>levels</a:t>
            </a:r>
            <a:r>
              <a:rPr lang="de-CH" sz="2800" b="1" dirty="0" smtClean="0">
                <a:solidFill>
                  <a:srgbClr val="006600"/>
                </a:solidFill>
              </a:rPr>
              <a:t> (PV, Wind)</a:t>
            </a:r>
          </a:p>
          <a:p>
            <a:pPr>
              <a:spcBef>
                <a:spcPts val="1800"/>
              </a:spcBef>
            </a:pPr>
            <a:r>
              <a:rPr lang="de-CH" sz="2800" b="1" dirty="0" smtClean="0">
                <a:solidFill>
                  <a:srgbClr val="006600"/>
                </a:solidFill>
              </a:rPr>
              <a:t>Fast </a:t>
            </a:r>
            <a:r>
              <a:rPr lang="de-CH" sz="2800" b="1" dirty="0" err="1" smtClean="0">
                <a:solidFill>
                  <a:srgbClr val="006600"/>
                </a:solidFill>
              </a:rPr>
              <a:t>growth</a:t>
            </a:r>
            <a:r>
              <a:rPr lang="de-CH" sz="2800" b="1" dirty="0" smtClean="0">
                <a:solidFill>
                  <a:srgbClr val="006600"/>
                </a:solidFill>
              </a:rPr>
              <a:t> in </a:t>
            </a:r>
            <a:r>
              <a:rPr lang="de-CH" sz="2800" b="1" dirty="0" err="1" smtClean="0">
                <a:solidFill>
                  <a:srgbClr val="006600"/>
                </a:solidFill>
              </a:rPr>
              <a:t>Asia</a:t>
            </a:r>
            <a:r>
              <a:rPr lang="de-CH" sz="2800" b="1" dirty="0" smtClean="0">
                <a:solidFill>
                  <a:srgbClr val="006600"/>
                </a:solidFill>
              </a:rPr>
              <a:t> (</a:t>
            </a:r>
            <a:r>
              <a:rPr lang="de-CH" sz="2800" b="1" dirty="0" err="1" smtClean="0">
                <a:solidFill>
                  <a:srgbClr val="006600"/>
                </a:solidFill>
              </a:rPr>
              <a:t>China,India</a:t>
            </a:r>
            <a:r>
              <a:rPr lang="de-CH" sz="2800" b="1" dirty="0" smtClean="0">
                <a:solidFill>
                  <a:srgbClr val="006600"/>
                </a:solidFill>
              </a:rPr>
              <a:t>)</a:t>
            </a:r>
          </a:p>
          <a:p>
            <a:pPr>
              <a:spcBef>
                <a:spcPts val="1800"/>
              </a:spcBef>
            </a:pPr>
            <a:r>
              <a:rPr lang="de-CH" sz="2800" b="1" dirty="0" err="1" smtClean="0">
                <a:solidFill>
                  <a:srgbClr val="006600"/>
                </a:solidFill>
              </a:rPr>
              <a:t>Growing</a:t>
            </a:r>
            <a:r>
              <a:rPr lang="de-CH" sz="2800" b="1" dirty="0" smtClean="0">
                <a:solidFill>
                  <a:srgbClr val="006600"/>
                </a:solidFill>
              </a:rPr>
              <a:t> environmental </a:t>
            </a:r>
            <a:r>
              <a:rPr lang="de-CH" sz="2800" b="1" dirty="0" err="1" smtClean="0">
                <a:solidFill>
                  <a:srgbClr val="006600"/>
                </a:solidFill>
              </a:rPr>
              <a:t>awareness</a:t>
            </a:r>
            <a:r>
              <a:rPr lang="de-CH" sz="2800" b="1" dirty="0" smtClean="0">
                <a:solidFill>
                  <a:srgbClr val="006600"/>
                </a:solidFill>
              </a:rPr>
              <a:t>/</a:t>
            </a:r>
            <a:r>
              <a:rPr lang="de-CH" sz="2800" b="1" dirty="0" err="1" smtClean="0">
                <a:solidFill>
                  <a:srgbClr val="006600"/>
                </a:solidFill>
              </a:rPr>
              <a:t>requirements</a:t>
            </a:r>
            <a:endParaRPr lang="de-CH" sz="2800" b="1" dirty="0" smtClean="0">
              <a:solidFill>
                <a:srgbClr val="006600"/>
              </a:solidFill>
            </a:endParaRPr>
          </a:p>
          <a:p>
            <a:pPr>
              <a:spcBef>
                <a:spcPts val="1800"/>
              </a:spcBef>
            </a:pPr>
            <a:r>
              <a:rPr lang="de-CH" sz="2800" b="1" dirty="0" smtClean="0">
                <a:solidFill>
                  <a:srgbClr val="006600"/>
                </a:solidFill>
              </a:rPr>
              <a:t>New </a:t>
            </a:r>
            <a:r>
              <a:rPr lang="de-CH" sz="2800" b="1" dirty="0" err="1" smtClean="0">
                <a:solidFill>
                  <a:srgbClr val="006600"/>
                </a:solidFill>
              </a:rPr>
              <a:t>technology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drives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for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new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system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solutions</a:t>
            </a:r>
            <a:endParaRPr lang="de-CH" sz="2800" b="1" dirty="0" smtClean="0">
              <a:solidFill>
                <a:srgbClr val="006600"/>
              </a:solidFill>
            </a:endParaRPr>
          </a:p>
          <a:p>
            <a:pPr>
              <a:spcBef>
                <a:spcPts val="1800"/>
              </a:spcBef>
            </a:pPr>
            <a:endParaRPr lang="de-CH" sz="2800" b="1" dirty="0" smtClean="0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feld 4"/>
          <p:cNvSpPr txBox="1">
            <a:spLocks noChangeArrowheads="1"/>
          </p:cNvSpPr>
          <p:nvPr/>
        </p:nvSpPr>
        <p:spPr bwMode="auto">
          <a:xfrm>
            <a:off x="611188" y="836613"/>
            <a:ext cx="28035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2000" b="1"/>
              <a:t>High capacity transport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2000" b="1"/>
              <a:t>from remote areas</a:t>
            </a:r>
          </a:p>
        </p:txBody>
      </p:sp>
      <p:pic>
        <p:nvPicPr>
          <p:cNvPr id="41987" name="Picture 19" descr="http://www.wissen.de/wde/generator/substanzen/bilder/Ressorts/Natur/Windpark/offshore_windpark_middelgrunden_danemark_100702437,property=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825" y="1460500"/>
            <a:ext cx="2597150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21" descr="http://www.photovoltaik-guide.de/wp-content/uploads/Neben-den-Assyce-Solarkraftwerken-in-Andalusien-entsteht-nun-im-spanischen-Verwaltungsgebiet-Extremadura-das-gr%C3%B6%C3%9Fte-First-Solar-Freifl%C3%A4chenkraftwerk-Spaniens.-300x2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175" y="701675"/>
            <a:ext cx="2305050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475" y="3557588"/>
            <a:ext cx="254793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2" descr="C:\data-data-data-data-data-data\verschiedens bildmaterial\Photovoltaikanlage Walense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565400"/>
            <a:ext cx="2176463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1" name="Textfeld 9"/>
          <p:cNvSpPr txBox="1">
            <a:spLocks noChangeArrowheads="1"/>
          </p:cNvSpPr>
          <p:nvPr/>
        </p:nvSpPr>
        <p:spPr bwMode="auto">
          <a:xfrm>
            <a:off x="6300788" y="4100513"/>
            <a:ext cx="2843212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2000" b="1"/>
              <a:t>Intermittancy needs greater installed capacity and/or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2000" b="1"/>
              <a:t>storage and greater interconnection</a:t>
            </a:r>
          </a:p>
        </p:txBody>
      </p:sp>
      <p:sp>
        <p:nvSpPr>
          <p:cNvPr id="41992" name="Pfeil nach links und rechts 10"/>
          <p:cNvSpPr>
            <a:spLocks noChangeArrowheads="1"/>
          </p:cNvSpPr>
          <p:nvPr/>
        </p:nvSpPr>
        <p:spPr bwMode="auto">
          <a:xfrm rot="-1980000">
            <a:off x="5976938" y="3133725"/>
            <a:ext cx="1079500" cy="479425"/>
          </a:xfrm>
          <a:prstGeom prst="leftRightArrow">
            <a:avLst>
              <a:gd name="adj1" fmla="val 50000"/>
              <a:gd name="adj2" fmla="val 5003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CH" sz="2400"/>
          </a:p>
        </p:txBody>
      </p:sp>
      <p:pic>
        <p:nvPicPr>
          <p:cNvPr id="41993" name="Picture 25" descr="http://www.energieforum-hessen.de/images/stories/alternative_energien/photovoltaik_prinzip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24300"/>
            <a:ext cx="1854200" cy="159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4" name="Picture 4" descr="C:\data-data-data-data-data-data\CIGRE\ADCO\Seoul 2011\Korea day\imagesCAETBKE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75" y="3716338"/>
            <a:ext cx="2271713" cy="134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5" name="Textfeld 15"/>
          <p:cNvSpPr txBox="1">
            <a:spLocks noChangeArrowheads="1"/>
          </p:cNvSpPr>
          <p:nvPr/>
        </p:nvSpPr>
        <p:spPr bwMode="auto">
          <a:xfrm>
            <a:off x="0" y="5503863"/>
            <a:ext cx="53292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2000" b="1"/>
              <a:t>New consumers and millions of small producers require complex  and intelligent system architecture („smart grid“)</a:t>
            </a:r>
          </a:p>
        </p:txBody>
      </p:sp>
      <p:sp>
        <p:nvSpPr>
          <p:cNvPr id="41996" name="Titel 2"/>
          <p:cNvSpPr>
            <a:spLocks noGrp="1"/>
          </p:cNvSpPr>
          <p:nvPr>
            <p:ph type="title"/>
          </p:nvPr>
        </p:nvSpPr>
        <p:spPr>
          <a:xfrm>
            <a:off x="1817688" y="123825"/>
            <a:ext cx="6048375" cy="647700"/>
          </a:xfrm>
        </p:spPr>
        <p:txBody>
          <a:bodyPr/>
          <a:lstStyle/>
          <a:p>
            <a:r>
              <a:rPr lang="de-CH" sz="2400" smtClean="0">
                <a:solidFill>
                  <a:srgbClr val="006600"/>
                </a:solidFill>
              </a:rPr>
              <a:t>An adequate  Transmission and Distribution system is crucial </a:t>
            </a:r>
          </a:p>
        </p:txBody>
      </p:sp>
      <p:pic>
        <p:nvPicPr>
          <p:cNvPr id="41997" name="Picture 4" descr="http://www.project-resourceblog.co.uk/wp-content/uploads/2010/11/ThreeGorgesDam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63"/>
          <a:stretch/>
        </p:blipFill>
        <p:spPr bwMode="auto">
          <a:xfrm>
            <a:off x="604792" y="1669007"/>
            <a:ext cx="2963863" cy="1727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>
                <a:solidFill>
                  <a:srgbClr val="006600"/>
                </a:solidFill>
              </a:rPr>
              <a:t>Technology is available</a:t>
            </a:r>
          </a:p>
        </p:txBody>
      </p:sp>
      <p:sp>
        <p:nvSpPr>
          <p:cNvPr id="48131" name="Inhaltsplatzhalter 2"/>
          <p:cNvSpPr>
            <a:spLocks noGrp="1"/>
          </p:cNvSpPr>
          <p:nvPr>
            <p:ph idx="1"/>
          </p:nvPr>
        </p:nvSpPr>
        <p:spPr>
          <a:xfrm>
            <a:off x="468313" y="1263650"/>
            <a:ext cx="8675687" cy="4114800"/>
          </a:xfrm>
        </p:spPr>
        <p:txBody>
          <a:bodyPr/>
          <a:lstStyle/>
          <a:p>
            <a:r>
              <a:rPr lang="de-CH" sz="2800" b="1" smtClean="0">
                <a:solidFill>
                  <a:srgbClr val="006600"/>
                </a:solidFill>
              </a:rPr>
              <a:t>Intelligent and compact substation design</a:t>
            </a:r>
            <a:br>
              <a:rPr lang="de-CH" sz="2800" b="1" smtClean="0">
                <a:solidFill>
                  <a:srgbClr val="006600"/>
                </a:solidFill>
              </a:rPr>
            </a:br>
            <a:r>
              <a:rPr lang="de-CH" sz="2800" b="1" i="1" smtClean="0">
                <a:solidFill>
                  <a:srgbClr val="006600"/>
                </a:solidFill>
              </a:rPr>
              <a:t>(control, visibility, offshore, easy transport)</a:t>
            </a:r>
          </a:p>
          <a:p>
            <a:r>
              <a:rPr lang="de-CH" sz="2800" b="1" smtClean="0">
                <a:solidFill>
                  <a:srgbClr val="006600"/>
                </a:solidFill>
              </a:rPr>
              <a:t>Compact/ high capacity overhead lines</a:t>
            </a:r>
          </a:p>
          <a:p>
            <a:r>
              <a:rPr lang="de-CH" sz="2800" b="1" smtClean="0">
                <a:solidFill>
                  <a:srgbClr val="006600"/>
                </a:solidFill>
              </a:rPr>
              <a:t>UHV 1100 kV ac</a:t>
            </a:r>
          </a:p>
          <a:p>
            <a:r>
              <a:rPr lang="de-CH" sz="2800" b="1" smtClean="0">
                <a:solidFill>
                  <a:srgbClr val="006600"/>
                </a:solidFill>
              </a:rPr>
              <a:t>Polymer Cables up to 550 kV</a:t>
            </a:r>
          </a:p>
          <a:p>
            <a:r>
              <a:rPr lang="de-CH" sz="2800" b="1" smtClean="0">
                <a:solidFill>
                  <a:srgbClr val="006600"/>
                </a:solidFill>
              </a:rPr>
              <a:t>HVDC up to 800 kV (1100 kV)?</a:t>
            </a:r>
          </a:p>
          <a:p>
            <a:r>
              <a:rPr lang="de-CH" sz="2800" b="1" smtClean="0">
                <a:solidFill>
                  <a:srgbClr val="006600"/>
                </a:solidFill>
              </a:rPr>
              <a:t>Powerful  ICT Tools</a:t>
            </a:r>
          </a:p>
          <a:p>
            <a:pPr lvl="1">
              <a:buFontTx/>
              <a:buNone/>
            </a:pPr>
            <a:r>
              <a:rPr lang="de-CH" b="1" i="1" smtClean="0">
                <a:solidFill>
                  <a:srgbClr val="006600"/>
                </a:solidFill>
              </a:rPr>
              <a:t>(Automation, Control, Simulation, Smart Metering, Cyber Security)</a:t>
            </a:r>
          </a:p>
          <a:p>
            <a:r>
              <a:rPr lang="de-CH" b="1" smtClean="0">
                <a:solidFill>
                  <a:srgbClr val="006600"/>
                </a:solidFill>
              </a:rPr>
              <a:t>Microgrids</a:t>
            </a:r>
          </a:p>
          <a:p>
            <a:pPr lvl="1">
              <a:buFontTx/>
              <a:buNone/>
            </a:pPr>
            <a:endParaRPr lang="de-CH" sz="2400" b="1" smtClean="0">
              <a:solidFill>
                <a:srgbClr val="006600"/>
              </a:solidFill>
            </a:endParaRPr>
          </a:p>
          <a:p>
            <a:pPr lvl="1">
              <a:buFontTx/>
              <a:buNone/>
            </a:pPr>
            <a:endParaRPr lang="de-CH" sz="2400" b="1" smtClean="0">
              <a:solidFill>
                <a:srgbClr val="006600"/>
              </a:solidFill>
            </a:endParaRPr>
          </a:p>
          <a:p>
            <a:pPr lvl="1">
              <a:buFontTx/>
              <a:buNone/>
            </a:pPr>
            <a:endParaRPr lang="de-CH" sz="2400" b="1" smtClean="0">
              <a:solidFill>
                <a:srgbClr val="006600"/>
              </a:solidFill>
            </a:endParaRPr>
          </a:p>
          <a:p>
            <a:pPr lvl="1">
              <a:buFontTx/>
              <a:buNone/>
            </a:pPr>
            <a:endParaRPr lang="de-CH" sz="2400" b="1" smtClean="0">
              <a:solidFill>
                <a:srgbClr val="006600"/>
              </a:solidFill>
            </a:endParaRPr>
          </a:p>
          <a:p>
            <a:r>
              <a:rPr lang="de-CH" sz="2800" b="1" smtClean="0">
                <a:solidFill>
                  <a:srgbClr val="006600"/>
                </a:solidFill>
              </a:rPr>
              <a:t/>
            </a:r>
            <a:br>
              <a:rPr lang="de-CH" sz="2800" b="1" smtClean="0">
                <a:solidFill>
                  <a:srgbClr val="006600"/>
                </a:solidFill>
              </a:rPr>
            </a:br>
            <a:endParaRPr lang="de-CH" sz="2800" b="1" smtClean="0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 anchor="t"/>
          <a:lstStyle/>
          <a:p>
            <a:r>
              <a:rPr lang="sv-SE" sz="2400" smtClean="0"/>
              <a:t> </a:t>
            </a:r>
            <a:endParaRPr lang="de-DE" sz="2400" smtClean="0"/>
          </a:p>
        </p:txBody>
      </p:sp>
      <p:pic>
        <p:nvPicPr>
          <p:cNvPr id="47107" name="Picture 10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16375" cy="605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8" name="Textfeld 6"/>
          <p:cNvSpPr txBox="1">
            <a:spLocks noChangeArrowheads="1"/>
          </p:cNvSpPr>
          <p:nvPr/>
        </p:nvSpPr>
        <p:spPr bwMode="auto">
          <a:xfrm>
            <a:off x="3995738" y="0"/>
            <a:ext cx="5148262" cy="15700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2800" b="1"/>
              <a:t>Long Distance Transmission by HVDC:</a:t>
            </a:r>
            <a:endParaRPr lang="de-CH" sz="1800" b="1"/>
          </a:p>
          <a:p>
            <a:pPr algn="ctr" eaLnBrk="1" hangingPunct="1">
              <a:spcBef>
                <a:spcPct val="0"/>
              </a:spcBef>
            </a:pPr>
            <a:r>
              <a:rPr lang="de-CH" sz="2000" b="1"/>
              <a:t> Standard +/- 500 kV</a:t>
            </a:r>
          </a:p>
          <a:p>
            <a:pPr algn="ctr" eaLnBrk="1" hangingPunct="1">
              <a:spcBef>
                <a:spcPct val="0"/>
              </a:spcBef>
            </a:pPr>
            <a:r>
              <a:rPr lang="de-CH" sz="2000" b="1"/>
              <a:t> China / India +/- 800 kV  </a:t>
            </a:r>
            <a:r>
              <a:rPr lang="de-CH" sz="2000" b="1" i="1"/>
              <a:t>(+/- 1100 kV dc</a:t>
            </a:r>
            <a:r>
              <a:rPr lang="de-CH" sz="2000" b="1"/>
              <a:t>)</a:t>
            </a:r>
          </a:p>
        </p:txBody>
      </p:sp>
      <p:sp>
        <p:nvSpPr>
          <p:cNvPr id="47109" name="Textfeld 7"/>
          <p:cNvSpPr txBox="1">
            <a:spLocks noChangeArrowheads="1"/>
          </p:cNvSpPr>
          <p:nvPr/>
        </p:nvSpPr>
        <p:spPr bwMode="auto">
          <a:xfrm>
            <a:off x="5159375" y="1779588"/>
            <a:ext cx="4097836" cy="5386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CH" sz="2000" b="1" dirty="0"/>
          </a:p>
          <a:p>
            <a:pPr eaLnBrk="1" hangingPunct="1">
              <a:spcBef>
                <a:spcPct val="0"/>
              </a:spcBef>
            </a:pPr>
            <a:r>
              <a:rPr lang="de-CH" sz="2400" b="1" dirty="0"/>
              <a:t>Line </a:t>
            </a:r>
            <a:r>
              <a:rPr lang="de-CH" sz="2400" b="1" dirty="0" err="1"/>
              <a:t>comutated</a:t>
            </a:r>
            <a:r>
              <a:rPr lang="de-CH" sz="2400" b="1" dirty="0"/>
              <a:t> </a:t>
            </a:r>
            <a:r>
              <a:rPr lang="de-CH" sz="2400" b="1" dirty="0" err="1"/>
              <a:t>converters</a:t>
            </a:r>
            <a:r>
              <a:rPr lang="de-CH" sz="2400" b="1" dirty="0"/>
              <a:t>,</a:t>
            </a:r>
            <a:br>
              <a:rPr lang="de-CH" sz="2400" b="1" dirty="0"/>
            </a:br>
            <a:r>
              <a:rPr lang="de-CH" sz="2400" b="1" dirty="0"/>
              <a:t>  </a:t>
            </a:r>
            <a:r>
              <a:rPr lang="de-CH" sz="2400" b="1" dirty="0" err="1"/>
              <a:t>up</a:t>
            </a:r>
            <a:r>
              <a:rPr lang="de-CH" sz="2400" b="1" dirty="0"/>
              <a:t> </a:t>
            </a:r>
            <a:r>
              <a:rPr lang="de-CH" sz="2400" b="1" dirty="0" err="1"/>
              <a:t>to</a:t>
            </a:r>
            <a:r>
              <a:rPr lang="de-CH" sz="2400" b="1" dirty="0"/>
              <a:t> 6500 MW, Thyristors</a:t>
            </a:r>
            <a:r>
              <a:rPr lang="de-CH" sz="2000" b="1" dirty="0"/>
              <a:t/>
            </a:r>
            <a:br>
              <a:rPr lang="de-CH" sz="2000" b="1" dirty="0"/>
            </a:br>
            <a:endParaRPr lang="de-CH" sz="2000" b="1" dirty="0"/>
          </a:p>
          <a:p>
            <a:pPr eaLnBrk="1" hangingPunct="1">
              <a:spcBef>
                <a:spcPct val="0"/>
              </a:spcBef>
            </a:pPr>
            <a:r>
              <a:rPr lang="de-CH" sz="2400" b="1" dirty="0" err="1"/>
              <a:t>Voltage</a:t>
            </a:r>
            <a:r>
              <a:rPr lang="de-CH" sz="2400" b="1" dirty="0"/>
              <a:t> </a:t>
            </a:r>
            <a:r>
              <a:rPr lang="de-CH" sz="2400" b="1" dirty="0" err="1"/>
              <a:t>source</a:t>
            </a:r>
            <a:r>
              <a:rPr lang="de-CH" sz="2400" b="1" dirty="0"/>
              <a:t> </a:t>
            </a:r>
            <a:r>
              <a:rPr lang="de-CH" sz="2400" b="1" dirty="0" err="1"/>
              <a:t>converters</a:t>
            </a:r>
            <a:r>
              <a:rPr lang="de-CH" sz="2400" b="1" dirty="0"/>
              <a:t>/</a:t>
            </a:r>
            <a:br>
              <a:rPr lang="de-CH" sz="2400" b="1" dirty="0"/>
            </a:br>
            <a:r>
              <a:rPr lang="de-CH" sz="2400" b="1" dirty="0"/>
              <a:t>   </a:t>
            </a:r>
            <a:r>
              <a:rPr lang="de-CH" sz="2400" b="1" dirty="0" err="1"/>
              <a:t>multi</a:t>
            </a:r>
            <a:r>
              <a:rPr lang="de-CH" sz="2400" b="1" dirty="0"/>
              <a:t> </a:t>
            </a:r>
            <a:r>
              <a:rPr lang="de-CH" sz="2400" b="1" dirty="0" err="1"/>
              <a:t>level</a:t>
            </a:r>
            <a:r>
              <a:rPr lang="de-CH" sz="2400" b="1" dirty="0"/>
              <a:t> </a:t>
            </a:r>
            <a:r>
              <a:rPr lang="de-CH" sz="2400" b="1" dirty="0" err="1"/>
              <a:t>converters</a:t>
            </a:r>
            <a:r>
              <a:rPr lang="de-CH" sz="2400" b="1" dirty="0"/>
              <a:t/>
            </a:r>
            <a:br>
              <a:rPr lang="de-CH" sz="2400" b="1" dirty="0"/>
            </a:br>
            <a:r>
              <a:rPr lang="de-CH" sz="2000" b="1" dirty="0"/>
              <a:t/>
            </a:r>
            <a:br>
              <a:rPr lang="de-CH" sz="2000" b="1" dirty="0"/>
            </a:br>
            <a:r>
              <a:rPr lang="de-CH" sz="2000" b="1" dirty="0"/>
              <a:t>  </a:t>
            </a:r>
            <a:r>
              <a:rPr lang="de-CH" sz="2000" b="1" dirty="0" err="1"/>
              <a:t>up</a:t>
            </a:r>
            <a:r>
              <a:rPr lang="de-CH" sz="2000" b="1" dirty="0"/>
              <a:t> </a:t>
            </a:r>
            <a:r>
              <a:rPr lang="de-CH" sz="2000" b="1" dirty="0" err="1"/>
              <a:t>to</a:t>
            </a:r>
            <a:r>
              <a:rPr lang="de-CH" sz="2000" b="1" dirty="0"/>
              <a:t> 1200 MW </a:t>
            </a:r>
            <a:r>
              <a:rPr lang="de-CH" sz="2000" b="1" dirty="0" err="1"/>
              <a:t>with</a:t>
            </a:r>
            <a:r>
              <a:rPr lang="de-CH" sz="2000" b="1" dirty="0"/>
              <a:t> </a:t>
            </a:r>
            <a:r>
              <a:rPr lang="de-CH" sz="2000" b="1" dirty="0" err="1"/>
              <a:t>cable</a:t>
            </a:r>
            <a:r>
              <a:rPr lang="de-CH" sz="2000" b="1" dirty="0"/>
              <a:t/>
            </a:r>
            <a:br>
              <a:rPr lang="de-CH" sz="2000" b="1" dirty="0"/>
            </a:br>
            <a:r>
              <a:rPr lang="de-CH" sz="2000" b="1" dirty="0"/>
              <a:t>  </a:t>
            </a:r>
            <a:r>
              <a:rPr lang="de-CH" sz="2000" b="1" dirty="0" err="1"/>
              <a:t>up</a:t>
            </a:r>
            <a:r>
              <a:rPr lang="de-CH" sz="2000" b="1" dirty="0"/>
              <a:t> 2400 MW </a:t>
            </a:r>
            <a:r>
              <a:rPr lang="de-CH" sz="2000" b="1" dirty="0" err="1"/>
              <a:t>with</a:t>
            </a:r>
            <a:r>
              <a:rPr lang="de-CH" sz="2000" b="1" dirty="0"/>
              <a:t> </a:t>
            </a:r>
            <a:r>
              <a:rPr lang="de-CH" sz="2000" b="1" dirty="0" smtClean="0"/>
              <a:t>OHL</a:t>
            </a:r>
          </a:p>
          <a:p>
            <a:pPr eaLnBrk="1" hangingPunct="1">
              <a:spcBef>
                <a:spcPct val="0"/>
              </a:spcBef>
            </a:pPr>
            <a:endParaRPr lang="de-CH" sz="2000" b="1" i="1" dirty="0"/>
          </a:p>
          <a:p>
            <a:pPr eaLnBrk="1" hangingPunct="1">
              <a:spcBef>
                <a:spcPct val="0"/>
              </a:spcBef>
            </a:pPr>
            <a:r>
              <a:rPr lang="de-CH" sz="2400" b="1" i="1" dirty="0" smtClean="0">
                <a:solidFill>
                  <a:srgbClr val="C00000"/>
                </a:solidFill>
              </a:rPr>
              <a:t>HVDC </a:t>
            </a:r>
            <a:r>
              <a:rPr lang="de-CH" sz="2400" b="1" i="1" dirty="0" err="1" smtClean="0">
                <a:solidFill>
                  <a:srgbClr val="C00000"/>
                </a:solidFill>
              </a:rPr>
              <a:t>Grids</a:t>
            </a:r>
            <a:r>
              <a:rPr lang="de-CH" sz="2400" b="1" i="1" dirty="0" smtClean="0">
                <a:solidFill>
                  <a:srgbClr val="C00000"/>
                </a:solidFill>
              </a:rPr>
              <a:t> </a:t>
            </a:r>
            <a:r>
              <a:rPr lang="de-CH" sz="2400" b="1" i="1" dirty="0" err="1" smtClean="0">
                <a:solidFill>
                  <a:srgbClr val="C00000"/>
                </a:solidFill>
              </a:rPr>
              <a:t>seem</a:t>
            </a:r>
            <a:r>
              <a:rPr lang="de-CH" sz="2400" b="1" i="1" dirty="0" smtClean="0">
                <a:solidFill>
                  <a:srgbClr val="C00000"/>
                </a:solidFill>
              </a:rPr>
              <a:t> </a:t>
            </a:r>
            <a:r>
              <a:rPr lang="de-CH" sz="2400" b="1" i="1" dirty="0" err="1" smtClean="0">
                <a:solidFill>
                  <a:srgbClr val="C00000"/>
                </a:solidFill>
              </a:rPr>
              <a:t>to</a:t>
            </a:r>
            <a:r>
              <a:rPr lang="de-CH" sz="2400" b="1" i="1" dirty="0" smtClean="0">
                <a:solidFill>
                  <a:srgbClr val="C00000"/>
                </a:solidFill>
              </a:rPr>
              <a:t> </a:t>
            </a:r>
            <a:r>
              <a:rPr lang="de-CH" sz="2400" b="1" i="1" dirty="0" err="1" smtClean="0">
                <a:solidFill>
                  <a:srgbClr val="C00000"/>
                </a:solidFill>
              </a:rPr>
              <a:t>be</a:t>
            </a:r>
            <a:r>
              <a:rPr lang="de-CH" sz="2400" b="1" i="1" dirty="0" smtClean="0">
                <a:solidFill>
                  <a:srgbClr val="C00000"/>
                </a:solidFill>
              </a:rPr>
              <a:t>               </a:t>
            </a:r>
            <a:r>
              <a:rPr lang="de-CH" sz="2400" b="1" i="1" dirty="0" err="1" smtClean="0">
                <a:solidFill>
                  <a:srgbClr val="C00000"/>
                </a:solidFill>
              </a:rPr>
              <a:t>feasible</a:t>
            </a:r>
            <a:endParaRPr lang="de-CH" sz="2400" b="1" i="1" dirty="0">
              <a:solidFill>
                <a:srgbClr val="C00000"/>
              </a:solidFill>
            </a:endParaRPr>
          </a:p>
          <a:p>
            <a:pPr eaLnBrk="1" hangingPunct="1">
              <a:spcBef>
                <a:spcPct val="0"/>
              </a:spcBef>
            </a:pPr>
            <a:endParaRPr lang="de-CH" sz="2000" b="1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CH" sz="2000" b="1" dirty="0"/>
              <a:t/>
            </a:r>
            <a:br>
              <a:rPr lang="de-CH" sz="2000" b="1" dirty="0"/>
            </a:br>
            <a:r>
              <a:rPr lang="de-CH" sz="2000" b="1" dirty="0"/>
              <a:t>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de-CH" sz="2000" b="1" dirty="0"/>
          </a:p>
        </p:txBody>
      </p:sp>
      <p:pic>
        <p:nvPicPr>
          <p:cNvPr id="47110" name="Picture 9" descr="Sylm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82" y="3488555"/>
            <a:ext cx="446087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z="2800" smtClean="0">
                <a:solidFill>
                  <a:srgbClr val="006600"/>
                </a:solidFill>
              </a:rPr>
              <a:t>The Smart Grid Evolution</a:t>
            </a:r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79"/>
          <a:stretch>
            <a:fillRect/>
          </a:stretch>
        </p:blipFill>
        <p:spPr bwMode="auto">
          <a:xfrm>
            <a:off x="212725" y="1036638"/>
            <a:ext cx="8931275" cy="543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z="4400" smtClean="0">
                <a:solidFill>
                  <a:srgbClr val="006600"/>
                </a:solidFill>
              </a:rPr>
              <a:t>Key Problems</a:t>
            </a:r>
          </a:p>
        </p:txBody>
      </p:sp>
      <p:sp>
        <p:nvSpPr>
          <p:cNvPr id="53251" name="Content Placeholder 3"/>
          <p:cNvSpPr>
            <a:spLocks noGrp="1"/>
          </p:cNvSpPr>
          <p:nvPr>
            <p:ph idx="1"/>
          </p:nvPr>
        </p:nvSpPr>
        <p:spPr>
          <a:xfrm>
            <a:off x="688975" y="1243013"/>
            <a:ext cx="7772400" cy="4114800"/>
          </a:xfrm>
        </p:spPr>
        <p:txBody>
          <a:bodyPr/>
          <a:lstStyle/>
          <a:p>
            <a:pPr>
              <a:defRPr/>
            </a:pPr>
            <a:r>
              <a:rPr lang="de-CH" sz="2400" b="1" dirty="0" err="1" smtClean="0">
                <a:solidFill>
                  <a:srgbClr val="006600"/>
                </a:solidFill>
              </a:rPr>
              <a:t>Rights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of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way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are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difficult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to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achieve</a:t>
            </a:r>
            <a:endParaRPr lang="de-CH" sz="2400" b="1" dirty="0" smtClean="0">
              <a:solidFill>
                <a:srgbClr val="006600"/>
              </a:solidFill>
            </a:endParaRPr>
          </a:p>
          <a:p>
            <a:pPr>
              <a:defRPr/>
            </a:pPr>
            <a:r>
              <a:rPr lang="de-CH" sz="2400" b="1" dirty="0" smtClean="0">
                <a:solidFill>
                  <a:srgbClr val="006600"/>
                </a:solidFill>
              </a:rPr>
              <a:t>Investment </a:t>
            </a:r>
            <a:r>
              <a:rPr lang="de-CH" sz="2400" b="1" dirty="0" err="1" smtClean="0">
                <a:solidFill>
                  <a:srgbClr val="006600"/>
                </a:solidFill>
              </a:rPr>
              <a:t>for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conventional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generation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is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challenged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by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subvention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of</a:t>
            </a:r>
            <a:r>
              <a:rPr lang="de-CH" sz="2400" b="1" dirty="0" smtClean="0">
                <a:solidFill>
                  <a:srgbClr val="006600"/>
                </a:solidFill>
              </a:rPr>
              <a:t> solar </a:t>
            </a:r>
            <a:r>
              <a:rPr lang="de-CH" sz="2400" b="1" dirty="0">
                <a:solidFill>
                  <a:srgbClr val="006600"/>
                </a:solidFill>
              </a:rPr>
              <a:t>power </a:t>
            </a:r>
            <a:r>
              <a:rPr lang="de-CH" sz="2400" b="1" dirty="0" smtClean="0">
                <a:solidFill>
                  <a:srgbClr val="006600"/>
                </a:solidFill>
              </a:rPr>
              <a:t> «</a:t>
            </a:r>
            <a:r>
              <a:rPr lang="de-CH" sz="2400" b="1" dirty="0" err="1" smtClean="0">
                <a:solidFill>
                  <a:srgbClr val="006600"/>
                </a:solidFill>
              </a:rPr>
              <a:t>energy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>
                <a:solidFill>
                  <a:srgbClr val="006600"/>
                </a:solidFill>
              </a:rPr>
              <a:t>transition</a:t>
            </a:r>
            <a:r>
              <a:rPr lang="de-CH" sz="2400" b="1" dirty="0">
                <a:solidFill>
                  <a:srgbClr val="006600"/>
                </a:solidFill>
              </a:rPr>
              <a:t> in </a:t>
            </a:r>
            <a:r>
              <a:rPr lang="de-CH" sz="2400" b="1" dirty="0" err="1">
                <a:solidFill>
                  <a:srgbClr val="006600"/>
                </a:solidFill>
              </a:rPr>
              <a:t>various</a:t>
            </a:r>
            <a:r>
              <a:rPr lang="de-CH" sz="2400" b="1" dirty="0">
                <a:solidFill>
                  <a:srgbClr val="006600"/>
                </a:solidFill>
              </a:rPr>
              <a:t> </a:t>
            </a:r>
            <a:r>
              <a:rPr lang="de-CH" sz="2400" b="1" dirty="0" smtClean="0">
                <a:solidFill>
                  <a:srgbClr val="006600"/>
                </a:solidFill>
              </a:rPr>
              <a:t>countries»</a:t>
            </a:r>
            <a:endParaRPr lang="de-CH" sz="2400" b="1" dirty="0" smtClean="0">
              <a:solidFill>
                <a:srgbClr val="006600"/>
              </a:solidFill>
            </a:endParaRPr>
          </a:p>
          <a:p>
            <a:pPr>
              <a:defRPr/>
            </a:pPr>
            <a:r>
              <a:rPr lang="de-CH" sz="2400" b="1" dirty="0" err="1" smtClean="0">
                <a:solidFill>
                  <a:srgbClr val="006600"/>
                </a:solidFill>
              </a:rPr>
              <a:t>Interbalancing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between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smtClean="0">
                <a:solidFill>
                  <a:srgbClr val="006600"/>
                </a:solidFill>
              </a:rPr>
              <a:t>countries </a:t>
            </a:r>
            <a:r>
              <a:rPr lang="de-CH" sz="2400" b="1" dirty="0" err="1" smtClean="0">
                <a:solidFill>
                  <a:srgbClr val="006600"/>
                </a:solidFill>
              </a:rPr>
              <a:t>and</a:t>
            </a:r>
            <a:r>
              <a:rPr lang="de-CH" sz="2400" b="1" dirty="0" smtClean="0">
                <a:solidFill>
                  <a:srgbClr val="006600"/>
                </a:solidFill>
              </a:rPr>
              <a:t>/</a:t>
            </a:r>
            <a:r>
              <a:rPr lang="de-CH" sz="2400" b="1" dirty="0" err="1" smtClean="0">
                <a:solidFill>
                  <a:srgbClr val="006600"/>
                </a:solidFill>
              </a:rPr>
              <a:t>bulk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energy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storage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needed</a:t>
            </a:r>
            <a:endParaRPr lang="de-CH" sz="2400" b="1" dirty="0" smtClean="0">
              <a:solidFill>
                <a:srgbClr val="006600"/>
              </a:solidFill>
            </a:endParaRPr>
          </a:p>
          <a:p>
            <a:pPr>
              <a:defRPr/>
            </a:pPr>
            <a:r>
              <a:rPr lang="de-CH" sz="2400" b="1" dirty="0" err="1" smtClean="0">
                <a:solidFill>
                  <a:srgbClr val="006600"/>
                </a:solidFill>
              </a:rPr>
              <a:t>Embedment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of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new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technologies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needs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new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appoach</a:t>
            </a:r>
            <a:r>
              <a:rPr lang="de-CH" sz="2400" b="1" dirty="0" smtClean="0">
                <a:solidFill>
                  <a:srgbClr val="006600"/>
                </a:solidFill>
              </a:rPr>
              <a:t> (HVDC </a:t>
            </a:r>
            <a:r>
              <a:rPr lang="de-CH" sz="2400" b="1" dirty="0" err="1" smtClean="0">
                <a:solidFill>
                  <a:srgbClr val="006600"/>
                </a:solidFill>
              </a:rPr>
              <a:t>Grids</a:t>
            </a:r>
            <a:r>
              <a:rPr lang="de-CH" sz="2400" b="1" dirty="0" smtClean="0">
                <a:solidFill>
                  <a:srgbClr val="006600"/>
                </a:solidFill>
              </a:rPr>
              <a:t>)</a:t>
            </a:r>
          </a:p>
          <a:p>
            <a:pPr>
              <a:defRPr/>
            </a:pPr>
            <a:r>
              <a:rPr lang="de-CH" sz="2400" b="1" dirty="0" smtClean="0">
                <a:solidFill>
                  <a:srgbClr val="006600"/>
                </a:solidFill>
              </a:rPr>
              <a:t>New </a:t>
            </a:r>
            <a:r>
              <a:rPr lang="de-CH" sz="2400" b="1" dirty="0" err="1" smtClean="0">
                <a:solidFill>
                  <a:srgbClr val="006600"/>
                </a:solidFill>
              </a:rPr>
              <a:t>system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architecture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for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distribution</a:t>
            </a:r>
            <a:r>
              <a:rPr lang="de-CH" sz="24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err="1" smtClean="0">
                <a:solidFill>
                  <a:srgbClr val="006600"/>
                </a:solidFill>
              </a:rPr>
              <a:t>is</a:t>
            </a:r>
            <a:r>
              <a:rPr lang="de-CH" sz="2400" b="1" dirty="0" smtClean="0">
                <a:solidFill>
                  <a:srgbClr val="006600"/>
                </a:solidFill>
              </a:rPr>
              <a:t> a </a:t>
            </a:r>
            <a:r>
              <a:rPr lang="de-CH" sz="2400" b="1" dirty="0" err="1" smtClean="0">
                <a:solidFill>
                  <a:srgbClr val="006600"/>
                </a:solidFill>
              </a:rPr>
              <a:t>challenge</a:t>
            </a:r>
            <a:endParaRPr lang="de-CH" sz="2400" b="1" dirty="0">
              <a:solidFill>
                <a:srgbClr val="006600"/>
              </a:solidFill>
            </a:endParaRPr>
          </a:p>
          <a:p>
            <a:pPr marL="0" indent="0">
              <a:buFontTx/>
              <a:buNone/>
              <a:defRPr/>
            </a:pPr>
            <a:endParaRPr lang="de-CH" sz="2400" b="1" dirty="0" smtClean="0">
              <a:solidFill>
                <a:srgbClr val="C00000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de-CH" sz="2400" b="1" dirty="0" err="1" smtClean="0">
                <a:solidFill>
                  <a:srgbClr val="C00000"/>
                </a:solidFill>
              </a:rPr>
              <a:t>It</a:t>
            </a:r>
            <a:r>
              <a:rPr lang="de-CH" sz="2400" b="1" dirty="0" smtClean="0">
                <a:solidFill>
                  <a:srgbClr val="C00000"/>
                </a:solidFill>
              </a:rPr>
              <a:t> </a:t>
            </a:r>
            <a:r>
              <a:rPr lang="de-CH" sz="2400" b="1" dirty="0" err="1" smtClean="0">
                <a:solidFill>
                  <a:srgbClr val="C00000"/>
                </a:solidFill>
              </a:rPr>
              <a:t>is</a:t>
            </a:r>
            <a:r>
              <a:rPr lang="de-CH" sz="2400" b="1" dirty="0" smtClean="0">
                <a:solidFill>
                  <a:srgbClr val="C00000"/>
                </a:solidFill>
              </a:rPr>
              <a:t> not </a:t>
            </a:r>
            <a:r>
              <a:rPr lang="de-CH" sz="2400" b="1" dirty="0" err="1" smtClean="0">
                <a:solidFill>
                  <a:srgbClr val="C00000"/>
                </a:solidFill>
              </a:rPr>
              <a:t>only</a:t>
            </a:r>
            <a:r>
              <a:rPr lang="de-CH" sz="2400" b="1" dirty="0" smtClean="0">
                <a:solidFill>
                  <a:srgbClr val="C00000"/>
                </a:solidFill>
              </a:rPr>
              <a:t> a </a:t>
            </a:r>
            <a:r>
              <a:rPr lang="de-CH" sz="2400" b="1" dirty="0" err="1" smtClean="0">
                <a:solidFill>
                  <a:srgbClr val="C00000"/>
                </a:solidFill>
              </a:rPr>
              <a:t>problem</a:t>
            </a:r>
            <a:r>
              <a:rPr lang="de-CH" sz="2400" b="1" dirty="0" smtClean="0">
                <a:solidFill>
                  <a:srgbClr val="C00000"/>
                </a:solidFill>
              </a:rPr>
              <a:t> </a:t>
            </a:r>
            <a:r>
              <a:rPr lang="de-CH" sz="2400" b="1" dirty="0" err="1" smtClean="0">
                <a:solidFill>
                  <a:srgbClr val="C00000"/>
                </a:solidFill>
              </a:rPr>
              <a:t>of</a:t>
            </a:r>
            <a:r>
              <a:rPr lang="de-CH" sz="2400" b="1" dirty="0" smtClean="0">
                <a:solidFill>
                  <a:srgbClr val="C00000"/>
                </a:solidFill>
              </a:rPr>
              <a:t> </a:t>
            </a:r>
            <a:r>
              <a:rPr lang="de-CH" sz="2400" b="1" dirty="0" err="1" smtClean="0">
                <a:solidFill>
                  <a:srgbClr val="C00000"/>
                </a:solidFill>
              </a:rPr>
              <a:t>technology</a:t>
            </a:r>
            <a:r>
              <a:rPr lang="de-CH" sz="2400" b="1" dirty="0" smtClean="0">
                <a:solidFill>
                  <a:srgbClr val="C00000"/>
                </a:solidFill>
              </a:rPr>
              <a:t> </a:t>
            </a:r>
            <a:r>
              <a:rPr lang="de-CH" sz="2400" b="1" dirty="0" err="1" smtClean="0">
                <a:solidFill>
                  <a:srgbClr val="C00000"/>
                </a:solidFill>
              </a:rPr>
              <a:t>it</a:t>
            </a:r>
            <a:r>
              <a:rPr lang="de-CH" sz="2400" b="1" dirty="0" smtClean="0">
                <a:solidFill>
                  <a:srgbClr val="C00000"/>
                </a:solidFill>
              </a:rPr>
              <a:t> </a:t>
            </a:r>
            <a:r>
              <a:rPr lang="de-CH" sz="2400" b="1" dirty="0" err="1" smtClean="0">
                <a:solidFill>
                  <a:srgbClr val="C00000"/>
                </a:solidFill>
              </a:rPr>
              <a:t>is</a:t>
            </a:r>
            <a:r>
              <a:rPr lang="de-CH" sz="2400" b="1" dirty="0" smtClean="0">
                <a:solidFill>
                  <a:srgbClr val="C00000"/>
                </a:solidFill>
              </a:rPr>
              <a:t> also a </a:t>
            </a:r>
            <a:r>
              <a:rPr lang="de-CH" sz="2400" b="1" dirty="0" err="1" smtClean="0">
                <a:solidFill>
                  <a:srgbClr val="C00000"/>
                </a:solidFill>
              </a:rPr>
              <a:t>problem</a:t>
            </a:r>
            <a:r>
              <a:rPr lang="de-CH" sz="2400" b="1" dirty="0" smtClean="0">
                <a:solidFill>
                  <a:srgbClr val="C00000"/>
                </a:solidFill>
              </a:rPr>
              <a:t> </a:t>
            </a:r>
            <a:r>
              <a:rPr lang="de-CH" sz="2400" b="1" dirty="0" err="1" smtClean="0">
                <a:solidFill>
                  <a:srgbClr val="C00000"/>
                </a:solidFill>
              </a:rPr>
              <a:t>of</a:t>
            </a:r>
            <a:r>
              <a:rPr lang="de-CH" sz="2400" b="1" dirty="0" smtClean="0">
                <a:solidFill>
                  <a:srgbClr val="C00000"/>
                </a:solidFill>
              </a:rPr>
              <a:t> proper </a:t>
            </a:r>
            <a:r>
              <a:rPr lang="de-CH" sz="2400" b="1" dirty="0" err="1" smtClean="0">
                <a:solidFill>
                  <a:srgbClr val="C00000"/>
                </a:solidFill>
              </a:rPr>
              <a:t>regulation</a:t>
            </a:r>
            <a:endParaRPr lang="de-CH" sz="24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de-CH" sz="2400" b="1" dirty="0" smtClean="0">
              <a:solidFill>
                <a:srgbClr val="006600"/>
              </a:solidFill>
            </a:endParaRPr>
          </a:p>
          <a:p>
            <a:pPr>
              <a:defRPr/>
            </a:pPr>
            <a:endParaRPr lang="de-CH" sz="2400" b="1" dirty="0" smtClean="0">
              <a:solidFill>
                <a:srgbClr val="006600"/>
              </a:solidFill>
            </a:endParaRPr>
          </a:p>
          <a:p>
            <a:pPr>
              <a:defRPr/>
            </a:pPr>
            <a:endParaRPr lang="de-CH" sz="2400" b="1" dirty="0" smtClean="0">
              <a:solidFill>
                <a:srgbClr val="006600"/>
              </a:solidFill>
            </a:endParaRPr>
          </a:p>
        </p:txBody>
      </p:sp>
      <p:sp>
        <p:nvSpPr>
          <p:cNvPr id="38916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7239000" y="6248400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BBB718A-E010-4329-90DA-96F96646A858}" type="slidenum">
              <a:rPr lang="fr-FR" sz="1400" smtClean="0"/>
              <a:pPr>
                <a:spcBef>
                  <a:spcPct val="0"/>
                </a:spcBef>
                <a:buFontTx/>
                <a:buNone/>
              </a:pPr>
              <a:t>8</a:t>
            </a:fld>
            <a:endParaRPr lang="fr-FR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1847850" y="2679700"/>
            <a:ext cx="6048375" cy="647700"/>
          </a:xfrm>
        </p:spPr>
        <p:txBody>
          <a:bodyPr/>
          <a:lstStyle/>
          <a:p>
            <a:r>
              <a:rPr lang="de-CH" smtClean="0">
                <a:solidFill>
                  <a:srgbClr val="006600"/>
                </a:solidFill>
              </a:rPr>
              <a:t>the future of the power system is a challenge for engineers, scientists, economists and polititians equally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3"/>
          <p:cNvSpPr>
            <a:spLocks noGrp="1"/>
          </p:cNvSpPr>
          <p:nvPr>
            <p:ph type="title"/>
          </p:nvPr>
        </p:nvSpPr>
        <p:spPr>
          <a:xfrm>
            <a:off x="265113" y="2590800"/>
            <a:ext cx="8485187" cy="647700"/>
          </a:xfrm>
        </p:spPr>
        <p:txBody>
          <a:bodyPr/>
          <a:lstStyle/>
          <a:p>
            <a:r>
              <a:rPr lang="de-CH" sz="6000" smtClean="0">
                <a:solidFill>
                  <a:srgbClr val="006600"/>
                </a:solidFill>
              </a:rPr>
              <a:t>CIGRE’s Role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772400" cy="1143000"/>
          </a:xfrm>
        </p:spPr>
        <p:txBody>
          <a:bodyPr/>
          <a:lstStyle/>
          <a:p>
            <a:r>
              <a:rPr lang="en-US" smtClean="0">
                <a:solidFill>
                  <a:srgbClr val="006600"/>
                </a:solidFill>
              </a:rPr>
              <a:t>What is CIGRE?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16238" y="2565400"/>
            <a:ext cx="6227762" cy="3600450"/>
          </a:xfrm>
        </p:spPr>
        <p:txBody>
          <a:bodyPr/>
          <a:lstStyle/>
          <a:p>
            <a:pPr marL="444500" indent="-266700">
              <a:lnSpc>
                <a:spcPct val="80000"/>
              </a:lnSpc>
              <a:spcBef>
                <a:spcPct val="0"/>
              </a:spcBef>
            </a:pPr>
            <a:r>
              <a:rPr lang="en-US" sz="2800" b="1" smtClean="0">
                <a:solidFill>
                  <a:srgbClr val="006600"/>
                </a:solidFill>
              </a:rPr>
              <a:t>A worldwide non-profit association</a:t>
            </a:r>
            <a:r>
              <a:rPr lang="en-US" sz="2800" smtClean="0">
                <a:solidFill>
                  <a:srgbClr val="006600"/>
                </a:solidFill>
              </a:rPr>
              <a:t>.</a:t>
            </a:r>
            <a:br>
              <a:rPr lang="en-US" sz="2800" smtClean="0">
                <a:solidFill>
                  <a:srgbClr val="006600"/>
                </a:solidFill>
              </a:rPr>
            </a:br>
            <a:r>
              <a:rPr lang="en-US" sz="2800" i="1" smtClean="0">
                <a:solidFill>
                  <a:srgbClr val="006600"/>
                </a:solidFill>
              </a:rPr>
              <a:t>founded in Paris in 1921</a:t>
            </a:r>
          </a:p>
          <a:p>
            <a:pPr marL="444500" indent="-266700">
              <a:lnSpc>
                <a:spcPct val="80000"/>
              </a:lnSpc>
              <a:spcBef>
                <a:spcPts val="1200"/>
              </a:spcBef>
            </a:pPr>
            <a:r>
              <a:rPr lang="en-US" sz="2800" b="1" smtClean="0">
                <a:solidFill>
                  <a:srgbClr val="006600"/>
                </a:solidFill>
                <a:cs typeface="Arial" panose="020B0604020202020204" pitchFamily="34" charset="0"/>
              </a:rPr>
              <a:t>Serves all stakeholders of the electric power sector</a:t>
            </a:r>
            <a:r>
              <a:rPr lang="en-US" sz="2800" smtClean="0">
                <a:solidFill>
                  <a:srgbClr val="006600"/>
                </a:solidFill>
                <a:cs typeface="Arial" panose="020B0604020202020204" pitchFamily="34" charset="0"/>
              </a:rPr>
              <a:t/>
            </a:r>
            <a:br>
              <a:rPr lang="en-US" sz="2800" smtClean="0">
                <a:solidFill>
                  <a:srgbClr val="006600"/>
                </a:solidFill>
                <a:cs typeface="Arial" panose="020B0604020202020204" pitchFamily="34" charset="0"/>
              </a:rPr>
            </a:br>
            <a:r>
              <a:rPr lang="en-US" sz="2800" smtClean="0">
                <a:solidFill>
                  <a:srgbClr val="006600"/>
                </a:solidFill>
                <a:cs typeface="Arial" panose="020B0604020202020204" pitchFamily="34" charset="0"/>
              </a:rPr>
              <a:t> </a:t>
            </a:r>
            <a:r>
              <a:rPr lang="en-US" sz="2800" i="1" smtClean="0">
                <a:solidFill>
                  <a:srgbClr val="006600"/>
                </a:solidFill>
                <a:cs typeface="Arial" panose="020B0604020202020204" pitchFamily="34" charset="0"/>
              </a:rPr>
              <a:t>(utilities, manufacturers,universities,</a:t>
            </a:r>
            <a:br>
              <a:rPr lang="en-US" sz="2800" i="1" smtClean="0">
                <a:solidFill>
                  <a:srgbClr val="006600"/>
                </a:solidFill>
                <a:cs typeface="Arial" panose="020B0604020202020204" pitchFamily="34" charset="0"/>
              </a:rPr>
            </a:br>
            <a:r>
              <a:rPr lang="en-US" sz="2800" i="1" smtClean="0">
                <a:solidFill>
                  <a:srgbClr val="006600"/>
                </a:solidFill>
                <a:cs typeface="Arial" panose="020B0604020202020204" pitchFamily="34" charset="0"/>
              </a:rPr>
              <a:t>institutions,regulators)</a:t>
            </a:r>
          </a:p>
        </p:txBody>
      </p:sp>
      <p:pic>
        <p:nvPicPr>
          <p:cNvPr id="52228" name="Image 4" descr="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70" y="2420938"/>
            <a:ext cx="2708456" cy="278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611188" y="933450"/>
            <a:ext cx="82296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en-US" sz="2000">
                <a:solidFill>
                  <a:srgbClr val="006600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en-US" sz="2000" b="1">
                <a:solidFill>
                  <a:srgbClr val="006600"/>
                </a:solidFill>
                <a:latin typeface="Arial" panose="020B0604020202020204" pitchFamily="34" charset="0"/>
              </a:rPr>
              <a:t>C</a:t>
            </a:r>
            <a:r>
              <a:rPr lang="en-US" sz="2000">
                <a:solidFill>
                  <a:srgbClr val="006600"/>
                </a:solidFill>
                <a:latin typeface="Arial" panose="020B0604020202020204" pitchFamily="34" charset="0"/>
              </a:rPr>
              <a:t>onseil </a:t>
            </a:r>
            <a:r>
              <a:rPr lang="en-US" sz="2000" b="1">
                <a:solidFill>
                  <a:srgbClr val="006600"/>
                </a:solidFill>
                <a:latin typeface="Arial" panose="020B0604020202020204" pitchFamily="34" charset="0"/>
              </a:rPr>
              <a:t>I</a:t>
            </a:r>
            <a:r>
              <a:rPr lang="en-US" sz="2000">
                <a:solidFill>
                  <a:srgbClr val="006600"/>
                </a:solidFill>
                <a:latin typeface="Arial" panose="020B0604020202020204" pitchFamily="34" charset="0"/>
              </a:rPr>
              <a:t>nternational des </a:t>
            </a:r>
            <a:r>
              <a:rPr lang="en-US" sz="2000" b="1">
                <a:solidFill>
                  <a:srgbClr val="006600"/>
                </a:solidFill>
                <a:latin typeface="Arial" panose="020B0604020202020204" pitchFamily="34" charset="0"/>
              </a:rPr>
              <a:t>G</a:t>
            </a:r>
            <a:r>
              <a:rPr lang="en-US" sz="2000">
                <a:solidFill>
                  <a:srgbClr val="006600"/>
                </a:solidFill>
                <a:latin typeface="Arial" panose="020B0604020202020204" pitchFamily="34" charset="0"/>
              </a:rPr>
              <a:t>rands </a:t>
            </a:r>
            <a:r>
              <a:rPr lang="en-US" sz="2000" b="1">
                <a:solidFill>
                  <a:srgbClr val="006600"/>
                </a:solidFill>
                <a:latin typeface="Arial" panose="020B0604020202020204" pitchFamily="34" charset="0"/>
              </a:rPr>
              <a:t>R</a:t>
            </a:r>
            <a:r>
              <a:rPr lang="en-US" sz="2000">
                <a:solidFill>
                  <a:srgbClr val="006600"/>
                </a:solidFill>
                <a:latin typeface="Arial" panose="020B0604020202020204" pitchFamily="34" charset="0"/>
              </a:rPr>
              <a:t>éseaux </a:t>
            </a:r>
            <a:r>
              <a:rPr lang="en-US" sz="2000" b="1">
                <a:solidFill>
                  <a:srgbClr val="006600"/>
                </a:solidFill>
                <a:latin typeface="Arial" panose="020B0604020202020204" pitchFamily="34" charset="0"/>
              </a:rPr>
              <a:t>É</a:t>
            </a:r>
            <a:r>
              <a:rPr lang="en-US" sz="2000">
                <a:solidFill>
                  <a:srgbClr val="006600"/>
                </a:solidFill>
                <a:latin typeface="Arial" panose="020B0604020202020204" pitchFamily="34" charset="0"/>
              </a:rPr>
              <a:t>lectriques</a:t>
            </a:r>
          </a:p>
          <a:p>
            <a:pPr eaLnBrk="1" hangingPunct="1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en-US" sz="2000">
                <a:solidFill>
                  <a:srgbClr val="006600"/>
                </a:solidFill>
                <a:latin typeface="Arial" panose="020B0604020202020204" pitchFamily="34" charset="0"/>
              </a:rPr>
              <a:t>International Council On Large Electric Systems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6600"/>
                </a:solidFill>
              </a:rPr>
              <a:t>Mission of CIGRE</a:t>
            </a:r>
          </a:p>
        </p:txBody>
      </p:sp>
      <p:sp>
        <p:nvSpPr>
          <p:cNvPr id="54275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153261" y="1141323"/>
            <a:ext cx="8041505" cy="501650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ts val="900"/>
              </a:spcBef>
              <a:spcAft>
                <a:spcPts val="400"/>
              </a:spcAft>
            </a:pPr>
            <a:r>
              <a:rPr lang="en-US" sz="2000" b="1" dirty="0" smtClean="0">
                <a:solidFill>
                  <a:srgbClr val="006600"/>
                </a:solidFill>
              </a:rPr>
              <a:t>global  platform </a:t>
            </a:r>
            <a:r>
              <a:rPr lang="en-US" sz="2000" b="1" dirty="0" smtClean="0">
                <a:solidFill>
                  <a:srgbClr val="006600"/>
                </a:solidFill>
                <a:sym typeface="Wingdings" panose="05000000000000000000" pitchFamily="2" charset="2"/>
              </a:rPr>
              <a:t> worldwide network</a:t>
            </a:r>
          </a:p>
          <a:p>
            <a:pPr>
              <a:lnSpc>
                <a:spcPct val="80000"/>
              </a:lnSpc>
              <a:spcBef>
                <a:spcPts val="900"/>
              </a:spcBef>
              <a:spcAft>
                <a:spcPts val="400"/>
              </a:spcAft>
            </a:pPr>
            <a:r>
              <a:rPr lang="en-US" sz="2000" b="1" dirty="0" smtClean="0">
                <a:solidFill>
                  <a:srgbClr val="006600"/>
                </a:solidFill>
                <a:sym typeface="Wingdings" panose="05000000000000000000" pitchFamily="2" charset="2"/>
              </a:rPr>
              <a:t>creation, exchange and dissemination of </a:t>
            </a:r>
            <a:r>
              <a:rPr lang="en-US" sz="2000" b="1" dirty="0" smtClean="0">
                <a:solidFill>
                  <a:srgbClr val="006600"/>
                </a:solidFill>
                <a:sym typeface="Wingdings" panose="05000000000000000000" pitchFamily="2" charset="2"/>
              </a:rPr>
              <a:t>knowledge  get together</a:t>
            </a:r>
            <a:endParaRPr lang="en-US" sz="2000" b="1" dirty="0" smtClean="0">
              <a:solidFill>
                <a:srgbClr val="006600"/>
              </a:solidFill>
            </a:endParaRPr>
          </a:p>
          <a:p>
            <a:pPr>
              <a:lnSpc>
                <a:spcPct val="80000"/>
              </a:lnSpc>
              <a:spcBef>
                <a:spcPts val="900"/>
              </a:spcBef>
              <a:spcAft>
                <a:spcPts val="400"/>
              </a:spcAft>
            </a:pPr>
            <a:r>
              <a:rPr lang="en-US" sz="2000" b="1" dirty="0" smtClean="0">
                <a:solidFill>
                  <a:srgbClr val="006600"/>
                </a:solidFill>
              </a:rPr>
              <a:t>conferences, events, tutorials</a:t>
            </a:r>
          </a:p>
          <a:p>
            <a:pPr>
              <a:lnSpc>
                <a:spcPct val="80000"/>
              </a:lnSpc>
              <a:spcBef>
                <a:spcPts val="900"/>
              </a:spcBef>
              <a:spcAft>
                <a:spcPts val="400"/>
              </a:spcAft>
            </a:pPr>
            <a:r>
              <a:rPr lang="en-US" sz="2000" b="1" dirty="0" smtClean="0">
                <a:solidFill>
                  <a:srgbClr val="006600"/>
                </a:solidFill>
              </a:rPr>
              <a:t>publications:</a:t>
            </a:r>
            <a:br>
              <a:rPr lang="en-US" sz="2000" b="1" dirty="0" smtClean="0">
                <a:solidFill>
                  <a:srgbClr val="006600"/>
                </a:solidFill>
              </a:rPr>
            </a:br>
            <a:r>
              <a:rPr lang="en-US" sz="2000" b="1" dirty="0" smtClean="0">
                <a:solidFill>
                  <a:srgbClr val="006600"/>
                </a:solidFill>
              </a:rPr>
              <a:t>Technical Brochures, ELECTRA journal</a:t>
            </a:r>
            <a:r>
              <a:rPr lang="en-US" sz="2000" b="1" dirty="0" smtClean="0">
                <a:solidFill>
                  <a:srgbClr val="006600"/>
                </a:solidFill>
              </a:rPr>
              <a:t>,</a:t>
            </a:r>
          </a:p>
          <a:p>
            <a:pPr>
              <a:lnSpc>
                <a:spcPct val="80000"/>
              </a:lnSpc>
              <a:spcBef>
                <a:spcPts val="900"/>
              </a:spcBef>
              <a:spcAft>
                <a:spcPts val="400"/>
              </a:spcAft>
            </a:pPr>
            <a:r>
              <a:rPr lang="en-US" sz="2000" b="1" dirty="0" smtClean="0">
                <a:solidFill>
                  <a:srgbClr val="006600"/>
                </a:solidFill>
              </a:rPr>
              <a:t>www.e-cigre.org  </a:t>
            </a:r>
            <a:r>
              <a:rPr lang="en-US" sz="2000" b="1" dirty="0" smtClean="0">
                <a:solidFill>
                  <a:srgbClr val="006600"/>
                </a:solidFill>
              </a:rPr>
              <a:t>(free for members)</a:t>
            </a:r>
          </a:p>
        </p:txBody>
      </p:sp>
      <p:pic>
        <p:nvPicPr>
          <p:cNvPr id="13316" name="Picture 4" descr="advisor-02"/>
          <p:cNvPicPr>
            <a:picLocks noChangeAspect="1" noChangeArrowheads="1"/>
          </p:cNvPicPr>
          <p:nvPr/>
        </p:nvPicPr>
        <p:blipFill>
          <a:blip r:embed="rId2" cstate="print"/>
          <a:srcRect b="53120"/>
          <a:stretch>
            <a:fillRect/>
          </a:stretch>
        </p:blipFill>
        <p:spPr bwMode="auto">
          <a:xfrm>
            <a:off x="5297488" y="2118519"/>
            <a:ext cx="3668712" cy="3822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4567907" y="5921828"/>
            <a:ext cx="46746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b="1" dirty="0" err="1" smtClean="0">
                <a:solidFill>
                  <a:srgbClr val="006600"/>
                </a:solidFill>
              </a:rPr>
              <a:t>get</a:t>
            </a:r>
            <a:r>
              <a:rPr lang="de-CH" b="1" dirty="0" smtClean="0">
                <a:solidFill>
                  <a:srgbClr val="006600"/>
                </a:solidFill>
              </a:rPr>
              <a:t> </a:t>
            </a:r>
            <a:r>
              <a:rPr lang="de-CH" b="1" dirty="0" err="1" smtClean="0">
                <a:solidFill>
                  <a:srgbClr val="006600"/>
                </a:solidFill>
              </a:rPr>
              <a:t>together</a:t>
            </a:r>
            <a:r>
              <a:rPr lang="de-CH" b="1" dirty="0" smtClean="0">
                <a:solidFill>
                  <a:srgbClr val="006600"/>
                </a:solidFill>
              </a:rPr>
              <a:t> – </a:t>
            </a:r>
          </a:p>
          <a:p>
            <a:pPr algn="ctr"/>
            <a:r>
              <a:rPr lang="de-CH" b="1" dirty="0" err="1" smtClean="0">
                <a:solidFill>
                  <a:srgbClr val="006600"/>
                </a:solidFill>
              </a:rPr>
              <a:t>students</a:t>
            </a:r>
            <a:r>
              <a:rPr lang="de-CH" b="1" dirty="0" smtClean="0">
                <a:solidFill>
                  <a:srgbClr val="006600"/>
                </a:solidFill>
              </a:rPr>
              <a:t>, </a:t>
            </a:r>
            <a:r>
              <a:rPr lang="de-CH" b="1" dirty="0" err="1" smtClean="0">
                <a:solidFill>
                  <a:srgbClr val="006600"/>
                </a:solidFill>
              </a:rPr>
              <a:t>young</a:t>
            </a:r>
            <a:r>
              <a:rPr lang="de-CH" b="1" dirty="0" smtClean="0">
                <a:solidFill>
                  <a:srgbClr val="006600"/>
                </a:solidFill>
              </a:rPr>
              <a:t> </a:t>
            </a:r>
            <a:r>
              <a:rPr lang="de-CH" b="1" dirty="0" err="1" smtClean="0">
                <a:solidFill>
                  <a:srgbClr val="006600"/>
                </a:solidFill>
              </a:rPr>
              <a:t>engineers</a:t>
            </a:r>
            <a:r>
              <a:rPr lang="de-CH" b="1" dirty="0" smtClean="0">
                <a:solidFill>
                  <a:srgbClr val="006600"/>
                </a:solidFill>
              </a:rPr>
              <a:t>, </a:t>
            </a:r>
            <a:r>
              <a:rPr lang="de-CH" b="1" dirty="0" err="1" smtClean="0">
                <a:solidFill>
                  <a:srgbClr val="006600"/>
                </a:solidFill>
              </a:rPr>
              <a:t>experts</a:t>
            </a:r>
            <a:endParaRPr lang="de-CH" b="1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/>
          <p:cNvSpPr>
            <a:spLocks noGrp="1"/>
          </p:cNvSpPr>
          <p:nvPr>
            <p:ph type="title"/>
          </p:nvPr>
        </p:nvSpPr>
        <p:spPr>
          <a:xfrm>
            <a:off x="636179" y="87085"/>
            <a:ext cx="7750175" cy="647700"/>
          </a:xfrm>
        </p:spPr>
        <p:txBody>
          <a:bodyPr/>
          <a:lstStyle/>
          <a:p>
            <a:r>
              <a:rPr lang="de-CH" sz="2800" dirty="0" smtClean="0">
                <a:solidFill>
                  <a:srgbClr val="006600"/>
                </a:solidFill>
              </a:rPr>
              <a:t>A Worldwide </a:t>
            </a:r>
            <a:r>
              <a:rPr lang="de-CH" sz="2800" dirty="0" smtClean="0">
                <a:solidFill>
                  <a:srgbClr val="006600"/>
                </a:solidFill>
              </a:rPr>
              <a:t>Network</a:t>
            </a:r>
            <a:endParaRPr lang="de-CH" sz="2800" dirty="0" smtClean="0">
              <a:solidFill>
                <a:srgbClr val="006600"/>
              </a:solidFill>
            </a:endParaRPr>
          </a:p>
        </p:txBody>
      </p:sp>
      <p:pic>
        <p:nvPicPr>
          <p:cNvPr id="55299" name="Image 9" descr="world_map.gif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3" y="693738"/>
            <a:ext cx="8515350" cy="635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5300" name="Straight Connector 5"/>
          <p:cNvCxnSpPr>
            <a:cxnSpLocks noChangeShapeType="1"/>
          </p:cNvCxnSpPr>
          <p:nvPr/>
        </p:nvCxnSpPr>
        <p:spPr bwMode="auto">
          <a:xfrm>
            <a:off x="2455863" y="1978025"/>
            <a:ext cx="2116137" cy="10414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01" name="Straight Connector 7"/>
          <p:cNvCxnSpPr>
            <a:cxnSpLocks noChangeShapeType="1"/>
          </p:cNvCxnSpPr>
          <p:nvPr/>
        </p:nvCxnSpPr>
        <p:spPr bwMode="auto">
          <a:xfrm flipV="1">
            <a:off x="2179638" y="1647825"/>
            <a:ext cx="2254250" cy="81915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02" name="Straight Connector 9"/>
          <p:cNvCxnSpPr>
            <a:cxnSpLocks noChangeShapeType="1"/>
          </p:cNvCxnSpPr>
          <p:nvPr/>
        </p:nvCxnSpPr>
        <p:spPr bwMode="auto">
          <a:xfrm>
            <a:off x="2190750" y="2509838"/>
            <a:ext cx="604838" cy="1541462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03" name="Straight Connector 11"/>
          <p:cNvCxnSpPr>
            <a:cxnSpLocks noChangeShapeType="1"/>
          </p:cNvCxnSpPr>
          <p:nvPr/>
        </p:nvCxnSpPr>
        <p:spPr bwMode="auto">
          <a:xfrm flipV="1">
            <a:off x="2795588" y="2636838"/>
            <a:ext cx="3584575" cy="140335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04" name="Straight Connector 13"/>
          <p:cNvCxnSpPr>
            <a:cxnSpLocks noChangeShapeType="1"/>
          </p:cNvCxnSpPr>
          <p:nvPr/>
        </p:nvCxnSpPr>
        <p:spPr bwMode="auto">
          <a:xfrm flipH="1">
            <a:off x="4284663" y="1785938"/>
            <a:ext cx="1031875" cy="404812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05" name="Straight Connector 15"/>
          <p:cNvCxnSpPr>
            <a:cxnSpLocks noChangeShapeType="1"/>
          </p:cNvCxnSpPr>
          <p:nvPr/>
        </p:nvCxnSpPr>
        <p:spPr bwMode="auto">
          <a:xfrm>
            <a:off x="4529138" y="3019425"/>
            <a:ext cx="160337" cy="174466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06" name="Straight Connector 18"/>
          <p:cNvCxnSpPr>
            <a:cxnSpLocks noChangeShapeType="1"/>
          </p:cNvCxnSpPr>
          <p:nvPr/>
        </p:nvCxnSpPr>
        <p:spPr bwMode="auto">
          <a:xfrm flipV="1">
            <a:off x="4678363" y="2317750"/>
            <a:ext cx="946150" cy="244633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07" name="Straight Connector 20"/>
          <p:cNvCxnSpPr>
            <a:cxnSpLocks noChangeShapeType="1"/>
          </p:cNvCxnSpPr>
          <p:nvPr/>
        </p:nvCxnSpPr>
        <p:spPr bwMode="auto">
          <a:xfrm flipH="1">
            <a:off x="2679700" y="2498725"/>
            <a:ext cx="4241800" cy="22971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08" name="Straight Connector 22"/>
          <p:cNvCxnSpPr>
            <a:cxnSpLocks noChangeShapeType="1"/>
          </p:cNvCxnSpPr>
          <p:nvPr/>
        </p:nvCxnSpPr>
        <p:spPr bwMode="auto">
          <a:xfrm flipV="1">
            <a:off x="2690813" y="3105150"/>
            <a:ext cx="1317625" cy="172243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09" name="Straight Connector 24"/>
          <p:cNvCxnSpPr>
            <a:cxnSpLocks noChangeShapeType="1"/>
          </p:cNvCxnSpPr>
          <p:nvPr/>
        </p:nvCxnSpPr>
        <p:spPr bwMode="auto">
          <a:xfrm flipH="1">
            <a:off x="2360613" y="3105150"/>
            <a:ext cx="1668462" cy="94615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10" name="Straight Connector 26"/>
          <p:cNvCxnSpPr>
            <a:cxnSpLocks noChangeShapeType="1"/>
          </p:cNvCxnSpPr>
          <p:nvPr/>
        </p:nvCxnSpPr>
        <p:spPr bwMode="auto">
          <a:xfrm>
            <a:off x="4040188" y="3105150"/>
            <a:ext cx="3243262" cy="158432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11" name="Straight Connector 28"/>
          <p:cNvCxnSpPr>
            <a:cxnSpLocks noChangeShapeType="1"/>
          </p:cNvCxnSpPr>
          <p:nvPr/>
        </p:nvCxnSpPr>
        <p:spPr bwMode="auto">
          <a:xfrm flipH="1" flipV="1">
            <a:off x="5337175" y="1797050"/>
            <a:ext cx="1966913" cy="29241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12" name="Straight Connector 30"/>
          <p:cNvCxnSpPr>
            <a:cxnSpLocks noChangeShapeType="1"/>
          </p:cNvCxnSpPr>
          <p:nvPr/>
        </p:nvCxnSpPr>
        <p:spPr bwMode="auto">
          <a:xfrm>
            <a:off x="4338638" y="2190750"/>
            <a:ext cx="584200" cy="28733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13" name="Straight Connector 32"/>
          <p:cNvCxnSpPr>
            <a:cxnSpLocks noChangeShapeType="1"/>
          </p:cNvCxnSpPr>
          <p:nvPr/>
        </p:nvCxnSpPr>
        <p:spPr bwMode="auto">
          <a:xfrm flipH="1">
            <a:off x="3997325" y="2509838"/>
            <a:ext cx="925513" cy="61595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14" name="Straight Connector 34"/>
          <p:cNvCxnSpPr>
            <a:cxnSpLocks noChangeShapeType="1"/>
          </p:cNvCxnSpPr>
          <p:nvPr/>
        </p:nvCxnSpPr>
        <p:spPr bwMode="auto">
          <a:xfrm flipH="1">
            <a:off x="4071938" y="2147888"/>
            <a:ext cx="255587" cy="3302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15" name="Straight Connector 36"/>
          <p:cNvCxnSpPr>
            <a:cxnSpLocks noChangeShapeType="1"/>
          </p:cNvCxnSpPr>
          <p:nvPr/>
        </p:nvCxnSpPr>
        <p:spPr bwMode="auto">
          <a:xfrm flipH="1">
            <a:off x="2413000" y="2041525"/>
            <a:ext cx="1722438" cy="159543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16" name="Straight Connector 38"/>
          <p:cNvCxnSpPr>
            <a:cxnSpLocks noChangeShapeType="1"/>
          </p:cNvCxnSpPr>
          <p:nvPr/>
        </p:nvCxnSpPr>
        <p:spPr bwMode="auto">
          <a:xfrm flipH="1" flipV="1">
            <a:off x="1849438" y="2944813"/>
            <a:ext cx="574675" cy="7016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17" name="Straight Connector 40"/>
          <p:cNvCxnSpPr>
            <a:cxnSpLocks noChangeShapeType="1"/>
          </p:cNvCxnSpPr>
          <p:nvPr/>
        </p:nvCxnSpPr>
        <p:spPr bwMode="auto">
          <a:xfrm>
            <a:off x="1860550" y="2901950"/>
            <a:ext cx="5008563" cy="80803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18" name="Straight Connector 42"/>
          <p:cNvCxnSpPr>
            <a:cxnSpLocks noChangeShapeType="1"/>
          </p:cNvCxnSpPr>
          <p:nvPr/>
        </p:nvCxnSpPr>
        <p:spPr bwMode="auto">
          <a:xfrm>
            <a:off x="4114800" y="2424113"/>
            <a:ext cx="1871663" cy="66992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19" name="Straight Connector 44"/>
          <p:cNvCxnSpPr>
            <a:cxnSpLocks noChangeShapeType="1"/>
          </p:cNvCxnSpPr>
          <p:nvPr/>
        </p:nvCxnSpPr>
        <p:spPr bwMode="auto">
          <a:xfrm flipH="1" flipV="1">
            <a:off x="3816350" y="1658938"/>
            <a:ext cx="606425" cy="14922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20" name="Straight Connector 46"/>
          <p:cNvCxnSpPr>
            <a:cxnSpLocks noChangeShapeType="1"/>
          </p:cNvCxnSpPr>
          <p:nvPr/>
        </p:nvCxnSpPr>
        <p:spPr bwMode="auto">
          <a:xfrm>
            <a:off x="3827463" y="1679575"/>
            <a:ext cx="681037" cy="7016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21" name="Straight Connector 48"/>
          <p:cNvCxnSpPr>
            <a:cxnSpLocks noChangeShapeType="1"/>
          </p:cNvCxnSpPr>
          <p:nvPr/>
        </p:nvCxnSpPr>
        <p:spPr bwMode="auto">
          <a:xfrm>
            <a:off x="4529138" y="1860550"/>
            <a:ext cx="74612" cy="37306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22" name="Straight Connector 50"/>
          <p:cNvCxnSpPr>
            <a:cxnSpLocks noChangeShapeType="1"/>
          </p:cNvCxnSpPr>
          <p:nvPr/>
        </p:nvCxnSpPr>
        <p:spPr bwMode="auto">
          <a:xfrm flipV="1">
            <a:off x="4146550" y="1733550"/>
            <a:ext cx="192088" cy="3286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23" name="Straight Connector 52"/>
          <p:cNvCxnSpPr>
            <a:cxnSpLocks noChangeShapeType="1"/>
          </p:cNvCxnSpPr>
          <p:nvPr/>
        </p:nvCxnSpPr>
        <p:spPr bwMode="auto">
          <a:xfrm flipV="1">
            <a:off x="7272338" y="3965575"/>
            <a:ext cx="212725" cy="74453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24" name="Straight Connector 54"/>
          <p:cNvCxnSpPr>
            <a:cxnSpLocks noChangeShapeType="1"/>
          </p:cNvCxnSpPr>
          <p:nvPr/>
        </p:nvCxnSpPr>
        <p:spPr bwMode="auto">
          <a:xfrm flipH="1" flipV="1">
            <a:off x="6581775" y="2806700"/>
            <a:ext cx="935038" cy="11160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25" name="Straight Connector 56"/>
          <p:cNvCxnSpPr>
            <a:cxnSpLocks noChangeShapeType="1"/>
          </p:cNvCxnSpPr>
          <p:nvPr/>
        </p:nvCxnSpPr>
        <p:spPr bwMode="auto">
          <a:xfrm flipH="1" flipV="1">
            <a:off x="5422900" y="2679700"/>
            <a:ext cx="1136650" cy="127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26" name="Straight Connector 58"/>
          <p:cNvCxnSpPr>
            <a:cxnSpLocks noChangeShapeType="1"/>
          </p:cNvCxnSpPr>
          <p:nvPr/>
        </p:nvCxnSpPr>
        <p:spPr bwMode="auto">
          <a:xfrm flipH="1">
            <a:off x="5092700" y="2690813"/>
            <a:ext cx="319088" cy="254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27" name="Straight Connector 60"/>
          <p:cNvCxnSpPr>
            <a:cxnSpLocks noChangeShapeType="1"/>
          </p:cNvCxnSpPr>
          <p:nvPr/>
        </p:nvCxnSpPr>
        <p:spPr bwMode="auto">
          <a:xfrm flipH="1" flipV="1">
            <a:off x="4551363" y="2881313"/>
            <a:ext cx="541337" cy="8572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28" name="Straight Connector 62"/>
          <p:cNvCxnSpPr>
            <a:cxnSpLocks noChangeShapeType="1"/>
          </p:cNvCxnSpPr>
          <p:nvPr/>
        </p:nvCxnSpPr>
        <p:spPr bwMode="auto">
          <a:xfrm flipH="1" flipV="1">
            <a:off x="4273550" y="2657475"/>
            <a:ext cx="266700" cy="21272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29" name="Straight Connector 64"/>
          <p:cNvCxnSpPr>
            <a:cxnSpLocks noChangeShapeType="1"/>
          </p:cNvCxnSpPr>
          <p:nvPr/>
        </p:nvCxnSpPr>
        <p:spPr bwMode="auto">
          <a:xfrm flipV="1">
            <a:off x="4284663" y="2116138"/>
            <a:ext cx="531812" cy="531812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30" name="Straight Connector 68"/>
          <p:cNvCxnSpPr>
            <a:cxnSpLocks noChangeShapeType="1"/>
          </p:cNvCxnSpPr>
          <p:nvPr/>
        </p:nvCxnSpPr>
        <p:spPr bwMode="auto">
          <a:xfrm flipV="1">
            <a:off x="2444750" y="1658938"/>
            <a:ext cx="1382713" cy="33972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31" name="Straight Connector 71"/>
          <p:cNvCxnSpPr>
            <a:cxnSpLocks noChangeShapeType="1"/>
          </p:cNvCxnSpPr>
          <p:nvPr/>
        </p:nvCxnSpPr>
        <p:spPr bwMode="auto">
          <a:xfrm flipV="1">
            <a:off x="4051300" y="2200275"/>
            <a:ext cx="127000" cy="56356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32" name="Straight Connector 73"/>
          <p:cNvCxnSpPr>
            <a:cxnSpLocks noChangeShapeType="1"/>
          </p:cNvCxnSpPr>
          <p:nvPr/>
        </p:nvCxnSpPr>
        <p:spPr bwMode="auto">
          <a:xfrm>
            <a:off x="2381250" y="4040188"/>
            <a:ext cx="212725" cy="35083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33" name="Straight Connector 75"/>
          <p:cNvCxnSpPr>
            <a:cxnSpLocks noChangeShapeType="1"/>
          </p:cNvCxnSpPr>
          <p:nvPr/>
        </p:nvCxnSpPr>
        <p:spPr bwMode="auto">
          <a:xfrm flipV="1">
            <a:off x="2636838" y="4051300"/>
            <a:ext cx="127000" cy="35083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34" name="Straight Connector 77"/>
          <p:cNvCxnSpPr>
            <a:cxnSpLocks noChangeShapeType="1"/>
          </p:cNvCxnSpPr>
          <p:nvPr/>
        </p:nvCxnSpPr>
        <p:spPr bwMode="auto">
          <a:xfrm flipH="1">
            <a:off x="2690813" y="4040188"/>
            <a:ext cx="127000" cy="73342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35" name="Straight Connector 80"/>
          <p:cNvCxnSpPr>
            <a:cxnSpLocks noChangeShapeType="1"/>
          </p:cNvCxnSpPr>
          <p:nvPr/>
        </p:nvCxnSpPr>
        <p:spPr bwMode="auto">
          <a:xfrm flipH="1" flipV="1">
            <a:off x="2211388" y="3838575"/>
            <a:ext cx="595312" cy="1905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36" name="Straight Connector 82"/>
          <p:cNvCxnSpPr>
            <a:cxnSpLocks noChangeShapeType="1"/>
          </p:cNvCxnSpPr>
          <p:nvPr/>
        </p:nvCxnSpPr>
        <p:spPr bwMode="auto">
          <a:xfrm flipV="1">
            <a:off x="2233613" y="3657600"/>
            <a:ext cx="115887" cy="16986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37" name="Straight Connector 84"/>
          <p:cNvCxnSpPr>
            <a:cxnSpLocks noChangeShapeType="1"/>
          </p:cNvCxnSpPr>
          <p:nvPr/>
        </p:nvCxnSpPr>
        <p:spPr bwMode="auto">
          <a:xfrm flipH="1" flipV="1">
            <a:off x="4445000" y="2020888"/>
            <a:ext cx="2743200" cy="47783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38" name="Straight Connector 86"/>
          <p:cNvCxnSpPr>
            <a:cxnSpLocks noChangeShapeType="1"/>
          </p:cNvCxnSpPr>
          <p:nvPr/>
        </p:nvCxnSpPr>
        <p:spPr bwMode="auto">
          <a:xfrm flipH="1">
            <a:off x="6996113" y="2519363"/>
            <a:ext cx="201612" cy="957262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39" name="Straight Connector 88"/>
          <p:cNvCxnSpPr>
            <a:cxnSpLocks noChangeShapeType="1"/>
          </p:cNvCxnSpPr>
          <p:nvPr/>
        </p:nvCxnSpPr>
        <p:spPr bwMode="auto">
          <a:xfrm flipV="1">
            <a:off x="6602413" y="2519363"/>
            <a:ext cx="606425" cy="27622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5340" name="TextBox 89"/>
          <p:cNvSpPr txBox="1">
            <a:spLocks noChangeArrowheads="1"/>
          </p:cNvSpPr>
          <p:nvPr/>
        </p:nvSpPr>
        <p:spPr bwMode="auto">
          <a:xfrm>
            <a:off x="1942012" y="5863636"/>
            <a:ext cx="4860925" cy="830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2400" dirty="0" err="1"/>
              <a:t>Connecting</a:t>
            </a:r>
            <a:r>
              <a:rPr lang="de-CH" sz="2400" dirty="0"/>
              <a:t> </a:t>
            </a:r>
            <a:r>
              <a:rPr lang="de-CH" sz="2400" dirty="0" err="1"/>
              <a:t>lines</a:t>
            </a:r>
            <a:r>
              <a:rPr lang="de-CH" sz="2400" dirty="0"/>
              <a:t> </a:t>
            </a:r>
            <a:r>
              <a:rPr lang="de-CH" sz="2400" dirty="0" err="1"/>
              <a:t>are</a:t>
            </a:r>
            <a:r>
              <a:rPr lang="de-CH" sz="2400" dirty="0"/>
              <a:t> </a:t>
            </a:r>
            <a:r>
              <a:rPr lang="de-CH" sz="2400" dirty="0" err="1"/>
              <a:t>only</a:t>
            </a:r>
            <a:r>
              <a:rPr lang="de-CH" sz="2400" dirty="0"/>
              <a:t> </a:t>
            </a:r>
            <a:r>
              <a:rPr lang="de-CH" sz="2400" dirty="0" err="1"/>
              <a:t>schematical</a:t>
            </a:r>
            <a:endParaRPr lang="de-CH" sz="2400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2400" dirty="0"/>
              <a:t>i.e. </a:t>
            </a:r>
            <a:r>
              <a:rPr lang="de-CH" sz="2400" dirty="0" err="1"/>
              <a:t>drawn</a:t>
            </a:r>
            <a:r>
              <a:rPr lang="de-CH" sz="2400" dirty="0"/>
              <a:t> </a:t>
            </a:r>
            <a:r>
              <a:rPr lang="de-CH" sz="2400" dirty="0" err="1"/>
              <a:t>randomly</a:t>
            </a:r>
            <a:endParaRPr lang="de-CH" sz="2400" dirty="0"/>
          </a:p>
        </p:txBody>
      </p:sp>
      <p:cxnSp>
        <p:nvCxnSpPr>
          <p:cNvPr id="55341" name="Straight Connector 93"/>
          <p:cNvCxnSpPr>
            <a:cxnSpLocks noChangeShapeType="1"/>
          </p:cNvCxnSpPr>
          <p:nvPr/>
        </p:nvCxnSpPr>
        <p:spPr bwMode="auto">
          <a:xfrm flipV="1">
            <a:off x="2200275" y="2286000"/>
            <a:ext cx="2244725" cy="2016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42" name="Straight Connector 2"/>
          <p:cNvCxnSpPr>
            <a:cxnSpLocks noChangeShapeType="1"/>
          </p:cNvCxnSpPr>
          <p:nvPr/>
        </p:nvCxnSpPr>
        <p:spPr bwMode="auto">
          <a:xfrm flipH="1">
            <a:off x="1690688" y="2519363"/>
            <a:ext cx="500062" cy="36195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43" name="Straight Connector 5"/>
          <p:cNvCxnSpPr>
            <a:cxnSpLocks noChangeShapeType="1"/>
          </p:cNvCxnSpPr>
          <p:nvPr/>
        </p:nvCxnSpPr>
        <p:spPr bwMode="auto">
          <a:xfrm flipH="1">
            <a:off x="2179638" y="2020888"/>
            <a:ext cx="276225" cy="47783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44" name="Straight Connector 8"/>
          <p:cNvCxnSpPr>
            <a:cxnSpLocks noChangeShapeType="1"/>
          </p:cNvCxnSpPr>
          <p:nvPr/>
        </p:nvCxnSpPr>
        <p:spPr bwMode="auto">
          <a:xfrm>
            <a:off x="2806700" y="4051300"/>
            <a:ext cx="1871663" cy="7223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45" name="Straight Connector 10"/>
          <p:cNvCxnSpPr>
            <a:cxnSpLocks noChangeShapeType="1"/>
          </p:cNvCxnSpPr>
          <p:nvPr/>
        </p:nvCxnSpPr>
        <p:spPr bwMode="auto">
          <a:xfrm flipV="1">
            <a:off x="4646613" y="4699000"/>
            <a:ext cx="2647950" cy="746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46" name="Straight Connector 15"/>
          <p:cNvCxnSpPr>
            <a:cxnSpLocks noChangeShapeType="1"/>
          </p:cNvCxnSpPr>
          <p:nvPr/>
        </p:nvCxnSpPr>
        <p:spPr bwMode="auto">
          <a:xfrm flipH="1" flipV="1">
            <a:off x="4540250" y="4232275"/>
            <a:ext cx="84138" cy="40322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47" name="Straight Connector 17"/>
          <p:cNvCxnSpPr>
            <a:cxnSpLocks noChangeShapeType="1"/>
          </p:cNvCxnSpPr>
          <p:nvPr/>
        </p:nvCxnSpPr>
        <p:spPr bwMode="auto">
          <a:xfrm flipH="1">
            <a:off x="2828925" y="2403475"/>
            <a:ext cx="1168400" cy="17002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48" name="Straight Connector 2"/>
          <p:cNvCxnSpPr>
            <a:cxnSpLocks noChangeShapeType="1"/>
          </p:cNvCxnSpPr>
          <p:nvPr/>
        </p:nvCxnSpPr>
        <p:spPr bwMode="auto">
          <a:xfrm flipV="1">
            <a:off x="2894013" y="4776788"/>
            <a:ext cx="1773237" cy="142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49" name="Straight Connector 4"/>
          <p:cNvCxnSpPr>
            <a:cxnSpLocks noChangeShapeType="1"/>
          </p:cNvCxnSpPr>
          <p:nvPr/>
        </p:nvCxnSpPr>
        <p:spPr bwMode="auto">
          <a:xfrm flipV="1">
            <a:off x="2838450" y="3971925"/>
            <a:ext cx="1884363" cy="1635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350" name="Straight Connector 7"/>
          <p:cNvCxnSpPr>
            <a:cxnSpLocks noChangeShapeType="1"/>
          </p:cNvCxnSpPr>
          <p:nvPr/>
        </p:nvCxnSpPr>
        <p:spPr bwMode="auto">
          <a:xfrm>
            <a:off x="4518025" y="2184400"/>
            <a:ext cx="258763" cy="192405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0"/>
            <a:ext cx="8667750" cy="1143000"/>
          </a:xfrm>
        </p:spPr>
        <p:txBody>
          <a:bodyPr/>
          <a:lstStyle/>
          <a:p>
            <a:r>
              <a:rPr lang="en-US" sz="2400" smtClean="0">
                <a:solidFill>
                  <a:srgbClr val="006600"/>
                </a:solidFill>
              </a:rPr>
              <a:t>A Worldwide Audience</a:t>
            </a:r>
          </a:p>
        </p:txBody>
      </p:sp>
      <p:grpSp>
        <p:nvGrpSpPr>
          <p:cNvPr id="57347" name="Groupe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-116536" y="361560"/>
            <a:chExt cx="9403814" cy="5846109"/>
          </a:xfrm>
        </p:grpSpPr>
        <p:grpSp>
          <p:nvGrpSpPr>
            <p:cNvPr id="57350" name="Groupe 11"/>
            <p:cNvGrpSpPr>
              <a:grpSpLocks/>
            </p:cNvGrpSpPr>
            <p:nvPr/>
          </p:nvGrpSpPr>
          <p:grpSpPr bwMode="auto">
            <a:xfrm>
              <a:off x="-116536" y="361560"/>
              <a:ext cx="9403813" cy="5846109"/>
              <a:chOff x="-116113" y="390094"/>
              <a:chExt cx="9403373" cy="5846148"/>
            </a:xfrm>
          </p:grpSpPr>
          <p:grpSp>
            <p:nvGrpSpPr>
              <p:cNvPr id="57353" name="Groupe 9"/>
              <p:cNvGrpSpPr>
                <a:grpSpLocks/>
              </p:cNvGrpSpPr>
              <p:nvPr/>
            </p:nvGrpSpPr>
            <p:grpSpPr bwMode="auto">
              <a:xfrm>
                <a:off x="-116113" y="390094"/>
                <a:ext cx="9403373" cy="5846148"/>
                <a:chOff x="-116113" y="390094"/>
                <a:chExt cx="9403373" cy="5846148"/>
              </a:xfrm>
            </p:grpSpPr>
            <p:sp>
              <p:nvSpPr>
                <p:cNvPr id="57355" name="Rectangle 8"/>
                <p:cNvSpPr>
                  <a:spLocks noChangeArrowheads="1"/>
                </p:cNvSpPr>
                <p:nvPr/>
              </p:nvSpPr>
              <p:spPr bwMode="auto">
                <a:xfrm>
                  <a:off x="-116113" y="390094"/>
                  <a:ext cx="9403373" cy="5846148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fr-FR" sz="2400"/>
                </a:p>
              </p:txBody>
            </p:sp>
            <p:sp>
              <p:nvSpPr>
                <p:cNvPr id="57356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513249" y="582026"/>
                  <a:ext cx="8647888" cy="39354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sz="2400" b="1" dirty="0">
                      <a:solidFill>
                        <a:srgbClr val="006600"/>
                      </a:solidFill>
                    </a:rPr>
                    <a:t>6576 individual and 1155 collective members in 89 countries</a:t>
                  </a:r>
                </a:p>
              </p:txBody>
            </p:sp>
            <p:sp>
              <p:nvSpPr>
                <p:cNvPr id="57357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2963490" y="1101238"/>
                  <a:ext cx="3951057" cy="42092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sz="2400" b="1">
                      <a:solidFill>
                        <a:srgbClr val="006600"/>
                      </a:solidFill>
                    </a:rPr>
                    <a:t>58</a:t>
                  </a:r>
                  <a:r>
                    <a:rPr lang="en-US" sz="1400" b="1">
                      <a:solidFill>
                        <a:srgbClr val="006600"/>
                      </a:solidFill>
                    </a:rPr>
                    <a:t> </a:t>
                  </a:r>
                  <a:r>
                    <a:rPr lang="en-US" sz="2400" b="1">
                      <a:solidFill>
                        <a:srgbClr val="006600"/>
                      </a:solidFill>
                    </a:rPr>
                    <a:t>National Committees</a:t>
                  </a:r>
                  <a:endParaRPr lang="en-US" sz="1400" b="1">
                    <a:solidFill>
                      <a:srgbClr val="006600"/>
                    </a:solidFill>
                  </a:endParaRPr>
                </a:p>
              </p:txBody>
            </p:sp>
          </p:grpSp>
          <p:pic>
            <p:nvPicPr>
              <p:cNvPr id="57354" name="Image 9" descr="world_map.gif"/>
              <p:cNvPicPr>
                <a:picLocks noChangeAspect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38580" y="1563103"/>
                <a:ext cx="7519513" cy="44281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7351" name="Text Box 5"/>
            <p:cNvSpPr txBox="1">
              <a:spLocks noChangeArrowheads="1"/>
            </p:cNvSpPr>
            <p:nvPr/>
          </p:nvSpPr>
          <p:spPr bwMode="auto">
            <a:xfrm>
              <a:off x="8006251" y="943963"/>
              <a:ext cx="1281027" cy="45808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Italy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Japan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Jordan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Korea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Libya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Macedonia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Malaysia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Mexico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Montenegro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Netherlands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>
                  <a:solidFill>
                    <a:srgbClr val="006600"/>
                  </a:solidFill>
                </a:rPr>
                <a:t>New Zealand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Norway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Paraguay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Poland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Portugal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Romania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800" b="1">
                  <a:solidFill>
                    <a:srgbClr val="C00000"/>
                  </a:solidFill>
                </a:rPr>
                <a:t>Russia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200" b="1">
                  <a:solidFill>
                    <a:srgbClr val="006600"/>
                  </a:solidFill>
                </a:rPr>
                <a:t>Serbia</a:t>
              </a:r>
              <a:r>
                <a:rPr lang="en-US" sz="1100" b="1">
                  <a:solidFill>
                    <a:srgbClr val="007A50"/>
                  </a:solidFill>
                </a:rPr>
                <a:t> 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Slovenia</a:t>
              </a:r>
              <a:br>
                <a:rPr lang="en-US" sz="1100" b="1">
                  <a:solidFill>
                    <a:srgbClr val="007A50"/>
                  </a:solidFill>
                </a:rPr>
              </a:br>
              <a:r>
                <a:rPr lang="en-US" sz="1100" b="1">
                  <a:solidFill>
                    <a:srgbClr val="007A50"/>
                  </a:solidFill>
                </a:rPr>
                <a:t>South Africa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Spain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Sweden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Switzerland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Thailand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Ukraine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United Kingdom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United States</a:t>
              </a:r>
            </a:p>
            <a:p>
              <a:pPr algn="r" eaLnBrk="1" hangingPunct="1">
                <a:lnSpc>
                  <a:spcPct val="90000"/>
                </a:lnSpc>
                <a:buFontTx/>
                <a:buNone/>
              </a:pPr>
              <a:r>
                <a:rPr lang="en-US" sz="1100" b="1">
                  <a:solidFill>
                    <a:srgbClr val="007A50"/>
                  </a:solidFill>
                </a:rPr>
                <a:t>Venezuela</a:t>
              </a:r>
            </a:p>
          </p:txBody>
        </p:sp>
        <p:sp>
          <p:nvSpPr>
            <p:cNvPr id="27657" name="Text Box 4"/>
            <p:cNvSpPr txBox="1">
              <a:spLocks noChangeArrowheads="1"/>
            </p:cNvSpPr>
            <p:nvPr/>
          </p:nvSpPr>
          <p:spPr bwMode="auto">
            <a:xfrm>
              <a:off x="-116536" y="1084204"/>
              <a:ext cx="1699544" cy="5084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Algeria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Andean National Committee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100" b="1" dirty="0">
                  <a:solidFill>
                    <a:srgbClr val="006600"/>
                  </a:solidFill>
                </a:rPr>
                <a:t>Arab States of the Gulf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Argentina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Australia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Austria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Belgium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Bosnia Herzegovina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Brazil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Canada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Chile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100" b="1" dirty="0">
                  <a:solidFill>
                    <a:srgbClr val="006600"/>
                  </a:solidFill>
                </a:rPr>
                <a:t>China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Croatia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Cyprus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Czech and Slovak Reps.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Denmark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Egypt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Estonia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Finland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France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Germany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Greece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Hungary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Iceland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100" b="1" dirty="0">
                  <a:solidFill>
                    <a:srgbClr val="006600"/>
                  </a:solidFill>
                </a:rPr>
                <a:t>India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Indonesia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Iran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100" b="1" dirty="0">
                  <a:solidFill>
                    <a:srgbClr val="007A50"/>
                  </a:solidFill>
                </a:rPr>
                <a:t>Ireland</a:t>
              </a:r>
              <a:endParaRPr lang="en-US" sz="1050" b="1" dirty="0">
                <a:solidFill>
                  <a:srgbClr val="007A50"/>
                </a:solidFill>
              </a:endParaRPr>
            </a:p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defRPr/>
              </a:pPr>
              <a:r>
                <a:rPr lang="en-US" sz="1050" b="1" dirty="0">
                  <a:solidFill>
                    <a:srgbClr val="007A50"/>
                  </a:solidFill>
                </a:rPr>
                <a:t>Israel</a:t>
              </a:r>
            </a:p>
          </p:txBody>
        </p:sp>
      </p:grpSp>
      <p:cxnSp>
        <p:nvCxnSpPr>
          <p:cNvPr id="57348" name="Gerade Verbindung 15"/>
          <p:cNvCxnSpPr>
            <a:cxnSpLocks noChangeShapeType="1"/>
            <a:endCxn id="57349" idx="4"/>
          </p:cNvCxnSpPr>
          <p:nvPr/>
        </p:nvCxnSpPr>
        <p:spPr bwMode="auto">
          <a:xfrm flipH="1" flipV="1">
            <a:off x="5386388" y="2338388"/>
            <a:ext cx="2895600" cy="1431925"/>
          </a:xfrm>
          <a:prstGeom prst="line">
            <a:avLst/>
          </a:prstGeom>
          <a:noFill/>
          <a:ln w="19050" algn="ctr">
            <a:solidFill>
              <a:srgbClr val="C0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49" name="Oval 1"/>
          <p:cNvSpPr>
            <a:spLocks noChangeArrowheads="1"/>
          </p:cNvSpPr>
          <p:nvPr/>
        </p:nvSpPr>
        <p:spPr bwMode="auto">
          <a:xfrm rot="-1680000">
            <a:off x="5289550" y="2208213"/>
            <a:ext cx="128588" cy="138112"/>
          </a:xfrm>
          <a:prstGeom prst="ellipse">
            <a:avLst/>
          </a:prstGeom>
          <a:noFill/>
          <a:ln w="28575" algn="ctr">
            <a:solidFill>
              <a:srgbClr val="C0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2400"/>
              <a:t>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el 1"/>
          <p:cNvSpPr>
            <a:spLocks noGrp="1"/>
          </p:cNvSpPr>
          <p:nvPr>
            <p:ph type="title"/>
          </p:nvPr>
        </p:nvSpPr>
        <p:spPr>
          <a:xfrm>
            <a:off x="1222512" y="138884"/>
            <a:ext cx="7272337" cy="647700"/>
          </a:xfrm>
        </p:spPr>
        <p:txBody>
          <a:bodyPr/>
          <a:lstStyle/>
          <a:p>
            <a:r>
              <a:rPr lang="de-CH" sz="2000" dirty="0" err="1">
                <a:solidFill>
                  <a:srgbClr val="006600"/>
                </a:solidFill>
              </a:rPr>
              <a:t>CIGRE‘s</a:t>
            </a:r>
            <a:r>
              <a:rPr lang="de-CH" sz="2000" dirty="0">
                <a:solidFill>
                  <a:srgbClr val="006600"/>
                </a:solidFill>
              </a:rPr>
              <a:t> Fields </a:t>
            </a:r>
            <a:r>
              <a:rPr lang="de-CH" sz="2000" dirty="0" err="1" smtClean="0">
                <a:solidFill>
                  <a:srgbClr val="006600"/>
                </a:solidFill>
              </a:rPr>
              <a:t>of</a:t>
            </a:r>
            <a:r>
              <a:rPr lang="de-CH" sz="2000" dirty="0" smtClean="0">
                <a:solidFill>
                  <a:srgbClr val="006600"/>
                </a:solidFill>
              </a:rPr>
              <a:t> </a:t>
            </a:r>
            <a:r>
              <a:rPr lang="de-CH" sz="2000" dirty="0" err="1" smtClean="0">
                <a:solidFill>
                  <a:srgbClr val="006600"/>
                </a:solidFill>
              </a:rPr>
              <a:t>activities</a:t>
            </a:r>
            <a:r>
              <a:rPr lang="de-CH" sz="2000" dirty="0" smtClean="0">
                <a:solidFill>
                  <a:srgbClr val="006600"/>
                </a:solidFill>
              </a:rPr>
              <a:t/>
            </a:r>
            <a:br>
              <a:rPr lang="de-CH" sz="2000" dirty="0" smtClean="0">
                <a:solidFill>
                  <a:srgbClr val="006600"/>
                </a:solidFill>
              </a:rPr>
            </a:br>
            <a:endParaRPr lang="de-CH" sz="2000" dirty="0" smtClean="0">
              <a:solidFill>
                <a:srgbClr val="006600"/>
              </a:solidFill>
            </a:endParaRPr>
          </a:p>
        </p:txBody>
      </p:sp>
      <p:sp>
        <p:nvSpPr>
          <p:cNvPr id="5" name="Rechteck 4"/>
          <p:cNvSpPr/>
          <p:nvPr/>
        </p:nvSpPr>
        <p:spPr bwMode="auto">
          <a:xfrm>
            <a:off x="1946275" y="2212975"/>
            <a:ext cx="3289300" cy="18510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de-CH" sz="1400"/>
          </a:p>
        </p:txBody>
      </p:sp>
      <p:sp>
        <p:nvSpPr>
          <p:cNvPr id="68" name="Pfeil nach oben 67"/>
          <p:cNvSpPr/>
          <p:nvPr/>
        </p:nvSpPr>
        <p:spPr bwMode="auto">
          <a:xfrm>
            <a:off x="4722813" y="3705225"/>
            <a:ext cx="147637" cy="7762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de-CH" sz="1400"/>
          </a:p>
        </p:txBody>
      </p:sp>
      <p:sp>
        <p:nvSpPr>
          <p:cNvPr id="11" name="Abgerundetes Rechteck 10"/>
          <p:cNvSpPr/>
          <p:nvPr/>
        </p:nvSpPr>
        <p:spPr bwMode="auto">
          <a:xfrm>
            <a:off x="5746750" y="2273300"/>
            <a:ext cx="1317625" cy="4778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de-CH" sz="2000" b="1" dirty="0" err="1">
                <a:solidFill>
                  <a:schemeClr val="tx1"/>
                </a:solidFill>
              </a:rPr>
              <a:t>industrie</a:t>
            </a:r>
            <a:endParaRPr lang="de-CH" sz="1100" b="1" dirty="0">
              <a:solidFill>
                <a:schemeClr val="tx1"/>
              </a:solidFill>
            </a:endParaRPr>
          </a:p>
        </p:txBody>
      </p:sp>
      <p:sp>
        <p:nvSpPr>
          <p:cNvPr id="12" name="Abgerundetes Rechteck 11"/>
          <p:cNvSpPr/>
          <p:nvPr/>
        </p:nvSpPr>
        <p:spPr bwMode="auto">
          <a:xfrm>
            <a:off x="5746750" y="2930525"/>
            <a:ext cx="1317625" cy="4841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de-CH" b="1" dirty="0">
                <a:solidFill>
                  <a:schemeClr val="tx1"/>
                </a:solidFill>
              </a:rPr>
              <a:t>private</a:t>
            </a:r>
            <a:endParaRPr lang="de-CH" sz="1100" b="1" dirty="0">
              <a:solidFill>
                <a:schemeClr val="tx1"/>
              </a:solidFill>
            </a:endParaRPr>
          </a:p>
        </p:txBody>
      </p:sp>
      <p:sp>
        <p:nvSpPr>
          <p:cNvPr id="13" name="Abgerundetes Rechteck 12"/>
          <p:cNvSpPr/>
          <p:nvPr/>
        </p:nvSpPr>
        <p:spPr bwMode="auto">
          <a:xfrm>
            <a:off x="5746750" y="3586163"/>
            <a:ext cx="1317625" cy="5365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de-CH" sz="1800" b="1" dirty="0" err="1">
                <a:solidFill>
                  <a:schemeClr val="tx1"/>
                </a:solidFill>
              </a:rPr>
              <a:t>transport</a:t>
            </a:r>
            <a:r>
              <a:rPr lang="de-CH" sz="1800" b="1" dirty="0">
                <a:solidFill>
                  <a:schemeClr val="tx1"/>
                </a:solidFill>
              </a:rPr>
              <a:t>,</a:t>
            </a:r>
          </a:p>
          <a:p>
            <a:pPr eaLnBrk="1" hangingPunct="1">
              <a:defRPr/>
            </a:pPr>
            <a:r>
              <a:rPr lang="de-CH" sz="1800" b="1" dirty="0" err="1">
                <a:solidFill>
                  <a:schemeClr val="tx1"/>
                </a:solidFill>
              </a:rPr>
              <a:t>services</a:t>
            </a:r>
            <a:endParaRPr lang="de-CH" sz="1800" b="1" dirty="0">
              <a:solidFill>
                <a:schemeClr val="tx1"/>
              </a:solidFill>
            </a:endParaRPr>
          </a:p>
        </p:txBody>
      </p:sp>
      <p:sp>
        <p:nvSpPr>
          <p:cNvPr id="22" name="Rechteck 21"/>
          <p:cNvSpPr/>
          <p:nvPr/>
        </p:nvSpPr>
        <p:spPr bwMode="auto">
          <a:xfrm>
            <a:off x="2017713" y="2511425"/>
            <a:ext cx="1609725" cy="1193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de-CH" sz="1100" b="1" dirty="0" err="1">
                <a:solidFill>
                  <a:schemeClr val="tx1"/>
                </a:solidFill>
              </a:rPr>
              <a:t>transmission</a:t>
            </a:r>
            <a:endParaRPr lang="de-CH" sz="1100" b="1" dirty="0">
              <a:solidFill>
                <a:schemeClr val="tx1"/>
              </a:solidFill>
            </a:endParaRPr>
          </a:p>
        </p:txBody>
      </p:sp>
      <p:sp>
        <p:nvSpPr>
          <p:cNvPr id="24" name="Rechteck 23"/>
          <p:cNvSpPr/>
          <p:nvPr/>
        </p:nvSpPr>
        <p:spPr bwMode="auto">
          <a:xfrm>
            <a:off x="3632200" y="2511425"/>
            <a:ext cx="1531938" cy="11938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de-CH" sz="1100" b="1" dirty="0" err="1">
                <a:solidFill>
                  <a:schemeClr val="tx1"/>
                </a:solidFill>
              </a:rPr>
              <a:t>distribution</a:t>
            </a:r>
            <a:endParaRPr lang="de-CH" sz="1100" b="1" dirty="0">
              <a:solidFill>
                <a:schemeClr val="tx1"/>
              </a:solidFill>
            </a:endParaRPr>
          </a:p>
        </p:txBody>
      </p:sp>
      <p:sp>
        <p:nvSpPr>
          <p:cNvPr id="31" name="Rechteck 30"/>
          <p:cNvSpPr/>
          <p:nvPr/>
        </p:nvSpPr>
        <p:spPr bwMode="auto">
          <a:xfrm>
            <a:off x="1458913" y="4979988"/>
            <a:ext cx="73025" cy="1793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de-CH" sz="1400"/>
          </a:p>
        </p:txBody>
      </p:sp>
      <p:sp>
        <p:nvSpPr>
          <p:cNvPr id="35" name="Pfeil nach links und rechts 34"/>
          <p:cNvSpPr/>
          <p:nvPr/>
        </p:nvSpPr>
        <p:spPr bwMode="auto">
          <a:xfrm>
            <a:off x="5235575" y="2452688"/>
            <a:ext cx="474663" cy="1778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de-CH" sz="1400"/>
          </a:p>
        </p:txBody>
      </p:sp>
      <p:sp>
        <p:nvSpPr>
          <p:cNvPr id="36" name="Pfeil nach links und rechts 35"/>
          <p:cNvSpPr/>
          <p:nvPr/>
        </p:nvSpPr>
        <p:spPr bwMode="auto">
          <a:xfrm>
            <a:off x="5273675" y="3108325"/>
            <a:ext cx="401638" cy="17938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de-CH" sz="1400"/>
          </a:p>
        </p:txBody>
      </p:sp>
      <p:sp>
        <p:nvSpPr>
          <p:cNvPr id="37" name="Rechteck 36"/>
          <p:cNvSpPr/>
          <p:nvPr/>
        </p:nvSpPr>
        <p:spPr bwMode="auto">
          <a:xfrm rot="16200000">
            <a:off x="3540919" y="4772819"/>
            <a:ext cx="1014413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de-CH" sz="1800" dirty="0" err="1"/>
              <a:t>storage</a:t>
            </a:r>
            <a:endParaRPr lang="de-CH" sz="1050" dirty="0"/>
          </a:p>
        </p:txBody>
      </p:sp>
      <p:sp>
        <p:nvSpPr>
          <p:cNvPr id="38" name="Pfeil nach links und rechts 37"/>
          <p:cNvSpPr/>
          <p:nvPr/>
        </p:nvSpPr>
        <p:spPr bwMode="auto">
          <a:xfrm rot="16200000">
            <a:off x="3678238" y="4019550"/>
            <a:ext cx="776288" cy="14763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de-CH" sz="1400"/>
          </a:p>
        </p:txBody>
      </p:sp>
      <p:sp>
        <p:nvSpPr>
          <p:cNvPr id="39" name="Pfeil nach links und rechts 38"/>
          <p:cNvSpPr/>
          <p:nvPr/>
        </p:nvSpPr>
        <p:spPr bwMode="auto">
          <a:xfrm>
            <a:off x="5235575" y="3765550"/>
            <a:ext cx="468313" cy="1778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de-CH" sz="1400"/>
          </a:p>
        </p:txBody>
      </p:sp>
      <p:sp>
        <p:nvSpPr>
          <p:cNvPr id="40" name="Rechteck 39"/>
          <p:cNvSpPr/>
          <p:nvPr/>
        </p:nvSpPr>
        <p:spPr bwMode="auto">
          <a:xfrm>
            <a:off x="2311400" y="4540250"/>
            <a:ext cx="1169988" cy="7159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de-CH" dirty="0"/>
              <a:t>Pump </a:t>
            </a:r>
            <a:r>
              <a:rPr lang="de-CH" dirty="0" err="1"/>
              <a:t>storage</a:t>
            </a:r>
            <a:endParaRPr lang="de-CH" sz="1400" dirty="0"/>
          </a:p>
        </p:txBody>
      </p:sp>
      <p:sp>
        <p:nvSpPr>
          <p:cNvPr id="41" name="Pfeil nach links und rechts 40"/>
          <p:cNvSpPr/>
          <p:nvPr/>
        </p:nvSpPr>
        <p:spPr bwMode="auto">
          <a:xfrm rot="16200000">
            <a:off x="2507456" y="3947319"/>
            <a:ext cx="776288" cy="29210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de-CH" sz="1400"/>
          </a:p>
        </p:txBody>
      </p:sp>
      <p:sp>
        <p:nvSpPr>
          <p:cNvPr id="53" name="Rechteck 52"/>
          <p:cNvSpPr/>
          <p:nvPr/>
        </p:nvSpPr>
        <p:spPr bwMode="auto">
          <a:xfrm rot="16200000">
            <a:off x="4271962" y="4772026"/>
            <a:ext cx="1014413" cy="550862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de-CH" sz="1200" b="1" dirty="0" err="1"/>
              <a:t>production</a:t>
            </a:r>
            <a:endParaRPr lang="de-CH" sz="1000" b="1" dirty="0"/>
          </a:p>
        </p:txBody>
      </p:sp>
      <p:sp>
        <p:nvSpPr>
          <p:cNvPr id="43" name="Rechteck 42"/>
          <p:cNvSpPr/>
          <p:nvPr/>
        </p:nvSpPr>
        <p:spPr bwMode="auto">
          <a:xfrm>
            <a:off x="7532688" y="2273300"/>
            <a:ext cx="261937" cy="17938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de-CH" sz="1400" dirty="0"/>
          </a:p>
        </p:txBody>
      </p:sp>
      <p:cxnSp>
        <p:nvCxnSpPr>
          <p:cNvPr id="56" name="Gerade Verbindung mit Pfeil 55"/>
          <p:cNvCxnSpPr>
            <a:stCxn id="11" idx="3"/>
            <a:endCxn id="43" idx="1"/>
          </p:cNvCxnSpPr>
          <p:nvPr/>
        </p:nvCxnSpPr>
        <p:spPr bwMode="auto">
          <a:xfrm flipV="1">
            <a:off x="7064375" y="2363788"/>
            <a:ext cx="468313" cy="149225"/>
          </a:xfrm>
          <a:prstGeom prst="straightConnector1">
            <a:avLst/>
          </a:prstGeom>
          <a:ln w="1905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Gerade Verbindung mit Pfeil 57"/>
          <p:cNvCxnSpPr>
            <a:stCxn id="11" idx="3"/>
            <a:endCxn id="59429" idx="2"/>
          </p:cNvCxnSpPr>
          <p:nvPr/>
        </p:nvCxnSpPr>
        <p:spPr bwMode="auto">
          <a:xfrm>
            <a:off x="7064375" y="2513013"/>
            <a:ext cx="409575" cy="173037"/>
          </a:xfrm>
          <a:prstGeom prst="straightConnector1">
            <a:avLst/>
          </a:prstGeom>
          <a:ln w="1905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Rechteck 66"/>
          <p:cNvSpPr/>
          <p:nvPr/>
        </p:nvSpPr>
        <p:spPr bwMode="auto">
          <a:xfrm>
            <a:off x="7545388" y="3825875"/>
            <a:ext cx="238125" cy="1778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de-CH" sz="1400" dirty="0"/>
          </a:p>
        </p:txBody>
      </p:sp>
      <p:cxnSp>
        <p:nvCxnSpPr>
          <p:cNvPr id="64" name="Gerade Verbindung mit Pfeil 63"/>
          <p:cNvCxnSpPr/>
          <p:nvPr/>
        </p:nvCxnSpPr>
        <p:spPr bwMode="auto">
          <a:xfrm rot="1140000" flipV="1">
            <a:off x="7126288" y="3843338"/>
            <a:ext cx="419100" cy="149225"/>
          </a:xfrm>
          <a:prstGeom prst="straightConnector1">
            <a:avLst/>
          </a:prstGeom>
          <a:ln w="1905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hteck 73"/>
          <p:cNvSpPr/>
          <p:nvPr/>
        </p:nvSpPr>
        <p:spPr bwMode="auto">
          <a:xfrm>
            <a:off x="7537450" y="2928938"/>
            <a:ext cx="269875" cy="17938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de-CH" sz="1400" dirty="0"/>
          </a:p>
        </p:txBody>
      </p:sp>
      <p:cxnSp>
        <p:nvCxnSpPr>
          <p:cNvPr id="71" name="Gerade Verbindung mit Pfeil 70"/>
          <p:cNvCxnSpPr>
            <a:endCxn id="74" idx="1"/>
          </p:cNvCxnSpPr>
          <p:nvPr/>
        </p:nvCxnSpPr>
        <p:spPr bwMode="auto">
          <a:xfrm flipV="1">
            <a:off x="7064375" y="3017838"/>
            <a:ext cx="473075" cy="150812"/>
          </a:xfrm>
          <a:prstGeom prst="straightConnector1">
            <a:avLst/>
          </a:prstGeom>
          <a:ln w="1905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418" name="Textfeld 56"/>
          <p:cNvSpPr txBox="1">
            <a:spLocks noChangeArrowheads="1"/>
          </p:cNvSpPr>
          <p:nvPr/>
        </p:nvSpPr>
        <p:spPr bwMode="auto">
          <a:xfrm>
            <a:off x="5624513" y="5049838"/>
            <a:ext cx="19827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CH" sz="1800" b="1">
                <a:solidFill>
                  <a:srgbClr val="FF0000"/>
                </a:solidFill>
              </a:rPr>
              <a:t>efficiency increase</a:t>
            </a:r>
          </a:p>
        </p:txBody>
      </p:sp>
      <p:sp>
        <p:nvSpPr>
          <p:cNvPr id="59" name="Pfeil nach unten 58"/>
          <p:cNvSpPr/>
          <p:nvPr/>
        </p:nvSpPr>
        <p:spPr bwMode="auto">
          <a:xfrm flipV="1">
            <a:off x="6478588" y="4302125"/>
            <a:ext cx="292100" cy="7159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de-CH" sz="1400"/>
          </a:p>
        </p:txBody>
      </p:sp>
      <p:sp>
        <p:nvSpPr>
          <p:cNvPr id="62" name="Textfeld 61"/>
          <p:cNvSpPr txBox="1"/>
          <p:nvPr/>
        </p:nvSpPr>
        <p:spPr bwMode="auto">
          <a:xfrm>
            <a:off x="7073900" y="4183063"/>
            <a:ext cx="133826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de-CH" b="1" i="1" dirty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...</a:t>
            </a:r>
            <a:r>
              <a:rPr lang="de-CH" b="1" i="1" dirty="0" err="1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storage</a:t>
            </a:r>
            <a:endParaRPr lang="de-CH" b="1" i="1" dirty="0">
              <a:solidFill>
                <a:schemeClr val="accent6">
                  <a:lumMod val="75000"/>
                </a:schemeClr>
              </a:solidFill>
              <a:cs typeface="Arial" charset="0"/>
            </a:endParaRPr>
          </a:p>
        </p:txBody>
      </p:sp>
      <p:sp>
        <p:nvSpPr>
          <p:cNvPr id="59421" name="Textfeld 62"/>
          <p:cNvSpPr txBox="1">
            <a:spLocks noChangeArrowheads="1"/>
          </p:cNvSpPr>
          <p:nvPr/>
        </p:nvSpPr>
        <p:spPr bwMode="auto">
          <a:xfrm>
            <a:off x="7043738" y="4481513"/>
            <a:ext cx="14509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CH" sz="2400" b="1" i="1">
                <a:solidFill>
                  <a:srgbClr val="006600"/>
                </a:solidFill>
              </a:rPr>
              <a:t>…sources</a:t>
            </a:r>
          </a:p>
        </p:txBody>
      </p:sp>
      <p:sp>
        <p:nvSpPr>
          <p:cNvPr id="59422" name="Pfeil nach links und rechts 65"/>
          <p:cNvSpPr>
            <a:spLocks noChangeArrowheads="1"/>
          </p:cNvSpPr>
          <p:nvPr/>
        </p:nvSpPr>
        <p:spPr bwMode="auto">
          <a:xfrm>
            <a:off x="3114675" y="2690813"/>
            <a:ext cx="1025525" cy="238125"/>
          </a:xfrm>
          <a:prstGeom prst="leftRightArrow">
            <a:avLst>
              <a:gd name="adj1" fmla="val 50000"/>
              <a:gd name="adj2" fmla="val 50225"/>
            </a:avLst>
          </a:prstGeom>
          <a:solidFill>
            <a:srgbClr val="7030A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CH" sz="1400">
              <a:solidFill>
                <a:srgbClr val="7030A0"/>
              </a:solidFill>
            </a:endParaRPr>
          </a:p>
        </p:txBody>
      </p:sp>
      <p:sp>
        <p:nvSpPr>
          <p:cNvPr id="59423" name="Ellipse 68"/>
          <p:cNvSpPr>
            <a:spLocks noChangeArrowheads="1"/>
          </p:cNvSpPr>
          <p:nvPr/>
        </p:nvSpPr>
        <p:spPr bwMode="auto">
          <a:xfrm>
            <a:off x="401638" y="2570163"/>
            <a:ext cx="965200" cy="930275"/>
          </a:xfrm>
          <a:prstGeom prst="ellipse">
            <a:avLst/>
          </a:prstGeom>
          <a:noFill/>
          <a:ln w="57150" algn="ctr">
            <a:solidFill>
              <a:srgbClr val="6F724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CH" sz="1800">
              <a:solidFill>
                <a:srgbClr val="C00000"/>
              </a:solidFill>
            </a:endParaRPr>
          </a:p>
        </p:txBody>
      </p:sp>
      <p:sp>
        <p:nvSpPr>
          <p:cNvPr id="59424" name="Textfeld 75"/>
          <p:cNvSpPr txBox="1">
            <a:spLocks noChangeArrowheads="1"/>
          </p:cNvSpPr>
          <p:nvPr/>
        </p:nvSpPr>
        <p:spPr bwMode="auto">
          <a:xfrm>
            <a:off x="434975" y="2746375"/>
            <a:ext cx="1047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CH" sz="1400" b="1"/>
              <a:t>bulk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CH" sz="1400" b="1"/>
              <a:t> generation</a:t>
            </a:r>
          </a:p>
        </p:txBody>
      </p:sp>
      <p:sp>
        <p:nvSpPr>
          <p:cNvPr id="59425" name="Pfeil nach rechts 76"/>
          <p:cNvSpPr>
            <a:spLocks noChangeArrowheads="1"/>
          </p:cNvSpPr>
          <p:nvPr/>
        </p:nvSpPr>
        <p:spPr bwMode="auto">
          <a:xfrm>
            <a:off x="1385888" y="2962275"/>
            <a:ext cx="504825" cy="215900"/>
          </a:xfrm>
          <a:prstGeom prst="rightArrow">
            <a:avLst>
              <a:gd name="adj1" fmla="val 50000"/>
              <a:gd name="adj2" fmla="val 50110"/>
            </a:avLst>
          </a:prstGeom>
          <a:solidFill>
            <a:srgbClr val="6F724E"/>
          </a:solidFill>
          <a:ln w="9525" algn="ctr">
            <a:solidFill>
              <a:srgbClr val="6F724E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CH" sz="1800"/>
          </a:p>
        </p:txBody>
      </p:sp>
      <p:sp>
        <p:nvSpPr>
          <p:cNvPr id="59426" name="Ellipse 45"/>
          <p:cNvSpPr>
            <a:spLocks noChangeArrowheads="1"/>
          </p:cNvSpPr>
          <p:nvPr/>
        </p:nvSpPr>
        <p:spPr bwMode="auto">
          <a:xfrm>
            <a:off x="4016375" y="1090613"/>
            <a:ext cx="4714875" cy="4679950"/>
          </a:xfrm>
          <a:prstGeom prst="ellipse">
            <a:avLst/>
          </a:prstGeom>
          <a:noFill/>
          <a:ln w="38100" algn="ctr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CH" sz="1800"/>
          </a:p>
        </p:txBody>
      </p:sp>
      <p:sp>
        <p:nvSpPr>
          <p:cNvPr id="59427" name="Ellipse 47"/>
          <p:cNvSpPr>
            <a:spLocks noChangeArrowheads="1"/>
          </p:cNvSpPr>
          <p:nvPr/>
        </p:nvSpPr>
        <p:spPr bwMode="auto">
          <a:xfrm>
            <a:off x="234950" y="1090613"/>
            <a:ext cx="4665663" cy="4751387"/>
          </a:xfrm>
          <a:prstGeom prst="ellipse">
            <a:avLst/>
          </a:prstGeom>
          <a:noFill/>
          <a:ln w="57150" algn="ctr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CH" sz="1800"/>
          </a:p>
        </p:txBody>
      </p:sp>
      <p:sp>
        <p:nvSpPr>
          <p:cNvPr id="59428" name="Ellipse 56"/>
          <p:cNvSpPr>
            <a:spLocks noChangeArrowheads="1"/>
          </p:cNvSpPr>
          <p:nvPr/>
        </p:nvSpPr>
        <p:spPr bwMode="auto">
          <a:xfrm>
            <a:off x="7473950" y="3178175"/>
            <a:ext cx="395288" cy="360363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CH" sz="1800"/>
          </a:p>
        </p:txBody>
      </p:sp>
      <p:sp>
        <p:nvSpPr>
          <p:cNvPr id="59429" name="Ellipse 60"/>
          <p:cNvSpPr>
            <a:spLocks noChangeArrowheads="1"/>
          </p:cNvSpPr>
          <p:nvPr/>
        </p:nvSpPr>
        <p:spPr bwMode="auto">
          <a:xfrm>
            <a:off x="7473950" y="2506663"/>
            <a:ext cx="396875" cy="358775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CH" sz="1800"/>
          </a:p>
        </p:txBody>
      </p:sp>
      <p:cxnSp>
        <p:nvCxnSpPr>
          <p:cNvPr id="66" name="Gerade Verbindung mit Pfeil 65"/>
          <p:cNvCxnSpPr/>
          <p:nvPr/>
        </p:nvCxnSpPr>
        <p:spPr bwMode="auto">
          <a:xfrm>
            <a:off x="7040563" y="3249613"/>
            <a:ext cx="409575" cy="174625"/>
          </a:xfrm>
          <a:prstGeom prst="straightConnector1">
            <a:avLst/>
          </a:prstGeom>
          <a:ln w="1905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feld 43"/>
          <p:cNvSpPr txBox="1"/>
          <p:nvPr/>
        </p:nvSpPr>
        <p:spPr>
          <a:xfrm>
            <a:off x="3122613" y="5972175"/>
            <a:ext cx="3078162" cy="46037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de-CH" b="1" dirty="0">
                <a:solidFill>
                  <a:srgbClr val="003300"/>
                </a:solidFill>
                <a:cs typeface="Arial" charset="0"/>
              </a:rPr>
              <a:t>Environmental Topics</a:t>
            </a:r>
          </a:p>
        </p:txBody>
      </p:sp>
      <p:sp>
        <p:nvSpPr>
          <p:cNvPr id="59432" name="Textfeld 44"/>
          <p:cNvSpPr txBox="1">
            <a:spLocks noChangeArrowheads="1"/>
          </p:cNvSpPr>
          <p:nvPr/>
        </p:nvSpPr>
        <p:spPr bwMode="auto">
          <a:xfrm>
            <a:off x="3502025" y="747713"/>
            <a:ext cx="2041525" cy="461962"/>
          </a:xfrm>
          <a:prstGeom prst="rect">
            <a:avLst/>
          </a:prstGeom>
          <a:solidFill>
            <a:schemeClr val="bg1"/>
          </a:solidFill>
          <a:ln w="38100">
            <a:solidFill>
              <a:srgbClr val="CB6D05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CH" sz="2400" b="1">
                <a:solidFill>
                  <a:srgbClr val="CB6D05"/>
                </a:solidFill>
              </a:rPr>
              <a:t>Market Issues</a:t>
            </a:r>
          </a:p>
        </p:txBody>
      </p:sp>
      <p:sp>
        <p:nvSpPr>
          <p:cNvPr id="59433" name="TextBox 1"/>
          <p:cNvSpPr txBox="1">
            <a:spLocks noChangeArrowheads="1"/>
          </p:cNvSpPr>
          <p:nvPr/>
        </p:nvSpPr>
        <p:spPr bwMode="auto">
          <a:xfrm>
            <a:off x="6958013" y="5638800"/>
            <a:ext cx="22939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CH" sz="2000" b="1">
                <a:solidFill>
                  <a:srgbClr val="FF0000"/>
                </a:solidFill>
              </a:rPr>
              <a:t>Area of coperation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CH" sz="2000" b="1">
                <a:solidFill>
                  <a:srgbClr val="FF0000"/>
                </a:solidFill>
              </a:rPr>
              <a:t>with CIRED</a:t>
            </a:r>
          </a:p>
        </p:txBody>
      </p:sp>
      <p:cxnSp>
        <p:nvCxnSpPr>
          <p:cNvPr id="59434" name="Straight Connector 3"/>
          <p:cNvCxnSpPr>
            <a:cxnSpLocks noChangeShapeType="1"/>
            <a:endCxn id="59433" idx="0"/>
          </p:cNvCxnSpPr>
          <p:nvPr/>
        </p:nvCxnSpPr>
        <p:spPr bwMode="auto">
          <a:xfrm>
            <a:off x="7613650" y="5441950"/>
            <a:ext cx="492125" cy="196850"/>
          </a:xfrm>
          <a:prstGeom prst="line">
            <a:avLst/>
          </a:prstGeom>
          <a:noFill/>
          <a:ln w="28575" algn="ctr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TextBox 1"/>
          <p:cNvSpPr txBox="1"/>
          <p:nvPr/>
        </p:nvSpPr>
        <p:spPr>
          <a:xfrm>
            <a:off x="1715588" y="1480457"/>
            <a:ext cx="17395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err="1" smtClean="0">
                <a:solidFill>
                  <a:schemeClr val="accent2">
                    <a:lumMod val="75000"/>
                  </a:schemeClr>
                </a:solidFill>
              </a:rPr>
              <a:t>transmission</a:t>
            </a:r>
            <a:endParaRPr lang="de-CH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543005" y="1519646"/>
            <a:ext cx="16017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err="1" smtClean="0">
                <a:solidFill>
                  <a:srgbClr val="C00000"/>
                </a:solidFill>
              </a:rPr>
              <a:t>distribution</a:t>
            </a:r>
            <a:endParaRPr lang="de-CH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el 1"/>
          <p:cNvSpPr>
            <a:spLocks noGrp="1"/>
          </p:cNvSpPr>
          <p:nvPr>
            <p:ph type="title"/>
          </p:nvPr>
        </p:nvSpPr>
        <p:spPr>
          <a:xfrm>
            <a:off x="1979613" y="165100"/>
            <a:ext cx="7164387" cy="647700"/>
          </a:xfrm>
        </p:spPr>
        <p:txBody>
          <a:bodyPr/>
          <a:lstStyle/>
          <a:p>
            <a:r>
              <a:rPr lang="de-CH" sz="2800" smtClean="0">
                <a:solidFill>
                  <a:srgbClr val="006600"/>
                </a:solidFill>
              </a:rPr>
              <a:t>Cigre‘s Strategic Directions</a:t>
            </a:r>
          </a:p>
        </p:txBody>
      </p:sp>
      <p:sp>
        <p:nvSpPr>
          <p:cNvPr id="58371" name="Textfeld 3"/>
          <p:cNvSpPr txBox="1">
            <a:spLocks noChangeArrowheads="1"/>
          </p:cNvSpPr>
          <p:nvPr/>
        </p:nvSpPr>
        <p:spPr bwMode="auto">
          <a:xfrm>
            <a:off x="3582988" y="3070225"/>
            <a:ext cx="24828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4800" b="1">
                <a:solidFill>
                  <a:srgbClr val="003300"/>
                </a:solidFill>
              </a:rPr>
              <a:t>CIGRE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1800" b="1"/>
              <a:t>230 Working Groups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1800" b="1"/>
              <a:t>= 3500 Experts</a:t>
            </a:r>
          </a:p>
        </p:txBody>
      </p:sp>
      <p:sp>
        <p:nvSpPr>
          <p:cNvPr id="58372" name="Ellipse 4"/>
          <p:cNvSpPr>
            <a:spLocks noChangeArrowheads="1"/>
          </p:cNvSpPr>
          <p:nvPr/>
        </p:nvSpPr>
        <p:spPr bwMode="auto">
          <a:xfrm>
            <a:off x="3276600" y="2660650"/>
            <a:ext cx="3095625" cy="230505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CH" sz="2000" b="1"/>
          </a:p>
        </p:txBody>
      </p:sp>
      <p:sp>
        <p:nvSpPr>
          <p:cNvPr id="58373" name="Textfeld 6"/>
          <p:cNvSpPr txBox="1">
            <a:spLocks noChangeArrowheads="1"/>
          </p:cNvSpPr>
          <p:nvPr/>
        </p:nvSpPr>
        <p:spPr bwMode="auto">
          <a:xfrm>
            <a:off x="5254625" y="1403350"/>
            <a:ext cx="38893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2400" b="1"/>
              <a:t>„The network of the future“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2400" b="1"/>
              <a:t>(Smart Grid)</a:t>
            </a:r>
          </a:p>
        </p:txBody>
      </p:sp>
      <p:sp>
        <p:nvSpPr>
          <p:cNvPr id="58374" name="Abgerundetes Rechteck 7"/>
          <p:cNvSpPr>
            <a:spLocks noChangeArrowheads="1"/>
          </p:cNvSpPr>
          <p:nvPr/>
        </p:nvSpPr>
        <p:spPr bwMode="auto">
          <a:xfrm>
            <a:off x="5272088" y="1117600"/>
            <a:ext cx="3871912" cy="1249363"/>
          </a:xfrm>
          <a:prstGeom prst="roundRect">
            <a:avLst>
              <a:gd name="adj" fmla="val 16667"/>
            </a:avLst>
          </a:prstGeom>
          <a:solidFill>
            <a:srgbClr val="FF3300">
              <a:alpha val="34901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CH" sz="2000" b="1">
              <a:solidFill>
                <a:srgbClr val="002060"/>
              </a:solidFill>
            </a:endParaRPr>
          </a:p>
        </p:txBody>
      </p:sp>
      <p:sp>
        <p:nvSpPr>
          <p:cNvPr id="58375" name="Textfeld 10"/>
          <p:cNvSpPr txBox="1">
            <a:spLocks noChangeArrowheads="1"/>
          </p:cNvSpPr>
          <p:nvPr/>
        </p:nvSpPr>
        <p:spPr bwMode="auto">
          <a:xfrm>
            <a:off x="803275" y="1316038"/>
            <a:ext cx="3687763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2800" b="1"/>
              <a:t>Best practice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2800" b="1"/>
              <a:t> for the existing system</a:t>
            </a:r>
          </a:p>
        </p:txBody>
      </p:sp>
      <p:sp>
        <p:nvSpPr>
          <p:cNvPr id="58376" name="Abgerundetes Rechteck 11"/>
          <p:cNvSpPr>
            <a:spLocks noChangeArrowheads="1"/>
          </p:cNvSpPr>
          <p:nvPr/>
        </p:nvSpPr>
        <p:spPr bwMode="auto">
          <a:xfrm>
            <a:off x="173038" y="1200150"/>
            <a:ext cx="4589462" cy="1344613"/>
          </a:xfrm>
          <a:prstGeom prst="roundRect">
            <a:avLst>
              <a:gd name="adj" fmla="val 16667"/>
            </a:avLst>
          </a:prstGeom>
          <a:solidFill>
            <a:srgbClr val="0070C0">
              <a:alpha val="27843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CH" sz="2000" b="1"/>
          </a:p>
        </p:txBody>
      </p:sp>
      <p:sp>
        <p:nvSpPr>
          <p:cNvPr id="58377" name="Textfeld 13"/>
          <p:cNvSpPr txBox="1">
            <a:spLocks noChangeArrowheads="1"/>
          </p:cNvSpPr>
          <p:nvPr/>
        </p:nvSpPr>
        <p:spPr bwMode="auto">
          <a:xfrm>
            <a:off x="1195388" y="5541963"/>
            <a:ext cx="27940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2800" b="1"/>
              <a:t>Interaction with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CH" sz="2800" b="1"/>
              <a:t> the environment</a:t>
            </a:r>
          </a:p>
        </p:txBody>
      </p:sp>
      <p:sp>
        <p:nvSpPr>
          <p:cNvPr id="58378" name="Abgerundetes Rechteck 14"/>
          <p:cNvSpPr>
            <a:spLocks noChangeArrowheads="1"/>
          </p:cNvSpPr>
          <p:nvPr/>
        </p:nvSpPr>
        <p:spPr bwMode="auto">
          <a:xfrm>
            <a:off x="163513" y="5462588"/>
            <a:ext cx="4591050" cy="1074737"/>
          </a:xfrm>
          <a:prstGeom prst="roundRect">
            <a:avLst>
              <a:gd name="adj" fmla="val 16667"/>
            </a:avLst>
          </a:prstGeom>
          <a:solidFill>
            <a:srgbClr val="006600">
              <a:alpha val="25098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CH" sz="2000" b="1"/>
          </a:p>
        </p:txBody>
      </p:sp>
      <p:grpSp>
        <p:nvGrpSpPr>
          <p:cNvPr id="58379" name="Gruppieren 15"/>
          <p:cNvGrpSpPr>
            <a:grpSpLocks/>
          </p:cNvGrpSpPr>
          <p:nvPr/>
        </p:nvGrpSpPr>
        <p:grpSpPr bwMode="auto">
          <a:xfrm>
            <a:off x="5435600" y="5164138"/>
            <a:ext cx="3529013" cy="1271587"/>
            <a:chOff x="5615608" y="1286684"/>
            <a:chExt cx="3528392" cy="1027030"/>
          </a:xfrm>
        </p:grpSpPr>
        <p:sp>
          <p:nvSpPr>
            <p:cNvPr id="58384" name="Textfeld 16"/>
            <p:cNvSpPr txBox="1">
              <a:spLocks noChangeArrowheads="1"/>
            </p:cNvSpPr>
            <p:nvPr/>
          </p:nvSpPr>
          <p:spPr bwMode="auto">
            <a:xfrm>
              <a:off x="5772930" y="1343935"/>
              <a:ext cx="3100816" cy="9697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de-CH" sz="2400" b="1"/>
                <a:t>unbiased information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de-CH" sz="2400" b="1"/>
                <a:t> for technical and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de-CH" sz="2400" b="1"/>
                <a:t> non-technical readers</a:t>
              </a:r>
            </a:p>
          </p:txBody>
        </p:sp>
        <p:sp>
          <p:nvSpPr>
            <p:cNvPr id="58385" name="Abgerundetes Rechteck 17"/>
            <p:cNvSpPr>
              <a:spLocks noChangeArrowheads="1"/>
            </p:cNvSpPr>
            <p:nvPr/>
          </p:nvSpPr>
          <p:spPr bwMode="auto">
            <a:xfrm>
              <a:off x="5615608" y="1286684"/>
              <a:ext cx="3528392" cy="1008112"/>
            </a:xfrm>
            <a:prstGeom prst="roundRect">
              <a:avLst>
                <a:gd name="adj" fmla="val 16667"/>
              </a:avLst>
            </a:prstGeom>
            <a:noFill/>
            <a:ln w="28575" algn="ctr">
              <a:solidFill>
                <a:srgbClr val="C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de-CH" sz="2000" b="1"/>
            </a:p>
          </p:txBody>
        </p:sp>
      </p:grpSp>
      <p:cxnSp>
        <p:nvCxnSpPr>
          <p:cNvPr id="58380" name="Gerade Verbindung 19"/>
          <p:cNvCxnSpPr>
            <a:cxnSpLocks noChangeShapeType="1"/>
          </p:cNvCxnSpPr>
          <p:nvPr/>
        </p:nvCxnSpPr>
        <p:spPr bwMode="auto">
          <a:xfrm flipH="1">
            <a:off x="6011863" y="2373313"/>
            <a:ext cx="431800" cy="714375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8381" name="Gerade Verbindung 20"/>
          <p:cNvCxnSpPr>
            <a:cxnSpLocks noChangeShapeType="1"/>
          </p:cNvCxnSpPr>
          <p:nvPr/>
        </p:nvCxnSpPr>
        <p:spPr bwMode="auto">
          <a:xfrm>
            <a:off x="2916238" y="2468563"/>
            <a:ext cx="576262" cy="768350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8382" name="Gerade Verbindung 21"/>
          <p:cNvCxnSpPr>
            <a:cxnSpLocks noChangeShapeType="1"/>
            <a:stCxn id="58372" idx="3"/>
          </p:cNvCxnSpPr>
          <p:nvPr/>
        </p:nvCxnSpPr>
        <p:spPr bwMode="auto">
          <a:xfrm flipH="1">
            <a:off x="2843213" y="4627563"/>
            <a:ext cx="885825" cy="819150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8383" name="Pfeil nach rechts 28"/>
          <p:cNvSpPr>
            <a:spLocks noChangeArrowheads="1"/>
          </p:cNvSpPr>
          <p:nvPr/>
        </p:nvSpPr>
        <p:spPr bwMode="auto">
          <a:xfrm rot="2520000">
            <a:off x="6094413" y="4394200"/>
            <a:ext cx="717550" cy="730250"/>
          </a:xfrm>
          <a:prstGeom prst="rightArrow">
            <a:avLst>
              <a:gd name="adj1" fmla="val 50000"/>
              <a:gd name="adj2" fmla="val 49912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CH" sz="24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9" descr="world_map.gif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61" y="598488"/>
            <a:ext cx="8515350" cy="635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3" name="Title 1"/>
          <p:cNvSpPr>
            <a:spLocks noGrp="1"/>
          </p:cNvSpPr>
          <p:nvPr>
            <p:ph type="title"/>
          </p:nvPr>
        </p:nvSpPr>
        <p:spPr>
          <a:xfrm>
            <a:off x="1588589" y="105093"/>
            <a:ext cx="6464300" cy="647700"/>
          </a:xfrm>
        </p:spPr>
        <p:txBody>
          <a:bodyPr/>
          <a:lstStyle/>
          <a:p>
            <a:r>
              <a:rPr lang="de-CH" sz="2400" dirty="0" smtClean="0">
                <a:solidFill>
                  <a:srgbClr val="008000"/>
                </a:solidFill>
              </a:rPr>
              <a:t>230 International Working Groups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41725" y="2478088"/>
            <a:ext cx="2236788" cy="830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6600"/>
            </a:solidFill>
          </a:ln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de-CH" dirty="0">
                <a:cs typeface="+mn-cs"/>
              </a:rPr>
              <a:t>International </a:t>
            </a:r>
          </a:p>
          <a:p>
            <a:pPr algn="ctr" eaLnBrk="1" hangingPunct="1">
              <a:defRPr/>
            </a:pPr>
            <a:r>
              <a:rPr lang="de-CH" dirty="0">
                <a:cs typeface="+mn-cs"/>
              </a:rPr>
              <a:t>Working Groups</a:t>
            </a:r>
          </a:p>
        </p:txBody>
      </p:sp>
      <p:sp>
        <p:nvSpPr>
          <p:cNvPr id="56325" name="Down Arrow 17"/>
          <p:cNvSpPr>
            <a:spLocks noChangeArrowheads="1"/>
          </p:cNvSpPr>
          <p:nvPr/>
        </p:nvSpPr>
        <p:spPr bwMode="auto">
          <a:xfrm rot="-3360000">
            <a:off x="2771775" y="1766888"/>
            <a:ext cx="581025" cy="946150"/>
          </a:xfrm>
          <a:prstGeom prst="downArrow">
            <a:avLst>
              <a:gd name="adj1" fmla="val 50000"/>
              <a:gd name="adj2" fmla="val 49998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CH" sz="2400"/>
          </a:p>
        </p:txBody>
      </p:sp>
      <p:sp>
        <p:nvSpPr>
          <p:cNvPr id="56326" name="Down Arrow 18"/>
          <p:cNvSpPr>
            <a:spLocks noChangeArrowheads="1"/>
          </p:cNvSpPr>
          <p:nvPr/>
        </p:nvSpPr>
        <p:spPr bwMode="auto">
          <a:xfrm rot="-7620000">
            <a:off x="3347244" y="3448844"/>
            <a:ext cx="581025" cy="909637"/>
          </a:xfrm>
          <a:prstGeom prst="downArrow">
            <a:avLst>
              <a:gd name="adj1" fmla="val 50000"/>
              <a:gd name="adj2" fmla="val 50062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CH" sz="2400"/>
          </a:p>
        </p:txBody>
      </p:sp>
      <p:sp>
        <p:nvSpPr>
          <p:cNvPr id="56327" name="Down Arrow 19"/>
          <p:cNvSpPr>
            <a:spLocks noChangeArrowheads="1"/>
          </p:cNvSpPr>
          <p:nvPr/>
        </p:nvSpPr>
        <p:spPr bwMode="auto">
          <a:xfrm rot="10740000">
            <a:off x="4665663" y="3590925"/>
            <a:ext cx="581025" cy="909638"/>
          </a:xfrm>
          <a:prstGeom prst="downArrow">
            <a:avLst>
              <a:gd name="adj1" fmla="val 50000"/>
              <a:gd name="adj2" fmla="val 50062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CH" sz="2400"/>
          </a:p>
        </p:txBody>
      </p:sp>
      <p:sp>
        <p:nvSpPr>
          <p:cNvPr id="56328" name="Down Arrow 20"/>
          <p:cNvSpPr>
            <a:spLocks noChangeArrowheads="1"/>
          </p:cNvSpPr>
          <p:nvPr/>
        </p:nvSpPr>
        <p:spPr bwMode="auto">
          <a:xfrm rot="7380000">
            <a:off x="6124575" y="3354388"/>
            <a:ext cx="581025" cy="946150"/>
          </a:xfrm>
          <a:prstGeom prst="downArrow">
            <a:avLst>
              <a:gd name="adj1" fmla="val 50000"/>
              <a:gd name="adj2" fmla="val 49998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CH" sz="2400"/>
          </a:p>
        </p:txBody>
      </p:sp>
      <p:sp>
        <p:nvSpPr>
          <p:cNvPr id="56329" name="Down Arrow 21"/>
          <p:cNvSpPr>
            <a:spLocks noChangeArrowheads="1"/>
          </p:cNvSpPr>
          <p:nvPr/>
        </p:nvSpPr>
        <p:spPr bwMode="auto">
          <a:xfrm rot="4740000">
            <a:off x="6276975" y="2155826"/>
            <a:ext cx="581025" cy="946150"/>
          </a:xfrm>
          <a:prstGeom prst="downArrow">
            <a:avLst>
              <a:gd name="adj1" fmla="val 50000"/>
              <a:gd name="adj2" fmla="val 49998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CH" sz="2400"/>
          </a:p>
        </p:txBody>
      </p:sp>
      <p:sp>
        <p:nvSpPr>
          <p:cNvPr id="56330" name="Down Arrow 22"/>
          <p:cNvSpPr>
            <a:spLocks noChangeArrowheads="1"/>
          </p:cNvSpPr>
          <p:nvPr/>
        </p:nvSpPr>
        <p:spPr bwMode="auto">
          <a:xfrm rot="2400000">
            <a:off x="5653088" y="1404938"/>
            <a:ext cx="581025" cy="946150"/>
          </a:xfrm>
          <a:prstGeom prst="downArrow">
            <a:avLst>
              <a:gd name="adj1" fmla="val 50000"/>
              <a:gd name="adj2" fmla="val 49998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CH" sz="2400"/>
          </a:p>
        </p:txBody>
      </p:sp>
      <p:sp>
        <p:nvSpPr>
          <p:cNvPr id="56331" name="Down Arrow 23"/>
          <p:cNvSpPr>
            <a:spLocks noChangeArrowheads="1"/>
          </p:cNvSpPr>
          <p:nvPr/>
        </p:nvSpPr>
        <p:spPr bwMode="auto">
          <a:xfrm rot="60000">
            <a:off x="4456113" y="1397000"/>
            <a:ext cx="581025" cy="947738"/>
          </a:xfrm>
          <a:prstGeom prst="downArrow">
            <a:avLst>
              <a:gd name="adj1" fmla="val 50000"/>
              <a:gd name="adj2" fmla="val 50082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CH" sz="2400"/>
          </a:p>
        </p:txBody>
      </p:sp>
      <p:sp>
        <p:nvSpPr>
          <p:cNvPr id="25" name="TextBox 24"/>
          <p:cNvSpPr txBox="1"/>
          <p:nvPr/>
        </p:nvSpPr>
        <p:spPr>
          <a:xfrm>
            <a:off x="2195513" y="4933950"/>
            <a:ext cx="3852862" cy="83026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003300"/>
            </a:solidFill>
          </a:ln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de-CH" dirty="0">
                <a:solidFill>
                  <a:schemeClr val="bg1"/>
                </a:solidFill>
                <a:cs typeface="+mn-cs"/>
              </a:rPr>
              <a:t>Technical </a:t>
            </a:r>
            <a:r>
              <a:rPr lang="de-CH" dirty="0" err="1">
                <a:solidFill>
                  <a:schemeClr val="bg1"/>
                </a:solidFill>
                <a:cs typeface="+mn-cs"/>
              </a:rPr>
              <a:t>Broschures</a:t>
            </a:r>
            <a:r>
              <a:rPr lang="de-CH" dirty="0">
                <a:solidFill>
                  <a:schemeClr val="bg1"/>
                </a:solidFill>
                <a:cs typeface="+mn-cs"/>
              </a:rPr>
              <a:t> </a:t>
            </a:r>
            <a:r>
              <a:rPr lang="de-CH" dirty="0" err="1">
                <a:solidFill>
                  <a:schemeClr val="bg1"/>
                </a:solidFill>
                <a:cs typeface="+mn-cs"/>
              </a:rPr>
              <a:t>provide</a:t>
            </a:r>
            <a:endParaRPr lang="de-CH" dirty="0">
              <a:solidFill>
                <a:schemeClr val="bg1"/>
              </a:solidFill>
              <a:cs typeface="+mn-cs"/>
            </a:endParaRPr>
          </a:p>
          <a:p>
            <a:pPr algn="ctr" eaLnBrk="1" hangingPunct="1">
              <a:defRPr/>
            </a:pPr>
            <a:r>
              <a:rPr lang="de-CH" dirty="0">
                <a:solidFill>
                  <a:schemeClr val="bg1"/>
                </a:solidFill>
                <a:cs typeface="+mn-cs"/>
              </a:rPr>
              <a:t>Collective </a:t>
            </a:r>
            <a:r>
              <a:rPr lang="de-CH" dirty="0" err="1">
                <a:solidFill>
                  <a:schemeClr val="bg1"/>
                </a:solidFill>
                <a:cs typeface="+mn-cs"/>
              </a:rPr>
              <a:t>Knowledge</a:t>
            </a:r>
            <a:endParaRPr lang="de-CH" dirty="0">
              <a:solidFill>
                <a:schemeClr val="bg1"/>
              </a:solidFill>
              <a:cs typeface="+mn-cs"/>
            </a:endParaRPr>
          </a:p>
        </p:txBody>
      </p:sp>
      <p:sp>
        <p:nvSpPr>
          <p:cNvPr id="56333" name="Down Arrow 25"/>
          <p:cNvSpPr>
            <a:spLocks noChangeArrowheads="1"/>
          </p:cNvSpPr>
          <p:nvPr/>
        </p:nvSpPr>
        <p:spPr bwMode="auto">
          <a:xfrm>
            <a:off x="4071938" y="3359150"/>
            <a:ext cx="373062" cy="1563688"/>
          </a:xfrm>
          <a:prstGeom prst="downArrow">
            <a:avLst>
              <a:gd name="adj1" fmla="val 50000"/>
              <a:gd name="adj2" fmla="val 4989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e-CH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11510" y="385626"/>
            <a:ext cx="7418387" cy="647700"/>
          </a:xfrm>
        </p:spPr>
        <p:txBody>
          <a:bodyPr/>
          <a:lstStyle/>
          <a:p>
            <a:r>
              <a:rPr lang="en-GB" sz="2800" dirty="0" smtClean="0"/>
              <a:t>CIGRE’s Study Committee </a:t>
            </a:r>
            <a:r>
              <a:rPr lang="en-GB" sz="2800" dirty="0" smtClean="0"/>
              <a:t>Structure</a:t>
            </a:r>
            <a:endParaRPr lang="en-GB" sz="2800" dirty="0" smtClean="0"/>
          </a:p>
        </p:txBody>
      </p:sp>
      <p:grpSp>
        <p:nvGrpSpPr>
          <p:cNvPr id="60419" name="Group 5"/>
          <p:cNvGrpSpPr>
            <a:grpSpLocks/>
          </p:cNvGrpSpPr>
          <p:nvPr/>
        </p:nvGrpSpPr>
        <p:grpSpPr bwMode="auto">
          <a:xfrm>
            <a:off x="1474788" y="1628775"/>
            <a:ext cx="6477000" cy="685800"/>
            <a:chOff x="720" y="1104"/>
            <a:chExt cx="4080" cy="432"/>
          </a:xfrm>
        </p:grpSpPr>
        <p:sp>
          <p:nvSpPr>
            <p:cNvPr id="60437" name="AutoShape 6"/>
            <p:cNvSpPr>
              <a:spLocks noChangeArrowheads="1"/>
            </p:cNvSpPr>
            <p:nvPr/>
          </p:nvSpPr>
          <p:spPr bwMode="auto">
            <a:xfrm>
              <a:off x="3360" y="1104"/>
              <a:ext cx="1440" cy="432"/>
            </a:xfrm>
            <a:prstGeom prst="roundRect">
              <a:avLst>
                <a:gd name="adj" fmla="val 35185"/>
              </a:avLst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A3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HIGH VOLTAGE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EQUIPMENT</a:t>
              </a:r>
            </a:p>
          </p:txBody>
        </p:sp>
        <p:sp>
          <p:nvSpPr>
            <p:cNvPr id="60438" name="AutoShape 7"/>
            <p:cNvSpPr>
              <a:spLocks noChangeArrowheads="1"/>
            </p:cNvSpPr>
            <p:nvPr/>
          </p:nvSpPr>
          <p:spPr bwMode="auto">
            <a:xfrm>
              <a:off x="720" y="1104"/>
              <a:ext cx="1488" cy="432"/>
            </a:xfrm>
            <a:prstGeom prst="roundRect">
              <a:avLst>
                <a:gd name="adj" fmla="val 35185"/>
              </a:avLst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A1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ROTATING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ELECTRICAL MACHINES</a:t>
              </a:r>
            </a:p>
          </p:txBody>
        </p:sp>
        <p:sp>
          <p:nvSpPr>
            <p:cNvPr id="60439" name="AutoShape 8"/>
            <p:cNvSpPr>
              <a:spLocks noChangeArrowheads="1"/>
            </p:cNvSpPr>
            <p:nvPr/>
          </p:nvSpPr>
          <p:spPr bwMode="auto">
            <a:xfrm>
              <a:off x="2256" y="1104"/>
              <a:ext cx="1056" cy="432"/>
            </a:xfrm>
            <a:prstGeom prst="roundRect">
              <a:avLst>
                <a:gd name="adj" fmla="val 35185"/>
              </a:avLst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A2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TRANSFORMERS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fr-FR" sz="1400" b="1"/>
            </a:p>
          </p:txBody>
        </p:sp>
      </p:grpSp>
      <p:grpSp>
        <p:nvGrpSpPr>
          <p:cNvPr id="60420" name="Group 9"/>
          <p:cNvGrpSpPr>
            <a:grpSpLocks/>
          </p:cNvGrpSpPr>
          <p:nvPr/>
        </p:nvGrpSpPr>
        <p:grpSpPr bwMode="auto">
          <a:xfrm>
            <a:off x="466725" y="2492375"/>
            <a:ext cx="8229600" cy="685800"/>
            <a:chOff x="240" y="1536"/>
            <a:chExt cx="5184" cy="432"/>
          </a:xfrm>
        </p:grpSpPr>
        <p:sp>
          <p:nvSpPr>
            <p:cNvPr id="60432" name="AutoShape 10"/>
            <p:cNvSpPr>
              <a:spLocks noChangeArrowheads="1"/>
            </p:cNvSpPr>
            <p:nvPr/>
          </p:nvSpPr>
          <p:spPr bwMode="auto">
            <a:xfrm>
              <a:off x="240" y="1536"/>
              <a:ext cx="1056" cy="432"/>
            </a:xfrm>
            <a:prstGeom prst="roundRect">
              <a:avLst>
                <a:gd name="adj" fmla="val 35185"/>
              </a:avLst>
            </a:prstGeom>
            <a:solidFill>
              <a:srgbClr val="00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B1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 INSULATED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CABLES</a:t>
              </a:r>
            </a:p>
          </p:txBody>
        </p:sp>
        <p:sp>
          <p:nvSpPr>
            <p:cNvPr id="60433" name="AutoShape 11"/>
            <p:cNvSpPr>
              <a:spLocks noChangeArrowheads="1"/>
            </p:cNvSpPr>
            <p:nvPr/>
          </p:nvSpPr>
          <p:spPr bwMode="auto">
            <a:xfrm>
              <a:off x="1344" y="1536"/>
              <a:ext cx="912" cy="432"/>
            </a:xfrm>
            <a:prstGeom prst="roundRect">
              <a:avLst>
                <a:gd name="adj" fmla="val 35185"/>
              </a:avLst>
            </a:prstGeom>
            <a:solidFill>
              <a:srgbClr val="00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B2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OVERHEAD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LINES</a:t>
              </a:r>
            </a:p>
          </p:txBody>
        </p:sp>
        <p:sp>
          <p:nvSpPr>
            <p:cNvPr id="60434" name="AutoShape 12"/>
            <p:cNvSpPr>
              <a:spLocks noChangeArrowheads="1"/>
            </p:cNvSpPr>
            <p:nvPr/>
          </p:nvSpPr>
          <p:spPr bwMode="auto">
            <a:xfrm>
              <a:off x="2304" y="1536"/>
              <a:ext cx="912" cy="432"/>
            </a:xfrm>
            <a:prstGeom prst="roundRect">
              <a:avLst>
                <a:gd name="adj" fmla="val 35185"/>
              </a:avLst>
            </a:prstGeom>
            <a:solidFill>
              <a:srgbClr val="00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SUBSTATIONS</a:t>
              </a:r>
            </a:p>
          </p:txBody>
        </p:sp>
        <p:sp>
          <p:nvSpPr>
            <p:cNvPr id="60435" name="AutoShape 13"/>
            <p:cNvSpPr>
              <a:spLocks noChangeArrowheads="1"/>
            </p:cNvSpPr>
            <p:nvPr/>
          </p:nvSpPr>
          <p:spPr bwMode="auto">
            <a:xfrm>
              <a:off x="3264" y="1536"/>
              <a:ext cx="1056" cy="432"/>
            </a:xfrm>
            <a:prstGeom prst="roundRect">
              <a:avLst>
                <a:gd name="adj" fmla="val 35185"/>
              </a:avLst>
            </a:prstGeom>
            <a:solidFill>
              <a:srgbClr val="00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fr-FR" sz="1400" b="1"/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B4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HVDC &amp; POWER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ELECTRONICS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fr-FR" sz="1400" b="1"/>
            </a:p>
          </p:txBody>
        </p:sp>
        <p:sp>
          <p:nvSpPr>
            <p:cNvPr id="60436" name="AutoShape 14"/>
            <p:cNvSpPr>
              <a:spLocks noChangeArrowheads="1"/>
            </p:cNvSpPr>
            <p:nvPr/>
          </p:nvSpPr>
          <p:spPr bwMode="auto">
            <a:xfrm>
              <a:off x="4368" y="1536"/>
              <a:ext cx="1056" cy="432"/>
            </a:xfrm>
            <a:prstGeom prst="roundRect">
              <a:avLst>
                <a:gd name="adj" fmla="val 35185"/>
              </a:avLst>
            </a:prstGeom>
            <a:solidFill>
              <a:srgbClr val="00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B5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PROTECTION &amp;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AUTOMATION</a:t>
              </a:r>
            </a:p>
          </p:txBody>
        </p:sp>
      </p:grpSp>
      <p:sp>
        <p:nvSpPr>
          <p:cNvPr id="60421" name="AutoShape 15"/>
          <p:cNvSpPr>
            <a:spLocks noChangeArrowheads="1"/>
          </p:cNvSpPr>
          <p:nvPr/>
        </p:nvSpPr>
        <p:spPr bwMode="auto">
          <a:xfrm>
            <a:off x="5865813" y="4581525"/>
            <a:ext cx="2667000" cy="685800"/>
          </a:xfrm>
          <a:prstGeom prst="roundRect">
            <a:avLst>
              <a:gd name="adj" fmla="val 35185"/>
            </a:avLst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FR" sz="1400" b="1"/>
              <a:t>C6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fr-FR" sz="1400" b="1"/>
              <a:t>DISTRIBUTION SYSTEMS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fr-FR" sz="1400" b="1"/>
              <a:t>&amp; DISPERSED GENERATION</a:t>
            </a:r>
          </a:p>
        </p:txBody>
      </p:sp>
      <p:sp>
        <p:nvSpPr>
          <p:cNvPr id="60422" name="AutoShape 16"/>
          <p:cNvSpPr>
            <a:spLocks noChangeArrowheads="1"/>
          </p:cNvSpPr>
          <p:nvPr/>
        </p:nvSpPr>
        <p:spPr bwMode="auto">
          <a:xfrm>
            <a:off x="3275013" y="4508500"/>
            <a:ext cx="2438400" cy="762000"/>
          </a:xfrm>
          <a:prstGeom prst="roundRect">
            <a:avLst>
              <a:gd name="adj" fmla="val 35185"/>
            </a:avLst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FR" sz="1400" b="1"/>
              <a:t>C5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fr-FR" sz="1400" b="1"/>
              <a:t>ELECTRICITY MARKETS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fr-FR" sz="1400" b="1"/>
              <a:t>&amp; REGULATIONC5</a:t>
            </a:r>
          </a:p>
        </p:txBody>
      </p:sp>
      <p:sp>
        <p:nvSpPr>
          <p:cNvPr id="60423" name="AutoShape 17"/>
          <p:cNvSpPr>
            <a:spLocks noChangeArrowheads="1"/>
          </p:cNvSpPr>
          <p:nvPr/>
        </p:nvSpPr>
        <p:spPr bwMode="auto">
          <a:xfrm>
            <a:off x="5726113" y="3716338"/>
            <a:ext cx="2590800" cy="685800"/>
          </a:xfrm>
          <a:prstGeom prst="roundRect">
            <a:avLst>
              <a:gd name="adj" fmla="val 35185"/>
            </a:avLst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FR" sz="1400" b="1"/>
              <a:t>C3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fr-FR" sz="1400" b="1"/>
              <a:t>SYSTEM ENVIRONMENTAL</a:t>
            </a:r>
            <a:br>
              <a:rPr lang="fr-FR" sz="1400" b="1"/>
            </a:br>
            <a:r>
              <a:rPr lang="fr-FR" sz="1400" b="1"/>
              <a:t>PERFORMANCE</a:t>
            </a:r>
          </a:p>
        </p:txBody>
      </p:sp>
      <p:grpSp>
        <p:nvGrpSpPr>
          <p:cNvPr id="60424" name="Group 18"/>
          <p:cNvGrpSpPr>
            <a:grpSpLocks/>
          </p:cNvGrpSpPr>
          <p:nvPr/>
        </p:nvGrpSpPr>
        <p:grpSpPr bwMode="auto">
          <a:xfrm>
            <a:off x="971550" y="3716338"/>
            <a:ext cx="4648200" cy="1524000"/>
            <a:chOff x="432" y="2400"/>
            <a:chExt cx="2928" cy="960"/>
          </a:xfrm>
        </p:grpSpPr>
        <p:sp>
          <p:nvSpPr>
            <p:cNvPr id="60429" name="AutoShape 19"/>
            <p:cNvSpPr>
              <a:spLocks noChangeArrowheads="1"/>
            </p:cNvSpPr>
            <p:nvPr/>
          </p:nvSpPr>
          <p:spPr bwMode="auto">
            <a:xfrm>
              <a:off x="1968" y="2400"/>
              <a:ext cx="1392" cy="432"/>
            </a:xfrm>
            <a:prstGeom prst="roundRect">
              <a:avLst>
                <a:gd name="adj" fmla="val 35185"/>
              </a:avLst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C2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SYSTEM OPERATION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&amp; CONTROL</a:t>
              </a:r>
            </a:p>
          </p:txBody>
        </p:sp>
        <p:sp>
          <p:nvSpPr>
            <p:cNvPr id="60430" name="AutoShape 20"/>
            <p:cNvSpPr>
              <a:spLocks noChangeArrowheads="1"/>
            </p:cNvSpPr>
            <p:nvPr/>
          </p:nvSpPr>
          <p:spPr bwMode="auto">
            <a:xfrm>
              <a:off x="432" y="2400"/>
              <a:ext cx="1488" cy="432"/>
            </a:xfrm>
            <a:prstGeom prst="roundRect">
              <a:avLst>
                <a:gd name="adj" fmla="val 35185"/>
              </a:avLst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C1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SYSTEM DEVELOPMENT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&amp; ECONOMICS</a:t>
              </a:r>
            </a:p>
          </p:txBody>
        </p:sp>
        <p:sp>
          <p:nvSpPr>
            <p:cNvPr id="60431" name="AutoShape 21"/>
            <p:cNvSpPr>
              <a:spLocks noChangeArrowheads="1"/>
            </p:cNvSpPr>
            <p:nvPr/>
          </p:nvSpPr>
          <p:spPr bwMode="auto">
            <a:xfrm>
              <a:off x="432" y="2928"/>
              <a:ext cx="1296" cy="432"/>
            </a:xfrm>
            <a:prstGeom prst="roundRect">
              <a:avLst>
                <a:gd name="adj" fmla="val 35185"/>
              </a:avLst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fr-FR" sz="1400" b="1"/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C4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SYSTEM TECHNICAL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PERFORMANCE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fr-FR" sz="14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60425" name="Group 22"/>
          <p:cNvGrpSpPr>
            <a:grpSpLocks/>
          </p:cNvGrpSpPr>
          <p:nvPr/>
        </p:nvGrpSpPr>
        <p:grpSpPr bwMode="auto">
          <a:xfrm>
            <a:off x="2124075" y="5445125"/>
            <a:ext cx="5105400" cy="762000"/>
            <a:chOff x="1056" y="3360"/>
            <a:chExt cx="3216" cy="480"/>
          </a:xfrm>
        </p:grpSpPr>
        <p:sp>
          <p:nvSpPr>
            <p:cNvPr id="60427" name="AutoShape 23"/>
            <p:cNvSpPr>
              <a:spLocks noChangeArrowheads="1"/>
            </p:cNvSpPr>
            <p:nvPr/>
          </p:nvSpPr>
          <p:spPr bwMode="auto">
            <a:xfrm>
              <a:off x="1056" y="3360"/>
              <a:ext cx="1584" cy="480"/>
            </a:xfrm>
            <a:prstGeom prst="roundRect">
              <a:avLst>
                <a:gd name="adj" fmla="val 35185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D1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MATERIALS &amp; EMERGING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TEST TECHNOLOGIES</a:t>
              </a:r>
            </a:p>
          </p:txBody>
        </p:sp>
        <p:sp>
          <p:nvSpPr>
            <p:cNvPr id="60428" name="AutoShape 24"/>
            <p:cNvSpPr>
              <a:spLocks noChangeArrowheads="1"/>
            </p:cNvSpPr>
            <p:nvPr/>
          </p:nvSpPr>
          <p:spPr bwMode="auto">
            <a:xfrm>
              <a:off x="2688" y="3360"/>
              <a:ext cx="1584" cy="480"/>
            </a:xfrm>
            <a:prstGeom prst="roundRect">
              <a:avLst>
                <a:gd name="adj" fmla="val 35185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D2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INFORMATION SYSTEMS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sz="1400" b="1"/>
                <a:t>&amp; TELECOMMUNICATIONS</a:t>
              </a:r>
            </a:p>
          </p:txBody>
        </p:sp>
      </p:grpSp>
      <p:sp>
        <p:nvSpPr>
          <p:cNvPr id="60426" name="Rectangle 26"/>
          <p:cNvSpPr>
            <a:spLocks noChangeArrowheads="1"/>
          </p:cNvSpPr>
          <p:nvPr/>
        </p:nvSpPr>
        <p:spPr bwMode="auto">
          <a:xfrm>
            <a:off x="4251325" y="2476500"/>
            <a:ext cx="3921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FR" sz="1400" b="1"/>
              <a:t>B3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>
                <a:solidFill>
                  <a:srgbClr val="006600"/>
                </a:solidFill>
              </a:rPr>
              <a:t>Key </a:t>
            </a:r>
            <a:r>
              <a:rPr lang="de-CH" dirty="0" err="1" smtClean="0">
                <a:solidFill>
                  <a:srgbClr val="006600"/>
                </a:solidFill>
              </a:rPr>
              <a:t>assets</a:t>
            </a:r>
            <a:r>
              <a:rPr lang="de-CH" dirty="0" smtClean="0">
                <a:solidFill>
                  <a:srgbClr val="006600"/>
                </a:solidFill>
              </a:rPr>
              <a:t> </a:t>
            </a:r>
            <a:r>
              <a:rPr lang="de-CH" dirty="0" err="1" smtClean="0">
                <a:solidFill>
                  <a:srgbClr val="006600"/>
                </a:solidFill>
              </a:rPr>
              <a:t>of</a:t>
            </a:r>
            <a:r>
              <a:rPr lang="de-CH" dirty="0" smtClean="0">
                <a:solidFill>
                  <a:srgbClr val="006600"/>
                </a:solidFill>
              </a:rPr>
              <a:t> CIGRE</a:t>
            </a:r>
            <a:endParaRPr lang="de-CH" dirty="0">
              <a:solidFill>
                <a:srgbClr val="0066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056" y="1921863"/>
            <a:ext cx="7772400" cy="4114800"/>
          </a:xfrm>
        </p:spPr>
        <p:txBody>
          <a:bodyPr/>
          <a:lstStyle/>
          <a:p>
            <a:r>
              <a:rPr lang="de-CH" sz="2800" b="1" dirty="0" err="1" smtClean="0">
                <a:solidFill>
                  <a:srgbClr val="006600"/>
                </a:solidFill>
              </a:rPr>
              <a:t>Activities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of</a:t>
            </a:r>
            <a:r>
              <a:rPr lang="de-CH" sz="2800" b="1" dirty="0" smtClean="0">
                <a:solidFill>
                  <a:srgbClr val="006600"/>
                </a:solidFill>
              </a:rPr>
              <a:t> National </a:t>
            </a:r>
            <a:r>
              <a:rPr lang="de-CH" sz="2800" b="1" dirty="0" err="1" smtClean="0">
                <a:solidFill>
                  <a:srgbClr val="006600"/>
                </a:solidFill>
              </a:rPr>
              <a:t>Committees</a:t>
            </a:r>
            <a:r>
              <a:rPr lang="de-CH" sz="2800" b="1" dirty="0" smtClean="0">
                <a:solidFill>
                  <a:srgbClr val="006600"/>
                </a:solidFill>
              </a:rPr>
              <a:t/>
            </a:r>
            <a:br>
              <a:rPr lang="de-CH" sz="2800" b="1" dirty="0" smtClean="0">
                <a:solidFill>
                  <a:srgbClr val="006600"/>
                </a:solidFill>
              </a:rPr>
            </a:br>
            <a:endParaRPr lang="de-CH" sz="2800" b="1" dirty="0" smtClean="0">
              <a:solidFill>
                <a:srgbClr val="006600"/>
              </a:solidFill>
            </a:endParaRPr>
          </a:p>
          <a:p>
            <a:r>
              <a:rPr lang="de-CH" sz="2800" b="1" dirty="0" smtClean="0">
                <a:solidFill>
                  <a:srgbClr val="006600"/>
                </a:solidFill>
              </a:rPr>
              <a:t>Study </a:t>
            </a:r>
            <a:r>
              <a:rPr lang="de-CH" sz="2800" b="1" dirty="0" err="1" smtClean="0">
                <a:solidFill>
                  <a:srgbClr val="006600"/>
                </a:solidFill>
              </a:rPr>
              <a:t>Committees</a:t>
            </a: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800" b="1" dirty="0" err="1" smtClean="0">
                <a:solidFill>
                  <a:srgbClr val="006600"/>
                </a:solidFill>
              </a:rPr>
              <a:t>and</a:t>
            </a:r>
            <a:r>
              <a:rPr lang="de-CH" sz="2800" b="1" dirty="0" smtClean="0">
                <a:solidFill>
                  <a:srgbClr val="006600"/>
                </a:solidFill>
              </a:rPr>
              <a:t> Working </a:t>
            </a:r>
            <a:r>
              <a:rPr lang="de-CH" sz="2800" b="1" dirty="0" err="1" smtClean="0">
                <a:solidFill>
                  <a:srgbClr val="006600"/>
                </a:solidFill>
              </a:rPr>
              <a:t>groups</a:t>
            </a:r>
            <a:r>
              <a:rPr lang="de-CH" sz="2800" b="1" dirty="0" smtClean="0">
                <a:solidFill>
                  <a:srgbClr val="006600"/>
                </a:solidFill>
              </a:rPr>
              <a:t/>
            </a:r>
            <a:br>
              <a:rPr lang="de-CH" sz="2800" b="1" dirty="0" smtClean="0">
                <a:solidFill>
                  <a:srgbClr val="006600"/>
                </a:solidFill>
              </a:rPr>
            </a:br>
            <a:endParaRPr lang="de-CH" sz="2800" b="1" dirty="0" smtClean="0">
              <a:solidFill>
                <a:srgbClr val="006600"/>
              </a:solidFill>
            </a:endParaRPr>
          </a:p>
          <a:p>
            <a:r>
              <a:rPr lang="de-CH" sz="2800" b="1" dirty="0" err="1" smtClean="0">
                <a:solidFill>
                  <a:srgbClr val="006600"/>
                </a:solidFill>
              </a:rPr>
              <a:t>Conferences</a:t>
            </a:r>
            <a:r>
              <a:rPr lang="de-CH" sz="2800" b="1" dirty="0" smtClean="0">
                <a:solidFill>
                  <a:srgbClr val="006600"/>
                </a:solidFill>
              </a:rPr>
              <a:t/>
            </a:r>
            <a:br>
              <a:rPr lang="de-CH" sz="2800" b="1" dirty="0" smtClean="0">
                <a:solidFill>
                  <a:srgbClr val="006600"/>
                </a:solidFill>
              </a:rPr>
            </a:br>
            <a:r>
              <a:rPr lang="de-CH" sz="2800" b="1" dirty="0" smtClean="0">
                <a:solidFill>
                  <a:srgbClr val="006600"/>
                </a:solidFill>
              </a:rPr>
              <a:t> </a:t>
            </a:r>
            <a:r>
              <a:rPr lang="de-CH" sz="2400" b="1" dirty="0" smtClean="0">
                <a:solidFill>
                  <a:srgbClr val="006600"/>
                </a:solidFill>
              </a:rPr>
              <a:t>.. </a:t>
            </a:r>
            <a:r>
              <a:rPr lang="de-CH" sz="2400" b="1" i="1" dirty="0" err="1" smtClean="0">
                <a:solidFill>
                  <a:srgbClr val="006600"/>
                </a:solidFill>
              </a:rPr>
              <a:t>Flagship</a:t>
            </a:r>
            <a:r>
              <a:rPr lang="de-CH" sz="2400" b="1" i="1" dirty="0" smtClean="0">
                <a:solidFill>
                  <a:srgbClr val="006600"/>
                </a:solidFill>
              </a:rPr>
              <a:t>: Session in Paris </a:t>
            </a:r>
            <a:r>
              <a:rPr lang="de-CH" sz="2400" b="1" i="1" dirty="0" err="1" smtClean="0">
                <a:solidFill>
                  <a:srgbClr val="006600"/>
                </a:solidFill>
              </a:rPr>
              <a:t>with</a:t>
            </a:r>
            <a:r>
              <a:rPr lang="de-CH" sz="2400" b="1" i="1" dirty="0" smtClean="0">
                <a:solidFill>
                  <a:srgbClr val="006600"/>
                </a:solidFill>
              </a:rPr>
              <a:t> </a:t>
            </a:r>
            <a:r>
              <a:rPr lang="de-CH" sz="2400" b="1" i="1" dirty="0" err="1" smtClean="0">
                <a:solidFill>
                  <a:srgbClr val="006600"/>
                </a:solidFill>
              </a:rPr>
              <a:t>more</a:t>
            </a:r>
            <a:r>
              <a:rPr lang="de-CH" sz="2400" b="1" i="1" dirty="0" smtClean="0">
                <a:solidFill>
                  <a:srgbClr val="006600"/>
                </a:solidFill>
              </a:rPr>
              <a:t> </a:t>
            </a:r>
            <a:r>
              <a:rPr lang="de-CH" sz="2400" b="1" i="1" dirty="0" err="1" smtClean="0">
                <a:solidFill>
                  <a:srgbClr val="006600"/>
                </a:solidFill>
              </a:rPr>
              <a:t>that</a:t>
            </a:r>
            <a:r>
              <a:rPr lang="de-CH" sz="2400" b="1" i="1" dirty="0" smtClean="0">
                <a:solidFill>
                  <a:srgbClr val="006600"/>
                </a:solidFill>
              </a:rPr>
              <a:t> 3000 </a:t>
            </a:r>
            <a:r>
              <a:rPr lang="de-CH" sz="2400" b="1" i="1" dirty="0" err="1" smtClean="0">
                <a:solidFill>
                  <a:srgbClr val="006600"/>
                </a:solidFill>
              </a:rPr>
              <a:t>attandents</a:t>
            </a:r>
            <a:r>
              <a:rPr lang="de-CH" sz="2400" b="1" i="1" dirty="0" smtClean="0">
                <a:solidFill>
                  <a:srgbClr val="006600"/>
                </a:solidFill>
              </a:rPr>
              <a:t>…</a:t>
            </a:r>
            <a:br>
              <a:rPr lang="de-CH" sz="2400" b="1" i="1" dirty="0" smtClean="0">
                <a:solidFill>
                  <a:srgbClr val="006600"/>
                </a:solidFill>
              </a:rPr>
            </a:br>
            <a:endParaRPr lang="de-CH" sz="2800" b="1" i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58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de-CH" b="1" dirty="0" smtClean="0">
                <a:solidFill>
                  <a:srgbClr val="C00000"/>
                </a:solidFill>
              </a:rPr>
              <a:t>!! </a:t>
            </a:r>
            <a:r>
              <a:rPr lang="de-CH" b="1" dirty="0" err="1" smtClean="0">
                <a:solidFill>
                  <a:srgbClr val="C00000"/>
                </a:solidFill>
              </a:rPr>
              <a:t>Congratulations</a:t>
            </a:r>
            <a:r>
              <a:rPr lang="de-CH" b="1" dirty="0" smtClean="0">
                <a:solidFill>
                  <a:srgbClr val="C00000"/>
                </a:solidFill>
              </a:rPr>
              <a:t> on </a:t>
            </a:r>
            <a:r>
              <a:rPr lang="de-CH" b="1" dirty="0" err="1" smtClean="0">
                <a:solidFill>
                  <a:srgbClr val="C00000"/>
                </a:solidFill>
              </a:rPr>
              <a:t>the</a:t>
            </a:r>
            <a:r>
              <a:rPr lang="de-CH" b="1" dirty="0" smtClean="0">
                <a:solidFill>
                  <a:srgbClr val="C00000"/>
                </a:solidFill>
              </a:rPr>
              <a:t> 90th </a:t>
            </a:r>
            <a:r>
              <a:rPr lang="de-CH" b="1" dirty="0" err="1" smtClean="0">
                <a:solidFill>
                  <a:srgbClr val="C00000"/>
                </a:solidFill>
              </a:rPr>
              <a:t>anniversary</a:t>
            </a:r>
            <a:r>
              <a:rPr lang="de-CH" b="1" dirty="0" smtClean="0">
                <a:solidFill>
                  <a:srgbClr val="C00000"/>
                </a:solidFill>
              </a:rPr>
              <a:t> </a:t>
            </a:r>
            <a:r>
              <a:rPr lang="de-CH" b="1" dirty="0" err="1" smtClean="0">
                <a:solidFill>
                  <a:srgbClr val="C00000"/>
                </a:solidFill>
              </a:rPr>
              <a:t>of</a:t>
            </a:r>
            <a:r>
              <a:rPr lang="de-CH" b="1" dirty="0" smtClean="0">
                <a:solidFill>
                  <a:srgbClr val="C00000"/>
                </a:solidFill>
              </a:rPr>
              <a:t> </a:t>
            </a:r>
            <a:r>
              <a:rPr lang="de-CH" b="1" dirty="0" err="1" smtClean="0">
                <a:solidFill>
                  <a:srgbClr val="C00000"/>
                </a:solidFill>
              </a:rPr>
              <a:t>the</a:t>
            </a:r>
            <a:r>
              <a:rPr lang="de-CH" b="1" dirty="0" smtClean="0">
                <a:solidFill>
                  <a:srgbClr val="C00000"/>
                </a:solidFill>
              </a:rPr>
              <a:t> </a:t>
            </a:r>
            <a:r>
              <a:rPr lang="de-CH" b="1" dirty="0" err="1" smtClean="0">
                <a:solidFill>
                  <a:srgbClr val="C00000"/>
                </a:solidFill>
              </a:rPr>
              <a:t>Russian</a:t>
            </a:r>
            <a:r>
              <a:rPr lang="de-CH" b="1" dirty="0" smtClean="0">
                <a:solidFill>
                  <a:srgbClr val="C00000"/>
                </a:solidFill>
              </a:rPr>
              <a:t> National </a:t>
            </a:r>
            <a:r>
              <a:rPr lang="de-CH" b="1" dirty="0" err="1" smtClean="0">
                <a:solidFill>
                  <a:srgbClr val="C00000"/>
                </a:solidFill>
              </a:rPr>
              <a:t>Committee</a:t>
            </a:r>
            <a:r>
              <a:rPr lang="de-CH" b="1" dirty="0" smtClean="0">
                <a:solidFill>
                  <a:srgbClr val="C00000"/>
                </a:solidFill>
              </a:rPr>
              <a:t> !!</a:t>
            </a:r>
          </a:p>
          <a:p>
            <a:pPr marL="0" indent="0" algn="ctr">
              <a:buNone/>
            </a:pPr>
            <a:endParaRPr lang="de-CH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de-CH" b="1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de-CH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de-CH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673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nd_Cigre">
  <a:themeElements>
    <a:clrScheme name="Fond_Cigr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Fond_Cigre">
      <a:majorFont>
        <a:latin typeface="Verdana"/>
        <a:ea typeface=""/>
        <a:cs typeface=""/>
      </a:majorFont>
      <a:minorFont>
        <a:latin typeface="Times New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A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A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Fond_Cigr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nd_Cigr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nd_Cigr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nd_Cigr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nd_Cigr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nd_Cigr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nd_Cigr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Fond_Cigre">
  <a:themeElements>
    <a:clrScheme name="1_Fond_Cigr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Fond_Cigr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A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A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1_Fond_Cigr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Fond_Cigr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ond_Cigr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ond_Cigr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ond_Cigr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ond_Cigr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Fond_Cigr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aster CC ETH Zürich">
  <a:themeElements>
    <a:clrScheme name="ETH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335B"/>
      </a:accent1>
      <a:accent2>
        <a:srgbClr val="005091"/>
      </a:accent2>
      <a:accent3>
        <a:srgbClr val="7FA7C8"/>
      </a:accent3>
      <a:accent4>
        <a:srgbClr val="BFD3E3"/>
      </a:accent4>
      <a:accent5>
        <a:srgbClr val="F5A858"/>
      </a:accent5>
      <a:accent6>
        <a:srgbClr val="7A4A60"/>
      </a:accent6>
      <a:hlink>
        <a:srgbClr val="52ADE7"/>
      </a:hlink>
      <a:folHlink>
        <a:srgbClr val="C7E4F7"/>
      </a:folHlink>
    </a:clrScheme>
    <a:fontScheme name="1_Leere Prä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36000" rIns="0" bIns="3600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ts val="2400"/>
          </a:lnSpc>
          <a:spcBef>
            <a:spcPts val="600"/>
          </a:spcBef>
          <a:spcAft>
            <a:spcPct val="0"/>
          </a:spcAft>
          <a:buClr>
            <a:srgbClr val="2A6AB3"/>
          </a:buClr>
          <a:buSzPct val="110000"/>
          <a:buFont typeface="Wingdings" pitchFamily="16" charset="2"/>
          <a:buNone/>
          <a:tabLst/>
          <a:defRPr kumimoji="0" lang="en-GB" sz="1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36000" rIns="0" bIns="3600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ts val="2400"/>
          </a:lnSpc>
          <a:spcBef>
            <a:spcPts val="600"/>
          </a:spcBef>
          <a:spcAft>
            <a:spcPct val="0"/>
          </a:spcAft>
          <a:buClr>
            <a:srgbClr val="2A6AB3"/>
          </a:buClr>
          <a:buSzPct val="110000"/>
          <a:buFont typeface="Wingdings" pitchFamily="16" charset="2"/>
          <a:buNone/>
          <a:tabLst/>
          <a:defRPr kumimoji="0" lang="en-GB" sz="1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C:\WINDOWS\Application Data\Microsoft\Modèles\Fond_Cigre.pot</Template>
  <TotalTime>0</TotalTime>
  <Words>572</Words>
  <Application>Microsoft Office PowerPoint</Application>
  <PresentationFormat>On-screen Show (4:3)</PresentationFormat>
  <Paragraphs>230</Paragraphs>
  <Slides>20</Slides>
  <Notes>1</Notes>
  <HiddenSlides>1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ＭＳ Ｐゴシック</vt:lpstr>
      <vt:lpstr>Arial</vt:lpstr>
      <vt:lpstr>Times New Roman</vt:lpstr>
      <vt:lpstr>Verdana</vt:lpstr>
      <vt:lpstr>Wingdings</vt:lpstr>
      <vt:lpstr>Fond_Cigre</vt:lpstr>
      <vt:lpstr>1_Fond_Cigre</vt:lpstr>
      <vt:lpstr>Master CC ETH Zürich</vt:lpstr>
      <vt:lpstr>Photo Editor Photo</vt:lpstr>
      <vt:lpstr>GIGRE in the Dynamic Change of the Electric Power Sector   Klaus Fröhlich President of CIGRE</vt:lpstr>
      <vt:lpstr>Sufficient Supply of energy  – a global problem</vt:lpstr>
      <vt:lpstr>The electric power sector experiences significant challenges</vt:lpstr>
      <vt:lpstr>An adequate  Transmission and Distribution system is crucial </vt:lpstr>
      <vt:lpstr>Technology is available</vt:lpstr>
      <vt:lpstr> </vt:lpstr>
      <vt:lpstr>The Smart Grid Evolution</vt:lpstr>
      <vt:lpstr>Key Problems</vt:lpstr>
      <vt:lpstr>the future of the power system is a challenge for engineers, scientists, economists and polititians equally</vt:lpstr>
      <vt:lpstr>CIGRE’s Role</vt:lpstr>
      <vt:lpstr>What is CIGRE?</vt:lpstr>
      <vt:lpstr>Mission of CIGRE</vt:lpstr>
      <vt:lpstr>A Worldwide Network</vt:lpstr>
      <vt:lpstr>A Worldwide Audience</vt:lpstr>
      <vt:lpstr>CIGRE‘s Fields of activities </vt:lpstr>
      <vt:lpstr>Cigre‘s Strategic Directions</vt:lpstr>
      <vt:lpstr>230 International Working Groups</vt:lpstr>
      <vt:lpstr>CIGRE’s Study Committee Structure</vt:lpstr>
      <vt:lpstr>Key assets of CIGRE</vt:lpstr>
      <vt:lpstr>PowerPoint Presentation</vt:lpstr>
    </vt:vector>
  </TitlesOfParts>
  <Company>TransGrid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CIGRE Presentation Germany 18-11-03</dc:title>
  <dc:creator>Jean Kowal</dc:creator>
  <cp:lastModifiedBy>Fröhlich  Klaus</cp:lastModifiedBy>
  <cp:revision>819</cp:revision>
  <cp:lastPrinted>2012-08-13T08:53:00Z</cp:lastPrinted>
  <dcterms:created xsi:type="dcterms:W3CDTF">2000-09-28T21:41:49Z</dcterms:created>
  <dcterms:modified xsi:type="dcterms:W3CDTF">2013-09-19T12:22:49Z</dcterms:modified>
</cp:coreProperties>
</file>