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3.xml" ContentType="application/vnd.openxmlformats-officedocument.drawingml.chart+xml"/>
  <Override PartName="/ppt/charts/chart4.xml" ContentType="application/vnd.openxmlformats-officedocument.drawingml.char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rawings/drawing3.xml" ContentType="application/vnd.openxmlformats-officedocument.drawingml.chartshapes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sldIdLst>
    <p:sldId id="256" r:id="rId2"/>
    <p:sldId id="273" r:id="rId3"/>
    <p:sldId id="274" r:id="rId4"/>
    <p:sldId id="259" r:id="rId5"/>
    <p:sldId id="260" r:id="rId6"/>
    <p:sldId id="261" r:id="rId7"/>
    <p:sldId id="262" r:id="rId8"/>
    <p:sldId id="263" r:id="rId9"/>
    <p:sldId id="275" r:id="rId10"/>
    <p:sldId id="265" r:id="rId11"/>
    <p:sldId id="276" r:id="rId12"/>
    <p:sldId id="266" r:id="rId13"/>
    <p:sldId id="280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798" y="12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tihomirovia\Desktop\&#1044;&#1086;&#1082;&#1083;&#1072;&#1076;%20&#1050;&#1056;&#1053;%20&#1085;&#1072;%20&#1082;&#1086;&#1085;&#1092;&#1077;&#1088;&#1077;&#1085;&#1094;&#1080;&#1080;%2005.12.2012\&#1044;&#1086;&#1082;&#1083;&#1072;&#1076;%2031.01.14\&#1080;&#1089;&#1093;&#1086;&#1076;&#1085;&#1080;&#1082;&#1080;%20&#1076;&#1083;&#1103;%20&#1076;&#1086;&#1082;&#1083;&#1072;&#1076;&#1072;%2031.01.2014\&#1044;&#1080;&#1085;&#1072;&#1084;&#1080;&#1082;&#1072;%20&#1080;&#1079;&#1084;&#1077;&#1085;&#1077;&#1085;&#1080;&#1103;%20&#1082;&#1086;&#1083;-&#1074;&#1072;%20&#1072;&#1074;&#1090;&#1086;&#1084;&#1072;&#1090;&#1080;&#1079;&#1080;&#1088;&#1086;&#1074;&#1072;&#1085;&#1085;&#1099;&#1093;%20&#1058;&#1059;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fs-netcom-001\Groups\SSUEM\5%20&#1064;&#1086;&#1088;&#1086;&#1085;&#1080;&#1085;%20&#1042;_&#1053;\37.%20&#1057;&#1083;&#1072;&#1081;&#1076;%20&#1087;&#1086;%20&#1087;&#1083;&#1072;&#1085;&#1072;&#1084;%20&#1040;&#1048;&#1048;&#1057;%2012-13&#1075;&#1075;\&#1044;&#1072;&#1085;&#1085;&#1085;&#1099;&#1077;%20&#1087;&#1086;%20&#1040;&#1048;&#1048;&#1057;&#1050;&#1059;&#1069;%20&#1080;%20&#1040;&#1057;&#1058;&#1059;&#1069;%20&#1076;&#1083;&#1103;%20&#1089;&#1083;&#1072;&#1081;&#1076;&#1072;%20&#1086;&#1090;%2022.08.2012_111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\\fs-netcom-001\Groups\SSUEM\5%20&#1064;&#1086;&#1088;&#1086;&#1085;&#1080;&#1085;%20&#1042;_&#1053;\37.%20&#1057;&#1083;&#1072;&#1081;&#1076;%20&#1087;&#1086;%20&#1087;&#1083;&#1072;&#1085;&#1072;&#1084;%20&#1040;&#1048;&#1048;&#1057;%2012-13&#1075;&#1075;\&#1044;&#1072;&#1085;&#1085;&#1085;&#1099;&#1077;%20&#1087;&#1086;%20&#1040;&#1048;&#1048;&#1057;&#1050;&#1059;&#1069;%20&#1080;%20&#1040;&#1057;&#1058;&#1059;&#1069;%20&#1076;&#1083;&#1103;%20&#1089;&#1083;&#1072;&#1081;&#1076;&#1072;%20&#1086;&#1090;%2022.08.2012_111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1155029243391822"/>
          <c:y val="0.11102818004186697"/>
          <c:w val="0.7687646681960032"/>
          <c:h val="0.7523129055716512"/>
        </c:manualLayout>
      </c:layout>
      <c:lineChart>
        <c:grouping val="stacked"/>
        <c:ser>
          <c:idx val="0"/>
          <c:order val="0"/>
          <c:cat>
            <c:numRef>
              <c:f>Лист1!$C$4:$K$4</c:f>
              <c:numCache>
                <c:formatCode>General</c:formatCod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</c:numCache>
            </c:numRef>
          </c:cat>
          <c:val>
            <c:numRef>
              <c:f>Лист1!$C$5:$K$5</c:f>
              <c:numCache>
                <c:formatCode>General</c:formatCode>
                <c:ptCount val="9"/>
                <c:pt idx="0">
                  <c:v>3351</c:v>
                </c:pt>
                <c:pt idx="1">
                  <c:v>5167</c:v>
                </c:pt>
                <c:pt idx="2">
                  <c:v>6170</c:v>
                </c:pt>
                <c:pt idx="3">
                  <c:v>8498</c:v>
                </c:pt>
                <c:pt idx="4">
                  <c:v>13357</c:v>
                </c:pt>
                <c:pt idx="5">
                  <c:v>15957</c:v>
                </c:pt>
                <c:pt idx="6">
                  <c:v>22048</c:v>
                </c:pt>
                <c:pt idx="7">
                  <c:v>26307</c:v>
                </c:pt>
                <c:pt idx="8">
                  <c:v>30500</c:v>
                </c:pt>
              </c:numCache>
            </c:numRef>
          </c:val>
        </c:ser>
        <c:dLbls/>
        <c:marker val="1"/>
        <c:axId val="54932224"/>
        <c:axId val="54933760"/>
      </c:lineChart>
      <c:dateAx>
        <c:axId val="54932224"/>
        <c:scaling>
          <c:orientation val="minMax"/>
        </c:scaling>
        <c:axPos val="b"/>
        <c:numFmt formatCode="General" sourceLinked="0"/>
        <c:tickLblPos val="low"/>
        <c:txPr>
          <a:bodyPr/>
          <a:lstStyle/>
          <a:p>
            <a:pPr>
              <a:defRPr sz="1200" i="0"/>
            </a:pPr>
            <a:endParaRPr lang="ru-RU"/>
          </a:p>
        </c:txPr>
        <c:crossAx val="54933760"/>
        <c:crosses val="autoZero"/>
        <c:lblOffset val="100"/>
        <c:baseTimeUnit val="days"/>
        <c:minorUnit val="1"/>
        <c:minorTimeUnit val="years"/>
      </c:dateAx>
      <c:valAx>
        <c:axId val="5493376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 i="0"/>
            </a:pPr>
            <a:endParaRPr lang="ru-RU"/>
          </a:p>
        </c:txPr>
        <c:crossAx val="54932224"/>
        <c:crosses val="autoZero"/>
        <c:crossBetween val="midCat"/>
      </c:valAx>
    </c:plotArea>
    <c:plotVisOnly val="1"/>
    <c:dispBlanksAs val="zero"/>
  </c:chart>
  <c:txPr>
    <a:bodyPr/>
    <a:lstStyle/>
    <a:p>
      <a:pPr>
        <a:defRPr b="0" i="1"/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ru-RU" dirty="0"/>
              <a:t>Данные по подстанциям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0.10535692498714207"/>
          <c:y val="0.23242923630828674"/>
          <c:w val="0.75928599341147529"/>
          <c:h val="0.46117160837128401"/>
        </c:manualLayout>
      </c:layout>
      <c:doughnutChart>
        <c:varyColors val="1"/>
        <c:ser>
          <c:idx val="0"/>
          <c:order val="0"/>
          <c:spPr>
            <a:solidFill>
              <a:srgbClr val="FFC000"/>
            </a:solidFill>
          </c:spPr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chemeClr val="bg1">
                  <a:lumMod val="50000"/>
                </a:schemeClr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z="1400" b="1" i="0" u="none" strike="noStrike" baseline="0" dirty="0" smtClean="0">
                        <a:solidFill>
                          <a:srgbClr val="000000"/>
                        </a:solidFill>
                        <a:latin typeface="Calibri"/>
                      </a:rPr>
                      <a:t>60%</a:t>
                    </a:r>
                    <a:endParaRPr lang="ru-RU" dirty="0"/>
                  </a:p>
                </c:rich>
              </c:tx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i="0" u="none" strike="noStrike" baseline="0" dirty="0" smtClean="0">
                        <a:solidFill>
                          <a:srgbClr val="000000"/>
                        </a:solidFill>
                        <a:latin typeface="Calibri"/>
                      </a:rPr>
                      <a:t>40%</a:t>
                    </a:r>
                    <a:r>
                      <a:rPr lang="ru-RU" sz="1000" b="0" i="0" u="none" strike="noStrike" baseline="0" dirty="0" smtClean="0">
                        <a:solidFill>
                          <a:srgbClr val="000000"/>
                        </a:solidFill>
                        <a:latin typeface="Calibri"/>
                      </a:rPr>
                      <a:t> </a:t>
                    </a:r>
                    <a:endParaRPr lang="ru-RU" dirty="0"/>
                  </a:p>
                </c:rich>
              </c:tx>
            </c:dLbl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Percent val="1"/>
          </c:dLbls>
          <c:cat>
            <c:strRef>
              <c:f>'АИИС КУЭ и АСТУЭ 2013план'!$M$4:$M$5</c:f>
              <c:strCache>
                <c:ptCount val="2"/>
                <c:pt idx="0">
                  <c:v>Включенные в АИИС КУЭ и АСТУЭ</c:v>
                </c:pt>
                <c:pt idx="1">
                  <c:v>Не включенные в АИИС КУЭ и АСТУЭ</c:v>
                </c:pt>
              </c:strCache>
            </c:strRef>
          </c:cat>
          <c:val>
            <c:numRef>
              <c:f>'АИИС КУЭ и АСТУЭ 2013план'!$N$4:$N$5</c:f>
              <c:numCache>
                <c:formatCode>#,##0</c:formatCode>
                <c:ptCount val="2"/>
                <c:pt idx="0" formatCode="General">
                  <c:v>208</c:v>
                </c:pt>
                <c:pt idx="1">
                  <c:v>163</c:v>
                </c:pt>
              </c:numCache>
            </c:numRef>
          </c:val>
        </c:ser>
        <c:dLbls/>
        <c:firstSliceAng val="0"/>
        <c:holeSize val="50"/>
      </c:doughnutChart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1.240398004911766E-2"/>
          <c:y val="0.80745728623002588"/>
          <c:w val="0.93191719202302281"/>
          <c:h val="0.1436089741655856"/>
        </c:manualLayout>
      </c:layout>
      <c:txPr>
        <a:bodyPr/>
        <a:lstStyle/>
        <a:p>
          <a:pPr rtl="0">
            <a:defRPr sz="120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ru-RU"/>
              <a:t>Данные по РП (ТП)</a:t>
            </a:r>
          </a:p>
        </c:rich>
      </c:tx>
      <c:layout>
        <c:manualLayout>
          <c:xMode val="edge"/>
          <c:yMode val="edge"/>
          <c:x val="0.16753453515678965"/>
          <c:y val="4.695653926176694E-2"/>
        </c:manualLayout>
      </c:layout>
    </c:title>
    <c:plotArea>
      <c:layout>
        <c:manualLayout>
          <c:layoutTarget val="inner"/>
          <c:xMode val="edge"/>
          <c:yMode val="edge"/>
          <c:x val="0.11049997302792006"/>
          <c:y val="0.2351484584148209"/>
          <c:w val="0.78336368980802396"/>
          <c:h val="0.46831533504384365"/>
        </c:manualLayout>
      </c:layout>
      <c:doughnutChart>
        <c:varyColors val="1"/>
        <c:ser>
          <c:idx val="0"/>
          <c:order val="0"/>
          <c:spPr>
            <a:solidFill>
              <a:srgbClr val="7F7F7F"/>
            </a:solidFill>
          </c:spPr>
          <c:dPt>
            <c:idx val="0"/>
            <c:spPr>
              <a:solidFill>
                <a:srgbClr val="00B0F0"/>
              </a:solidFill>
            </c:spPr>
          </c:dPt>
          <c:dPt>
            <c:idx val="1"/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z="1400" b="1" i="0" u="none" strike="noStrike" baseline="0" dirty="0" smtClean="0">
                        <a:solidFill>
                          <a:srgbClr val="000000"/>
                        </a:solidFill>
                        <a:latin typeface="Calibri"/>
                      </a:rPr>
                      <a:t>12%</a:t>
                    </a:r>
                    <a:endParaRPr lang="ru-RU" dirty="0"/>
                  </a:p>
                </c:rich>
              </c:tx>
            </c:dLbl>
            <c:dLbl>
              <c:idx val="1"/>
              <c:layout>
                <c:manualLayout>
                  <c:x val="9.2809155990826887E-3"/>
                  <c:y val="4.3074681679216376E-3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i="0" u="none" strike="noStrike" baseline="0" dirty="0" smtClean="0">
                        <a:solidFill>
                          <a:srgbClr val="000000"/>
                        </a:solidFill>
                        <a:latin typeface="Calibri"/>
                      </a:rPr>
                      <a:t>88%</a:t>
                    </a:r>
                    <a:endParaRPr lang="ru-RU" dirty="0"/>
                  </a:p>
                </c:rich>
              </c:tx>
            </c:dLbl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Percent val="1"/>
          </c:dLbls>
          <c:cat>
            <c:strRef>
              <c:f>'АИИС КУЭ и АСТУЭ 2013план'!$M$7:$M$8</c:f>
              <c:strCache>
                <c:ptCount val="2"/>
                <c:pt idx="0">
                  <c:v>Включенные в АСТУЭ</c:v>
                </c:pt>
                <c:pt idx="1">
                  <c:v>Не включенные в АСТУЭ</c:v>
                </c:pt>
              </c:strCache>
            </c:strRef>
          </c:cat>
          <c:val>
            <c:numRef>
              <c:f>'АИИС КУЭ и АСТУЭ 2013план'!$N$7:$N$8</c:f>
              <c:numCache>
                <c:formatCode>#,##0</c:formatCode>
                <c:ptCount val="2"/>
                <c:pt idx="0">
                  <c:v>1721</c:v>
                </c:pt>
                <c:pt idx="1">
                  <c:v>15214</c:v>
                </c:pt>
              </c:numCache>
            </c:numRef>
          </c:val>
        </c:ser>
        <c:dLbls/>
        <c:firstSliceAng val="0"/>
        <c:holeSize val="50"/>
      </c:doughnutChart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9.8612722751761292E-2"/>
          <c:y val="0.81243681392033273"/>
          <c:w val="0.80742574941290246"/>
          <c:h val="0.13221736918201923"/>
        </c:manualLayout>
      </c:layout>
      <c:txPr>
        <a:bodyPr/>
        <a:lstStyle/>
        <a:p>
          <a:pPr>
            <a:defRPr sz="120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2"/>
          <c:order val="0"/>
          <c:tx>
            <c:v>Отпуск с ТП (тыс кВтч)</c:v>
          </c:tx>
          <c:dLbls>
            <c:dLblPos val="inEnd"/>
            <c:showVal val="1"/>
          </c:dLbls>
          <c:val>
            <c:numRef>
              <c:f>Лист1!$B$8:$B$9</c:f>
              <c:numCache>
                <c:formatCode>#,##0</c:formatCode>
                <c:ptCount val="2"/>
                <c:pt idx="0">
                  <c:v>8924</c:v>
                </c:pt>
                <c:pt idx="1">
                  <c:v>8008</c:v>
                </c:pt>
              </c:numCache>
            </c:numRef>
          </c:val>
        </c:ser>
        <c:ser>
          <c:idx val="0"/>
          <c:order val="1"/>
          <c:tx>
            <c:v>Полезный отпуск с ТП (тыс кВтч)</c:v>
          </c:tx>
          <c:dLbls>
            <c:dLblPos val="inEnd"/>
            <c:showVal val="1"/>
          </c:dLbls>
          <c:cat>
            <c:strRef>
              <c:f>Лист1!$A$8:$A$9</c:f>
              <c:strCache>
                <c:ptCount val="2"/>
                <c:pt idx="0">
                  <c:v>2010-2011</c:v>
                </c:pt>
                <c:pt idx="1">
                  <c:v>2011-2012</c:v>
                </c:pt>
              </c:strCache>
            </c:strRef>
          </c:cat>
          <c:val>
            <c:numRef>
              <c:f>Лист1!$C$8:$C$9</c:f>
              <c:numCache>
                <c:formatCode>#,##0</c:formatCode>
                <c:ptCount val="2"/>
                <c:pt idx="0">
                  <c:v>6932</c:v>
                </c:pt>
                <c:pt idx="1">
                  <c:v>7510</c:v>
                </c:pt>
              </c:numCache>
            </c:numRef>
          </c:val>
        </c:ser>
        <c:ser>
          <c:idx val="1"/>
          <c:order val="2"/>
          <c:tx>
            <c:v>Фактические потери</c:v>
          </c:tx>
          <c:dLbls>
            <c:dLblPos val="inEnd"/>
            <c:showVal val="1"/>
          </c:dLbls>
          <c:cat>
            <c:strRef>
              <c:f>Лист1!$A$8:$A$9</c:f>
              <c:strCache>
                <c:ptCount val="2"/>
                <c:pt idx="0">
                  <c:v>2010-2011</c:v>
                </c:pt>
                <c:pt idx="1">
                  <c:v>2011-2012</c:v>
                </c:pt>
              </c:strCache>
            </c:strRef>
          </c:cat>
          <c:val>
            <c:numRef>
              <c:f>Лист1!$D$8:$D$9</c:f>
              <c:numCache>
                <c:formatCode>General</c:formatCode>
                <c:ptCount val="2"/>
                <c:pt idx="0" formatCode="#,##0">
                  <c:v>1991</c:v>
                </c:pt>
                <c:pt idx="1">
                  <c:v>498</c:v>
                </c:pt>
              </c:numCache>
            </c:numRef>
          </c:val>
        </c:ser>
        <c:dLbls/>
        <c:axId val="98789248"/>
        <c:axId val="98790784"/>
      </c:barChart>
      <c:catAx>
        <c:axId val="98789248"/>
        <c:scaling>
          <c:orientation val="minMax"/>
        </c:scaling>
        <c:axPos val="b"/>
        <c:tickLblPos val="nextTo"/>
        <c:crossAx val="98790784"/>
        <c:crosses val="autoZero"/>
        <c:auto val="1"/>
        <c:lblAlgn val="ctr"/>
        <c:lblOffset val="100"/>
      </c:catAx>
      <c:valAx>
        <c:axId val="98790784"/>
        <c:scaling>
          <c:orientation val="minMax"/>
        </c:scaling>
        <c:axPos val="l"/>
        <c:majorGridlines/>
        <c:numFmt formatCode="#,##0" sourceLinked="1"/>
        <c:tickLblPos val="nextTo"/>
        <c:crossAx val="98789248"/>
        <c:crosses val="autoZero"/>
        <c:crossBetween val="between"/>
        <c:majorUnit val="2000"/>
      </c:valAx>
      <c:spPr>
        <a:noFill/>
        <a:ln w="25400">
          <a:noFill/>
        </a:ln>
      </c:spPr>
    </c:plotArea>
    <c:legend>
      <c:legendPos val="r"/>
      <c:layout/>
    </c:legend>
    <c:plotVisOnly val="1"/>
    <c:dispBlanksAs val="gap"/>
  </c:chart>
  <c:externalData r:id="rId1"/>
</c:chartSpace>
</file>

<file path=ppt/drawing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0.07246</cdr:y>
    </cdr:from>
    <cdr:to>
      <cdr:x>0.04456</cdr:x>
      <cdr:y>0.86635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 rot="16200000">
          <a:off x="-2328882" y="2149371"/>
          <a:ext cx="3944454" cy="365792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0.91228</cdr:x>
      <cdr:y>0.84058</cdr:y>
    </cdr:from>
    <cdr:to>
      <cdr:x>0.96501</cdr:x>
      <cdr:y>0.90438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/>
        <a:stretch xmlns:a="http://schemas.openxmlformats.org/drawingml/2006/main">
          <a:fillRect/>
        </a:stretch>
      </cdr:blipFill>
      <cdr:spPr>
        <a:xfrm xmlns:a="http://schemas.openxmlformats.org/drawingml/2006/main">
          <a:off x="7488832" y="4176464"/>
          <a:ext cx="432854" cy="317019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0.33977</cdr:x>
      <cdr:y>0.44263</cdr:y>
    </cdr:from>
    <cdr:to>
      <cdr:x>0.60673</cdr:x>
      <cdr:y>0.49884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8112" y="2268252"/>
          <a:ext cx="792088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0" dirty="0" smtClean="0"/>
            <a:t>373 шт.</a:t>
          </a:r>
          <a:endParaRPr lang="ru-RU" sz="1800" b="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0.31111</cdr:x>
      <cdr:y>0.44346</cdr:y>
    </cdr:from>
    <cdr:to>
      <cdr:x>0.68444</cdr:x>
      <cdr:y>0.49977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00100" y="2268252"/>
          <a:ext cx="108012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dirty="0" smtClean="0"/>
            <a:t>17 192 шт.</a:t>
          </a:r>
          <a:endParaRPr lang="ru-RU" sz="18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6E62A8-0B3D-49DC-9593-3B275A0E66B9}" type="datetimeFigureOut">
              <a:rPr lang="ru-RU" smtClean="0"/>
              <a:pPr/>
              <a:t>30.01.2014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48904E-12D8-4D83-A3D7-35E08DD68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5296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8904E-12D8-4D83-A3D7-35E08DD6823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3212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48904E-12D8-4D83-A3D7-35E08DD68236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7558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9F728-FACE-4F7E-892F-4632E9EBABA6}" type="datetime1">
              <a:rPr lang="ru-RU" smtClean="0"/>
              <a:pPr/>
              <a:t>30.01.2014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047A-26A5-47CB-94B2-D83D6850E8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1351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365408" y="522392"/>
            <a:ext cx="6120680" cy="895246"/>
          </a:xfrm>
        </p:spPr>
        <p:txBody>
          <a:bodyPr anchor="t">
            <a:normAutofit/>
          </a:bodyPr>
          <a:lstStyle>
            <a:lvl1pPr algn="l">
              <a:defRPr sz="2000">
                <a:solidFill>
                  <a:srgbClr val="00B0F0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00200"/>
            <a:ext cx="8291264" cy="4709120"/>
          </a:xfrm>
        </p:spPr>
        <p:txBody>
          <a:bodyPr>
            <a:normAutofit/>
          </a:bodyPr>
          <a:lstStyle>
            <a:lvl1pPr>
              <a:spcBef>
                <a:spcPts val="1200"/>
              </a:spcBef>
              <a:defRPr sz="1600"/>
            </a:lvl1pPr>
            <a:lvl2pPr>
              <a:spcBef>
                <a:spcPts val="1200"/>
              </a:spcBef>
              <a:defRPr sz="1600"/>
            </a:lvl2pPr>
            <a:lvl3pPr>
              <a:spcBef>
                <a:spcPts val="1200"/>
              </a:spcBef>
              <a:defRPr sz="1600"/>
            </a:lvl3pPr>
            <a:lvl4pPr>
              <a:spcBef>
                <a:spcPts val="1200"/>
              </a:spcBef>
              <a:defRPr sz="1600"/>
            </a:lvl4pPr>
            <a:lvl5pPr>
              <a:spcBef>
                <a:spcPts val="1200"/>
              </a:spcBef>
              <a:defRPr sz="16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453336"/>
            <a:ext cx="2133600" cy="365125"/>
          </a:xfrm>
        </p:spPr>
        <p:txBody>
          <a:bodyPr/>
          <a:lstStyle/>
          <a:p>
            <a:fld id="{FA41FF0D-D8A9-4924-944D-685BD8AD3AD0}" type="datetime1">
              <a:rPr lang="ru-RU" smtClean="0"/>
              <a:pPr/>
              <a:t>30.01.2014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453336"/>
            <a:ext cx="28956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632732" y="6453336"/>
            <a:ext cx="2133600" cy="365125"/>
          </a:xfrm>
        </p:spPr>
        <p:txBody>
          <a:bodyPr/>
          <a:lstStyle>
            <a:lvl1pPr>
              <a:defRPr sz="1000">
                <a:solidFill>
                  <a:srgbClr val="00B0F0"/>
                </a:solidFill>
              </a:defRPr>
            </a:lvl1pPr>
          </a:lstStyle>
          <a:p>
            <a:fld id="{5984047A-26A5-47CB-94B2-D83D6850E82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>
            <a:off x="467544" y="522392"/>
            <a:ext cx="8208912" cy="0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 userDrawn="1"/>
        </p:nvSpPr>
        <p:spPr>
          <a:xfrm>
            <a:off x="6444208" y="476672"/>
            <a:ext cx="2232248" cy="4571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37689" y="106786"/>
            <a:ext cx="1229715" cy="326342"/>
          </a:xfrm>
          <a:prstGeom prst="rect">
            <a:avLst/>
          </a:prstGeom>
        </p:spPr>
      </p:pic>
      <p:cxnSp>
        <p:nvCxnSpPr>
          <p:cNvPr id="13" name="Прямая соединительная линия 12"/>
          <p:cNvCxnSpPr/>
          <p:nvPr userDrawn="1"/>
        </p:nvCxnSpPr>
        <p:spPr>
          <a:xfrm>
            <a:off x="467544" y="6550322"/>
            <a:ext cx="8208912" cy="0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 userDrawn="1"/>
        </p:nvSpPr>
        <p:spPr>
          <a:xfrm>
            <a:off x="467544" y="6504602"/>
            <a:ext cx="6120680" cy="4571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4688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EED26-D062-4074-B454-E5E97A7B0AA1}" type="datetime1">
              <a:rPr lang="ru-RU" smtClean="0"/>
              <a:pPr/>
              <a:t>30.01.2014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047A-26A5-47CB-94B2-D83D6850E8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4480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BDF1A-06A9-491D-A455-6C69D02E0F79}" type="datetime1">
              <a:rPr lang="ru-RU" smtClean="0"/>
              <a:pPr/>
              <a:t>30.01.2014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047A-26A5-47CB-94B2-D83D6850E8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5773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5BE24-30EF-4E12-98E2-942F23B7EAE0}" type="datetime1">
              <a:rPr lang="ru-RU" smtClean="0"/>
              <a:pPr/>
              <a:t>30.01.2014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047A-26A5-47CB-94B2-D83D6850E8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4353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F5648-09C3-444F-BAE0-ABBC76A59821}" type="datetime1">
              <a:rPr lang="ru-RU" smtClean="0"/>
              <a:pPr/>
              <a:t>30.01.2014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047A-26A5-47CB-94B2-D83D6850E8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85450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791F9-D5C2-4186-AC9A-D2E42D4A3A6D}" type="datetime1">
              <a:rPr lang="ru-RU" smtClean="0"/>
              <a:pPr/>
              <a:t>30.01.2014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047A-26A5-47CB-94B2-D83D6850E8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659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32459-6810-48F0-A79E-EB98652887D1}" type="datetime1">
              <a:rPr lang="ru-RU" smtClean="0"/>
              <a:pPr/>
              <a:t>30.01.2014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047A-26A5-47CB-94B2-D83D6850E8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277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34F3F-9104-4B9A-A696-9CA733F09241}" type="datetime1">
              <a:rPr lang="ru-RU" smtClean="0"/>
              <a:pPr/>
              <a:t>30.01.2014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047A-26A5-47CB-94B2-D83D6850E8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5610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6B122-F4AE-4BEA-BA3D-1FCC5409DC83}" type="datetime1">
              <a:rPr lang="ru-RU" smtClean="0"/>
              <a:pPr/>
              <a:t>30.01.2014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047A-26A5-47CB-94B2-D83D6850E8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92637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63CDE-EF57-4320-9A1B-84984FB0A513}" type="datetime1">
              <a:rPr lang="ru-RU" smtClean="0"/>
              <a:pPr/>
              <a:t>30.01.2014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047A-26A5-47CB-94B2-D83D6850E8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2677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CA9C6-3D29-4670-A10D-7B09A2D064DB}" type="datetime1">
              <a:rPr lang="ru-RU" smtClean="0"/>
              <a:pPr/>
              <a:t>30.01.2014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4047A-26A5-47CB-94B2-D83D6850E8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8678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13" Type="http://schemas.openxmlformats.org/officeDocument/2006/relationships/image" Target="../media/image17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emf"/><Relationship Id="rId11" Type="http://schemas.openxmlformats.org/officeDocument/2006/relationships/image" Target="../media/image15.jpeg"/><Relationship Id="rId5" Type="http://schemas.openxmlformats.org/officeDocument/2006/relationships/image" Target="../media/image12.emf"/><Relationship Id="rId15" Type="http://schemas.openxmlformats.org/officeDocument/2006/relationships/oleObject" Target="../embeddings/oleObject4.bin"/><Relationship Id="rId10" Type="http://schemas.openxmlformats.org/officeDocument/2006/relationships/oleObject" Target="../embeddings/oleObject3.bin"/><Relationship Id="rId4" Type="http://schemas.openxmlformats.org/officeDocument/2006/relationships/image" Target="../media/image11.png"/><Relationship Id="rId9" Type="http://schemas.openxmlformats.org/officeDocument/2006/relationships/oleObject" Target="../embeddings/oleObject2.bin"/><Relationship Id="rId1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oleObject" Target="../embeddings/oleObject6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470562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4077072"/>
            <a:ext cx="9144000" cy="2780928"/>
          </a:xfrm>
          <a:prstGeom prst="rect">
            <a:avLst/>
          </a:prstGeom>
          <a:gradFill>
            <a:gsLst>
              <a:gs pos="0">
                <a:schemeClr val="accent1"/>
              </a:gs>
              <a:gs pos="38000">
                <a:schemeClr val="accent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149080"/>
            <a:ext cx="8136904" cy="1586607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Эксплуатация и развитие </a:t>
            </a:r>
            <a:r>
              <a:rPr lang="ru-RU" sz="2400" b="1" dirty="0">
                <a:solidFill>
                  <a:schemeClr val="bg1"/>
                </a:solidFill>
              </a:rPr>
              <a:t>автоматизированных информационно-измерительных систем учета электроэнергии в ОАО «Сетевая </a:t>
            </a:r>
            <a:r>
              <a:rPr lang="ru-RU" sz="2400" b="1" dirty="0" smtClean="0">
                <a:solidFill>
                  <a:schemeClr val="bg1"/>
                </a:solidFill>
              </a:rPr>
              <a:t>компания»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5944344"/>
            <a:ext cx="7704856" cy="913656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Докладчик: начальник службы систем учета электроэнергии и метрологии </a:t>
            </a:r>
          </a:p>
          <a:p>
            <a:pPr algn="l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ОАО «Сетевая компания» 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Камалиев Рамиль Надирович</a:t>
            </a:r>
          </a:p>
          <a:p>
            <a:pPr algn="l"/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617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ДИНАМИКА ИЗМЕНЕНИЯ КОЛИЧЕСТВА АВТОМАТИЗИРОВАННЫХ ТОЧЕК УЧЕТА ЭЛЕКТРОЭНЕРГИИ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88224" y="6492875"/>
            <a:ext cx="2133600" cy="365125"/>
          </a:xfrm>
        </p:spPr>
        <p:txBody>
          <a:bodyPr/>
          <a:lstStyle/>
          <a:p>
            <a:r>
              <a:rPr lang="ru-RU" dirty="0" smtClean="0"/>
              <a:t>1</a:t>
            </a:r>
          </a:p>
          <a:p>
            <a:endParaRPr lang="ru-RU" dirty="0"/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70594657"/>
              </p:ext>
            </p:extLst>
          </p:nvPr>
        </p:nvGraphicFramePr>
        <p:xfrm>
          <a:off x="539552" y="1340768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55672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УРОВЕНЬ АВТОМАТИЗАЦИИ УЧЕТА ЭЛЕКТРОЭНЕРГИИ</a:t>
            </a:r>
            <a:r>
              <a:rPr lang="ru-RU" b="1" dirty="0">
                <a:solidFill>
                  <a:srgbClr val="FF7B00"/>
                </a:solidFill>
                <a:latin typeface="Arial" charset="0"/>
              </a:rPr>
              <a:t/>
            </a:r>
            <a:br>
              <a:rPr lang="ru-RU" b="1" dirty="0">
                <a:solidFill>
                  <a:srgbClr val="FF7B00"/>
                </a:solidFill>
                <a:latin typeface="Arial" charset="0"/>
              </a:rPr>
            </a:br>
            <a:endParaRPr lang="ru-RU" dirty="0"/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95402873"/>
              </p:ext>
            </p:extLst>
          </p:nvPr>
        </p:nvGraphicFramePr>
        <p:xfrm>
          <a:off x="755576" y="944724"/>
          <a:ext cx="3060340" cy="5124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35843748"/>
              </p:ext>
            </p:extLst>
          </p:nvPr>
        </p:nvGraphicFramePr>
        <p:xfrm>
          <a:off x="4896036" y="872716"/>
          <a:ext cx="2893218" cy="5114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813137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ТИПОВАЯ АРХИТЕКТУРА АИИС УЧЕТА ЭЛЕКТРОЭНЕРГИИ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3</a:t>
            </a:r>
            <a:endParaRPr lang="ru-RU" dirty="0"/>
          </a:p>
        </p:txBody>
      </p:sp>
      <p:pic>
        <p:nvPicPr>
          <p:cNvPr id="5" name="Picture 6" descr="М-23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9059" y="4772316"/>
            <a:ext cx="761425" cy="883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75452" y="1196752"/>
            <a:ext cx="648721" cy="1152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993401" y="2606375"/>
            <a:ext cx="7493333" cy="142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6" descr="М-23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93243"/>
            <a:ext cx="761425" cy="883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М-23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78814" y="4773579"/>
            <a:ext cx="761425" cy="883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М-23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0815" y="4793243"/>
            <a:ext cx="761425" cy="883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58739" y="4806382"/>
            <a:ext cx="697637" cy="898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121492" y="1520557"/>
            <a:ext cx="413892" cy="57641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dirty="0" smtClean="0"/>
              <a:t>ИВК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185538" y="2993605"/>
            <a:ext cx="662227" cy="76854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dirty="0" smtClean="0"/>
              <a:t>ИВКЭ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185538" y="4967239"/>
            <a:ext cx="413892" cy="57641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dirty="0" smtClean="0"/>
              <a:t>ИИК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756464" y="5918107"/>
            <a:ext cx="19047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RS-485</a:t>
            </a:r>
            <a:r>
              <a:rPr lang="ru-RU" sz="1200" dirty="0" smtClean="0"/>
              <a:t>, радио, </a:t>
            </a:r>
            <a:r>
              <a:rPr lang="en-US" sz="1200" dirty="0" smtClean="0"/>
              <a:t>PLC</a:t>
            </a:r>
            <a:endParaRPr lang="ru-RU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4173914" y="5922405"/>
            <a:ext cx="30916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КСПД, </a:t>
            </a:r>
            <a:r>
              <a:rPr lang="en-US" sz="1200" dirty="0" smtClean="0"/>
              <a:t>GSM,GPRS</a:t>
            </a:r>
            <a:endParaRPr lang="ru-RU" sz="1200" dirty="0"/>
          </a:p>
        </p:txBody>
      </p:sp>
      <p:sp>
        <p:nvSpPr>
          <p:cNvPr id="17" name="TextBox 16"/>
          <p:cNvSpPr txBox="1"/>
          <p:nvPr/>
        </p:nvSpPr>
        <p:spPr>
          <a:xfrm>
            <a:off x="7397959" y="2929559"/>
            <a:ext cx="1088775" cy="579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GSM, </a:t>
            </a:r>
          </a:p>
          <a:p>
            <a:pPr algn="ctr"/>
            <a:r>
              <a:rPr lang="en-US" dirty="0" smtClean="0"/>
              <a:t>GPRS</a:t>
            </a:r>
            <a:endParaRPr lang="ru-RU" dirty="0"/>
          </a:p>
        </p:txBody>
      </p:sp>
      <p:pic>
        <p:nvPicPr>
          <p:cNvPr id="18" name="Рисунок 59" descr="1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409" y="3057651"/>
            <a:ext cx="896638" cy="9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59" descr="1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8358" y="2995138"/>
            <a:ext cx="896638" cy="9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Двойная стрелка влево/вправо 19"/>
          <p:cNvSpPr/>
          <p:nvPr/>
        </p:nvSpPr>
        <p:spPr>
          <a:xfrm>
            <a:off x="4483810" y="6010287"/>
            <a:ext cx="512513" cy="101236"/>
          </a:xfrm>
          <a:prstGeom prst="left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Двойная стрелка влево/вправо 20"/>
          <p:cNvSpPr/>
          <p:nvPr/>
        </p:nvSpPr>
        <p:spPr>
          <a:xfrm rot="10800000">
            <a:off x="1257545" y="5992925"/>
            <a:ext cx="601135" cy="135959"/>
          </a:xfrm>
          <a:prstGeom prst="left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Тройная стрелка влево/вправо/вверх 21"/>
          <p:cNvSpPr/>
          <p:nvPr/>
        </p:nvSpPr>
        <p:spPr>
          <a:xfrm>
            <a:off x="2411759" y="4013626"/>
            <a:ext cx="648073" cy="1440160"/>
          </a:xfrm>
          <a:prstGeom prst="leftRightUpArrow">
            <a:avLst>
              <a:gd name="adj1" fmla="val 6572"/>
              <a:gd name="adj2" fmla="val 9350"/>
              <a:gd name="adj3" fmla="val 14194"/>
            </a:avLst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Тройная стрелка влево/вправо/вверх 22"/>
          <p:cNvSpPr/>
          <p:nvPr/>
        </p:nvSpPr>
        <p:spPr>
          <a:xfrm>
            <a:off x="5344691" y="4013626"/>
            <a:ext cx="648073" cy="1440160"/>
          </a:xfrm>
          <a:prstGeom prst="leftRightUpArrow">
            <a:avLst>
              <a:gd name="adj1" fmla="val 6572"/>
              <a:gd name="adj2" fmla="val 9350"/>
              <a:gd name="adj3" fmla="val 14194"/>
            </a:avLst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359526" y="3473125"/>
            <a:ext cx="186088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 rot="10800000">
            <a:off x="4142111" y="2392139"/>
            <a:ext cx="115402" cy="1123554"/>
          </a:xfrm>
          <a:prstGeom prst="down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углом вверх 25"/>
          <p:cNvSpPr/>
          <p:nvPr/>
        </p:nvSpPr>
        <p:spPr>
          <a:xfrm rot="16200000">
            <a:off x="4540983" y="1789101"/>
            <a:ext cx="3067317" cy="2861267"/>
          </a:xfrm>
          <a:prstGeom prst="bentUpArrow">
            <a:avLst>
              <a:gd name="adj1" fmla="val 1193"/>
              <a:gd name="adj2" fmla="val 2243"/>
              <a:gd name="adj3" fmla="val 399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1039107" y="4365104"/>
            <a:ext cx="7493333" cy="142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3539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СРАВНЕНИЕ ПРОГРАММНО-ТЕХНИЧЕСКИХ </a:t>
            </a:r>
            <a:br>
              <a:rPr lang="ru-RU" dirty="0" smtClean="0"/>
            </a:br>
            <a:r>
              <a:rPr lang="ru-RU" dirty="0" smtClean="0"/>
              <a:t>КОМПЛЕКСОВ АИИС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860688" y="1268760"/>
            <a:ext cx="57606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Функционал эксплуатируемых АИИС</a:t>
            </a:r>
            <a:endParaRPr lang="ru-RU" sz="1600" b="1" dirty="0"/>
          </a:p>
        </p:txBody>
      </p:sp>
      <p:graphicFrame>
        <p:nvGraphicFramePr>
          <p:cNvPr id="6" name="Объект 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85492488"/>
              </p:ext>
            </p:extLst>
          </p:nvPr>
        </p:nvGraphicFramePr>
        <p:xfrm>
          <a:off x="467544" y="1701181"/>
          <a:ext cx="8208910" cy="2591915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1713164"/>
                <a:gridCol w="1595175"/>
                <a:gridCol w="1142109"/>
                <a:gridCol w="856582"/>
                <a:gridCol w="831807"/>
                <a:gridCol w="1024120"/>
                <a:gridCol w="1045953"/>
              </a:tblGrid>
              <a:tr h="9451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Название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Производитель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Наличие собственной </a:t>
                      </a:r>
                      <a:r>
                        <a:rPr lang="ru-RU" sz="1100" dirty="0" err="1" smtClean="0">
                          <a:effectLst/>
                        </a:rPr>
                        <a:t>каналообразу-ющей</a:t>
                      </a:r>
                      <a:r>
                        <a:rPr lang="ru-RU" sz="1100" dirty="0" smtClean="0">
                          <a:effectLst/>
                        </a:rPr>
                        <a:t> </a:t>
                      </a:r>
                      <a:r>
                        <a:rPr lang="ru-RU" sz="1100" dirty="0">
                          <a:effectLst/>
                        </a:rPr>
                        <a:t>аппаратуры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Наличие </a:t>
                      </a:r>
                      <a:r>
                        <a:rPr lang="ru-RU" sz="1100" dirty="0" err="1" smtClean="0">
                          <a:effectLst/>
                        </a:rPr>
                        <a:t>конструк</a:t>
                      </a:r>
                      <a:r>
                        <a:rPr lang="ru-RU" sz="1100" dirty="0" smtClean="0">
                          <a:effectLst/>
                        </a:rPr>
                        <a:t>-тора </a:t>
                      </a:r>
                      <a:r>
                        <a:rPr lang="ru-RU" sz="1100" dirty="0">
                          <a:effectLst/>
                        </a:rPr>
                        <a:t>отчетов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err="1" smtClean="0">
                          <a:effectLst/>
                        </a:rPr>
                        <a:t>Вычисле-ния</a:t>
                      </a:r>
                      <a:r>
                        <a:rPr lang="ru-RU" sz="1100" dirty="0" smtClean="0">
                          <a:effectLst/>
                        </a:rPr>
                        <a:t> </a:t>
                      </a:r>
                      <a:r>
                        <a:rPr lang="ru-RU" sz="1100" dirty="0">
                          <a:effectLst/>
                        </a:rPr>
                        <a:t>на уровне </a:t>
                      </a:r>
                      <a:r>
                        <a:rPr lang="ru-RU" sz="1100" dirty="0" err="1" smtClean="0">
                          <a:effectLst/>
                        </a:rPr>
                        <a:t>контрол-лера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Алгоритм </a:t>
                      </a:r>
                      <a:r>
                        <a:rPr lang="ru-RU" sz="1100" dirty="0" err="1" smtClean="0">
                          <a:effectLst/>
                        </a:rPr>
                        <a:t>автоматичес</a:t>
                      </a:r>
                      <a:r>
                        <a:rPr lang="ru-RU" sz="1100" dirty="0" smtClean="0">
                          <a:effectLst/>
                        </a:rPr>
                        <a:t>-кого </a:t>
                      </a:r>
                      <a:r>
                        <a:rPr lang="ru-RU" sz="1100" dirty="0" err="1">
                          <a:effectLst/>
                        </a:rPr>
                        <a:t>досбора</a:t>
                      </a:r>
                      <a:r>
                        <a:rPr lang="ru-RU" sz="1100" dirty="0">
                          <a:effectLst/>
                        </a:rPr>
                        <a:t> данных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Возможность </a:t>
                      </a:r>
                      <a:r>
                        <a:rPr lang="ru-RU" sz="1100" dirty="0" err="1" smtClean="0">
                          <a:effectLst/>
                        </a:rPr>
                        <a:t>формирова-ния</a:t>
                      </a:r>
                      <a:r>
                        <a:rPr lang="ru-RU" sz="1100" dirty="0" smtClean="0">
                          <a:effectLst/>
                        </a:rPr>
                        <a:t> </a:t>
                      </a:r>
                      <a:r>
                        <a:rPr lang="ru-RU" sz="1100" dirty="0">
                          <a:effectLst/>
                        </a:rPr>
                        <a:t>макетов формата 80020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708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ИИС «Пирамида»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ЗАО ИТФ «Системы и технологии» 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831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ПТК «Энергоресурсы»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ООО НТЦ «Арго» 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9664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ПТК «Инспектор»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ООО НПК «</a:t>
                      </a:r>
                      <a:r>
                        <a:rPr lang="ru-RU" sz="1100" dirty="0" err="1">
                          <a:effectLst/>
                        </a:rPr>
                        <a:t>Силеста</a:t>
                      </a:r>
                      <a:r>
                        <a:rPr lang="ru-RU" sz="1100" dirty="0">
                          <a:effectLst/>
                        </a:rPr>
                        <a:t>» 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6369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 «Астра-</a:t>
                      </a:r>
                      <a:r>
                        <a:rPr lang="ru-RU" sz="1100" dirty="0" err="1">
                          <a:effectLst/>
                        </a:rPr>
                        <a:t>электроучет</a:t>
                      </a:r>
                      <a:r>
                        <a:rPr lang="ru-RU" sz="1100" dirty="0">
                          <a:effectLst/>
                        </a:rPr>
                        <a:t>» + технология </a:t>
                      </a:r>
                      <a:r>
                        <a:rPr lang="en-US" sz="1100" dirty="0">
                          <a:effectLst/>
                        </a:rPr>
                        <a:t>PLC</a:t>
                      </a:r>
                      <a:r>
                        <a:rPr lang="ru-RU" sz="1100" dirty="0">
                          <a:effectLst/>
                        </a:rPr>
                        <a:t>-</a:t>
                      </a:r>
                      <a:r>
                        <a:rPr lang="en-US" sz="1100" dirty="0" smtClean="0">
                          <a:effectLst/>
                        </a:rPr>
                        <a:t>II</a:t>
                      </a:r>
                      <a:endParaRPr lang="ru-RU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ООО «ВВИК», 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г. </a:t>
                      </a:r>
                      <a:r>
                        <a:rPr lang="ru-RU" sz="1100" dirty="0" err="1">
                          <a:effectLst/>
                        </a:rPr>
                        <a:t>Н.Новгород</a:t>
                      </a:r>
                      <a:r>
                        <a:rPr lang="ru-RU" sz="1100" dirty="0">
                          <a:effectLst/>
                        </a:rPr>
                        <a:t>, </a:t>
                      </a:r>
                      <a:endParaRPr lang="ru-RU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ООО </a:t>
                      </a:r>
                      <a:r>
                        <a:rPr lang="ru-RU" sz="1100" dirty="0">
                          <a:effectLst/>
                        </a:rPr>
                        <a:t>«НПК «</a:t>
                      </a:r>
                      <a:r>
                        <a:rPr lang="ru-RU" sz="1100" dirty="0" err="1">
                          <a:effectLst/>
                        </a:rPr>
                        <a:t>Инкотекс</a:t>
                      </a:r>
                      <a:r>
                        <a:rPr lang="ru-RU" sz="1100" dirty="0" smtClean="0">
                          <a:effectLst/>
                        </a:rPr>
                        <a:t>»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РМС 2150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ЗАО  «РиМ»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+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-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87569343"/>
              </p:ext>
            </p:extLst>
          </p:nvPr>
        </p:nvGraphicFramePr>
        <p:xfrm>
          <a:off x="492536" y="4890646"/>
          <a:ext cx="8183920" cy="1008113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3826358"/>
                <a:gridCol w="4357562"/>
              </a:tblGrid>
              <a:tr h="258815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Категория сетей</a:t>
                      </a:r>
                      <a:endParaRPr lang="ru-RU" sz="11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Применяемая система</a:t>
                      </a:r>
                      <a:endParaRPr lang="ru-RU" sz="11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976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Подстанции основной сети 35 </a:t>
                      </a:r>
                      <a:r>
                        <a:rPr lang="ru-RU" sz="1100" dirty="0" err="1">
                          <a:effectLst/>
                        </a:rPr>
                        <a:t>кВ</a:t>
                      </a:r>
                      <a:r>
                        <a:rPr lang="ru-RU" sz="1100" dirty="0">
                          <a:effectLst/>
                        </a:rPr>
                        <a:t> и выше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ИИС «Пирамида», ПТК «Инспектор»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976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Городская распределительная сеть 10-0,4 </a:t>
                      </a:r>
                      <a:r>
                        <a:rPr lang="ru-RU" sz="1100" dirty="0" err="1">
                          <a:effectLst/>
                        </a:rPr>
                        <a:t>кВ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ПТК «Энергоресурсы», ПТК «Инспектор», ПТК «Ротор»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4976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Сельские распределительные сети 10-0,4 </a:t>
                      </a:r>
                      <a:r>
                        <a:rPr lang="ru-RU" sz="1100" dirty="0" err="1">
                          <a:effectLst/>
                        </a:rPr>
                        <a:t>кВ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АИИС </a:t>
                      </a:r>
                      <a:r>
                        <a:rPr lang="en-US" sz="1100" dirty="0">
                          <a:effectLst/>
                        </a:rPr>
                        <a:t>PLC</a:t>
                      </a:r>
                      <a:r>
                        <a:rPr lang="ru-RU" sz="1100" dirty="0">
                          <a:effectLst/>
                        </a:rPr>
                        <a:t>-</a:t>
                      </a:r>
                      <a:r>
                        <a:rPr lang="en-US" sz="1100" dirty="0">
                          <a:effectLst/>
                        </a:rPr>
                        <a:t>II</a:t>
                      </a:r>
                      <a:r>
                        <a:rPr lang="ru-RU" sz="1100" dirty="0">
                          <a:effectLst/>
                        </a:rPr>
                        <a:t> ООО «НПК «</a:t>
                      </a:r>
                      <a:r>
                        <a:rPr lang="ru-RU" sz="1100" dirty="0" err="1">
                          <a:effectLst/>
                        </a:rPr>
                        <a:t>Инкотекс</a:t>
                      </a:r>
                      <a:r>
                        <a:rPr lang="ru-RU" sz="1100" dirty="0" smtClean="0">
                          <a:effectLst/>
                        </a:rPr>
                        <a:t>», 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</a:rPr>
                        <a:t>РМС 2150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272312" y="4437112"/>
            <a:ext cx="33123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Область применения АИИС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xmlns="" val="180236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ПРЕДПОСЫЛКИ РАЗВИТИЯ СИСТЕМ УЧЕТА ЭЛЕКТРОЭНЕРГИИ И СОЗДАНИЯ КОРПОРАТИВНОЙ АИИС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исполнение требований законодательных актов (Федеральный Закон от 27.11.2009 №261, Постановление Правительства РФ от 04.05.2012 №442 и др.);</a:t>
            </a:r>
          </a:p>
          <a:p>
            <a:r>
              <a:rPr lang="ru-RU" dirty="0" smtClean="0"/>
              <a:t>урегулирование взаимоотношений с субъектами оптового рынка электроэнергии на территории РТ;</a:t>
            </a:r>
          </a:p>
          <a:p>
            <a:r>
              <a:rPr lang="ru-RU" dirty="0" smtClean="0"/>
              <a:t>информационный обмен с </a:t>
            </a:r>
            <a:r>
              <a:rPr lang="ru-RU" dirty="0"/>
              <a:t>субъектами </a:t>
            </a:r>
            <a:r>
              <a:rPr lang="ru-RU" dirty="0" smtClean="0"/>
              <a:t>розничного </a:t>
            </a:r>
            <a:r>
              <a:rPr lang="ru-RU" dirty="0"/>
              <a:t>рынка электроэнергии на территории </a:t>
            </a:r>
            <a:r>
              <a:rPr lang="ru-RU" dirty="0" smtClean="0"/>
              <a:t>РТ в соответствии с Постановлением Правительства </a:t>
            </a:r>
            <a:r>
              <a:rPr lang="ru-RU" dirty="0"/>
              <a:t>РФ от 04.05.2012 №</a:t>
            </a:r>
            <a:r>
              <a:rPr lang="ru-RU" dirty="0" smtClean="0"/>
              <a:t>442;</a:t>
            </a:r>
            <a:endParaRPr lang="ru-RU" dirty="0"/>
          </a:p>
          <a:p>
            <a:r>
              <a:rPr lang="ru-RU" dirty="0" smtClean="0"/>
              <a:t>уровень потерь электроэнергии в распределительной сети 10-0,4 кВ;</a:t>
            </a:r>
          </a:p>
          <a:p>
            <a:r>
              <a:rPr lang="ru-RU" dirty="0" smtClean="0"/>
              <a:t>выполнение объема работ в части перепрограммирования приборов учета электроэнергии;</a:t>
            </a:r>
          </a:p>
          <a:p>
            <a:r>
              <a:rPr lang="ru-RU" dirty="0" smtClean="0"/>
              <a:t>издержки, связанные с процессом сбора и обработки информации, полученной с приборов учета электроэнергии;</a:t>
            </a:r>
          </a:p>
          <a:p>
            <a:r>
              <a:rPr lang="ru-RU" dirty="0" smtClean="0"/>
              <a:t>эксплуатация оборудования АИИС и ПО верхнего уровня различных производителей.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9715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АРХИТЕКТУРА ЕДИНОЙ КОРПОРАТИВНОЙ АИИС </a:t>
            </a:r>
            <a:br>
              <a:rPr lang="ru-RU" dirty="0" smtClean="0"/>
            </a:br>
            <a:r>
              <a:rPr lang="ru-RU" dirty="0" smtClean="0"/>
              <a:t>ОАО «СЕТЕВАЯ КОМПАНИЯ»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6</a:t>
            </a:r>
            <a:endParaRPr lang="ru-RU" dirty="0"/>
          </a:p>
        </p:txBody>
      </p:sp>
      <p:pic>
        <p:nvPicPr>
          <p:cNvPr id="5" name="Picture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734354">
            <a:off x="492696" y="3204638"/>
            <a:ext cx="230859" cy="230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523931">
            <a:off x="3067567" y="2813479"/>
            <a:ext cx="350132" cy="350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523931">
            <a:off x="3253924" y="4513688"/>
            <a:ext cx="350132" cy="350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4678" y="1268760"/>
            <a:ext cx="2274252" cy="1428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9877" y="1436844"/>
            <a:ext cx="648365" cy="279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0906" y="1472094"/>
            <a:ext cx="648365" cy="279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1484" y="1640062"/>
            <a:ext cx="523630" cy="987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4083" y="1611900"/>
            <a:ext cx="538970" cy="1016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Двойная стрелка влево/вправо 13"/>
          <p:cNvSpPr/>
          <p:nvPr/>
        </p:nvSpPr>
        <p:spPr>
          <a:xfrm>
            <a:off x="3881354" y="1854070"/>
            <a:ext cx="976531" cy="121341"/>
          </a:xfrm>
          <a:prstGeom prst="left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4857752" y="4197718"/>
            <a:ext cx="3429024" cy="157163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10800000" flipV="1">
            <a:off x="785786" y="4269156"/>
            <a:ext cx="3000396" cy="157163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59752990"/>
              </p:ext>
            </p:extLst>
          </p:nvPr>
        </p:nvGraphicFramePr>
        <p:xfrm>
          <a:off x="1818315" y="5219470"/>
          <a:ext cx="548618" cy="956888"/>
        </p:xfrm>
        <a:graphic>
          <a:graphicData uri="http://schemas.openxmlformats.org/presentationml/2006/ole">
            <p:oleObj spid="_x0000_s1221" name="Visio" r:id="rId8" imgW="702116" imgH="1225702" progId="">
              <p:embed/>
            </p:oleObj>
          </a:graphicData>
        </a:graphic>
      </p:graphicFrame>
      <p:graphicFrame>
        <p:nvGraphicFramePr>
          <p:cNvPr id="1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08498582"/>
              </p:ext>
            </p:extLst>
          </p:nvPr>
        </p:nvGraphicFramePr>
        <p:xfrm>
          <a:off x="2684447" y="5234606"/>
          <a:ext cx="530232" cy="926616"/>
        </p:xfrm>
        <a:graphic>
          <a:graphicData uri="http://schemas.openxmlformats.org/presentationml/2006/ole">
            <p:oleObj spid="_x0000_s1222" name="Visio" r:id="rId9" imgW="702116" imgH="1225702" progId="">
              <p:embed/>
            </p:oleObj>
          </a:graphicData>
        </a:graphic>
      </p:graphicFrame>
      <p:grpSp>
        <p:nvGrpSpPr>
          <p:cNvPr id="19" name="Группа 18"/>
          <p:cNvGrpSpPr/>
          <p:nvPr/>
        </p:nvGrpSpPr>
        <p:grpSpPr>
          <a:xfrm>
            <a:off x="3286116" y="5577783"/>
            <a:ext cx="571504" cy="101082"/>
            <a:chOff x="6683355" y="1719261"/>
            <a:chExt cx="700088" cy="123825"/>
          </a:xfrm>
        </p:grpSpPr>
        <p:sp>
          <p:nvSpPr>
            <p:cNvPr id="20" name="Oval 14"/>
            <p:cNvSpPr>
              <a:spLocks noChangeArrowheads="1"/>
            </p:cNvSpPr>
            <p:nvPr/>
          </p:nvSpPr>
          <p:spPr bwMode="auto">
            <a:xfrm>
              <a:off x="6683355" y="1719261"/>
              <a:ext cx="123825" cy="123825"/>
            </a:xfrm>
            <a:prstGeom prst="ellipse">
              <a:avLst/>
            </a:prstGeom>
            <a:solidFill>
              <a:srgbClr val="000000"/>
            </a:solidFill>
            <a:ln w="38100">
              <a:solidFill>
                <a:srgbClr val="F2F2F2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 dirty="0">
                <a:cs typeface="Arial" charset="0"/>
              </a:endParaRPr>
            </a:p>
          </p:txBody>
        </p:sp>
        <p:sp>
          <p:nvSpPr>
            <p:cNvPr id="21" name="Oval 15"/>
            <p:cNvSpPr>
              <a:spLocks noChangeArrowheads="1"/>
            </p:cNvSpPr>
            <p:nvPr/>
          </p:nvSpPr>
          <p:spPr bwMode="auto">
            <a:xfrm>
              <a:off x="6970693" y="1719261"/>
              <a:ext cx="123825" cy="123825"/>
            </a:xfrm>
            <a:prstGeom prst="ellipse">
              <a:avLst/>
            </a:prstGeom>
            <a:solidFill>
              <a:srgbClr val="000000"/>
            </a:solidFill>
            <a:ln w="38100">
              <a:solidFill>
                <a:srgbClr val="F2F2F2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 dirty="0">
                <a:cs typeface="Arial" charset="0"/>
              </a:endParaRPr>
            </a:p>
          </p:txBody>
        </p:sp>
        <p:sp>
          <p:nvSpPr>
            <p:cNvPr id="22" name="Oval 16"/>
            <p:cNvSpPr>
              <a:spLocks noChangeArrowheads="1"/>
            </p:cNvSpPr>
            <p:nvPr/>
          </p:nvSpPr>
          <p:spPr bwMode="auto">
            <a:xfrm>
              <a:off x="7259618" y="1719261"/>
              <a:ext cx="123825" cy="123825"/>
            </a:xfrm>
            <a:prstGeom prst="ellipse">
              <a:avLst/>
            </a:prstGeom>
            <a:solidFill>
              <a:srgbClr val="000000"/>
            </a:solidFill>
            <a:ln w="38100">
              <a:solidFill>
                <a:srgbClr val="F2F2F2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 dirty="0">
                <a:cs typeface="Arial" charset="0"/>
              </a:endParaRPr>
            </a:p>
          </p:txBody>
        </p:sp>
      </p:grpSp>
      <p:graphicFrame>
        <p:nvGraphicFramePr>
          <p:cNvPr id="2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60901450"/>
              </p:ext>
            </p:extLst>
          </p:nvPr>
        </p:nvGraphicFramePr>
        <p:xfrm>
          <a:off x="3900033" y="5165160"/>
          <a:ext cx="527952" cy="922632"/>
        </p:xfrm>
        <a:graphic>
          <a:graphicData uri="http://schemas.openxmlformats.org/presentationml/2006/ole">
            <p:oleObj spid="_x0000_s1223" name="Visio" r:id="rId10" imgW="702116" imgH="1225702" progId="">
              <p:embed/>
            </p:oleObj>
          </a:graphicData>
        </a:graphic>
      </p:graphicFrame>
      <p:pic>
        <p:nvPicPr>
          <p:cNvPr id="24" name="Рисунок 59" descr="12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005720" y="5122157"/>
            <a:ext cx="854692" cy="911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0464" y="5287063"/>
            <a:ext cx="499768" cy="643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Box 20"/>
          <p:cNvSpPr txBox="1">
            <a:spLocks noChangeArrowheads="1"/>
          </p:cNvSpPr>
          <p:nvPr/>
        </p:nvSpPr>
        <p:spPr bwMode="auto">
          <a:xfrm>
            <a:off x="2428860" y="5940805"/>
            <a:ext cx="11790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/>
              <a:t>ПТК </a:t>
            </a:r>
          </a:p>
          <a:p>
            <a:pPr algn="ctr"/>
            <a:r>
              <a:rPr lang="ru-RU" sz="1200" dirty="0"/>
              <a:t>«Инспектор»</a:t>
            </a:r>
          </a:p>
        </p:txBody>
      </p:sp>
      <p:sp>
        <p:nvSpPr>
          <p:cNvPr id="27" name="TextBox 20"/>
          <p:cNvSpPr txBox="1">
            <a:spLocks noChangeArrowheads="1"/>
          </p:cNvSpPr>
          <p:nvPr/>
        </p:nvSpPr>
        <p:spPr bwMode="auto">
          <a:xfrm>
            <a:off x="1214414" y="5940805"/>
            <a:ext cx="140010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/>
              <a:t>ПТК </a:t>
            </a:r>
          </a:p>
          <a:p>
            <a:pPr algn="ctr"/>
            <a:r>
              <a:rPr lang="ru-RU" sz="1200" dirty="0" smtClean="0"/>
              <a:t>«Энергоресурсы»</a:t>
            </a:r>
            <a:endParaRPr lang="ru-RU" sz="1200" dirty="0"/>
          </a:p>
        </p:txBody>
      </p:sp>
      <p:sp>
        <p:nvSpPr>
          <p:cNvPr id="28" name="TextBox 20"/>
          <p:cNvSpPr txBox="1">
            <a:spLocks noChangeArrowheads="1"/>
          </p:cNvSpPr>
          <p:nvPr/>
        </p:nvSpPr>
        <p:spPr bwMode="auto">
          <a:xfrm>
            <a:off x="3643306" y="5940805"/>
            <a:ext cx="100013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Другие ПТК</a:t>
            </a:r>
            <a:endParaRPr lang="ru-RU" sz="1200" dirty="0"/>
          </a:p>
        </p:txBody>
      </p:sp>
      <p:sp>
        <p:nvSpPr>
          <p:cNvPr id="29" name="TextBox 20"/>
          <p:cNvSpPr txBox="1">
            <a:spLocks noChangeArrowheads="1"/>
          </p:cNvSpPr>
          <p:nvPr/>
        </p:nvSpPr>
        <p:spPr bwMode="auto">
          <a:xfrm>
            <a:off x="5410215" y="5940805"/>
            <a:ext cx="116079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ИИС «Пирамида»</a:t>
            </a:r>
            <a:endParaRPr lang="ru-RU" sz="1200" dirty="0"/>
          </a:p>
        </p:txBody>
      </p:sp>
      <p:grpSp>
        <p:nvGrpSpPr>
          <p:cNvPr id="30" name="Группа 29"/>
          <p:cNvGrpSpPr/>
          <p:nvPr/>
        </p:nvGrpSpPr>
        <p:grpSpPr>
          <a:xfrm>
            <a:off x="3786182" y="3483338"/>
            <a:ext cx="1071570" cy="714380"/>
            <a:chOff x="3643306" y="3643314"/>
            <a:chExt cx="1071570" cy="714380"/>
          </a:xfrm>
        </p:grpSpPr>
        <p:pic>
          <p:nvPicPr>
            <p:cNvPr id="31" name="Picture 9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071934" y="3643314"/>
              <a:ext cx="628650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2" name="Скругленный прямоугольник 31"/>
            <p:cNvSpPr/>
            <p:nvPr/>
          </p:nvSpPr>
          <p:spPr>
            <a:xfrm>
              <a:off x="3643306" y="3643314"/>
              <a:ext cx="1071570" cy="714380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3" name="Picture 11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714744" y="3714752"/>
              <a:ext cx="457200" cy="609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4" name="Группа 33"/>
          <p:cNvGrpSpPr/>
          <p:nvPr/>
        </p:nvGrpSpPr>
        <p:grpSpPr>
          <a:xfrm>
            <a:off x="5143504" y="3483338"/>
            <a:ext cx="1071570" cy="714380"/>
            <a:chOff x="3643306" y="3643314"/>
            <a:chExt cx="1071570" cy="714380"/>
          </a:xfrm>
        </p:grpSpPr>
        <p:pic>
          <p:nvPicPr>
            <p:cNvPr id="35" name="Picture 9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071934" y="3643314"/>
              <a:ext cx="628650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6" name="Скругленный прямоугольник 35"/>
            <p:cNvSpPr/>
            <p:nvPr/>
          </p:nvSpPr>
          <p:spPr>
            <a:xfrm>
              <a:off x="3643306" y="3643314"/>
              <a:ext cx="1071570" cy="714380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7" name="Picture 11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714744" y="3714752"/>
              <a:ext cx="457200" cy="609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38" name="Группа 37"/>
          <p:cNvGrpSpPr/>
          <p:nvPr/>
        </p:nvGrpSpPr>
        <p:grpSpPr>
          <a:xfrm>
            <a:off x="2428860" y="3483338"/>
            <a:ext cx="1071570" cy="714380"/>
            <a:chOff x="3643306" y="3643314"/>
            <a:chExt cx="1071570" cy="714380"/>
          </a:xfrm>
        </p:grpSpPr>
        <p:pic>
          <p:nvPicPr>
            <p:cNvPr id="39" name="Picture 9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071934" y="3643314"/>
              <a:ext cx="628650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0" name="Скругленный прямоугольник 39"/>
            <p:cNvSpPr/>
            <p:nvPr/>
          </p:nvSpPr>
          <p:spPr>
            <a:xfrm>
              <a:off x="3643306" y="3643314"/>
              <a:ext cx="1071570" cy="714380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1" name="Picture 11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714744" y="3714752"/>
              <a:ext cx="457200" cy="609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aphicFrame>
        <p:nvGraphicFramePr>
          <p:cNvPr id="4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90396935"/>
              </p:ext>
            </p:extLst>
          </p:nvPr>
        </p:nvGraphicFramePr>
        <p:xfrm>
          <a:off x="892943" y="1470546"/>
          <a:ext cx="642942" cy="1123588"/>
        </p:xfrm>
        <a:graphic>
          <a:graphicData uri="http://schemas.openxmlformats.org/presentationml/2006/ole">
            <p:oleObj spid="_x0000_s1224" name="Visio" r:id="rId15" imgW="702116" imgH="1225702" progId="">
              <p:embed/>
            </p:oleObj>
          </a:graphicData>
        </a:graphic>
      </p:graphicFrame>
      <p:graphicFrame>
        <p:nvGraphicFramePr>
          <p:cNvPr id="43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01180271"/>
              </p:ext>
            </p:extLst>
          </p:nvPr>
        </p:nvGraphicFramePr>
        <p:xfrm>
          <a:off x="7236296" y="1472094"/>
          <a:ext cx="642938" cy="1123950"/>
        </p:xfrm>
        <a:graphic>
          <a:graphicData uri="http://schemas.openxmlformats.org/presentationml/2006/ole">
            <p:oleObj spid="_x0000_s1225" name="Visio" r:id="rId16" imgW="702116" imgH="1225702" progId="">
              <p:embed/>
            </p:oleObj>
          </a:graphicData>
        </a:graphic>
      </p:graphicFrame>
      <p:sp>
        <p:nvSpPr>
          <p:cNvPr id="44" name="TextBox 20"/>
          <p:cNvSpPr txBox="1">
            <a:spLocks noChangeArrowheads="1"/>
          </p:cNvSpPr>
          <p:nvPr/>
        </p:nvSpPr>
        <p:spPr bwMode="auto">
          <a:xfrm>
            <a:off x="370138" y="2414075"/>
            <a:ext cx="191582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ОАО «</a:t>
            </a:r>
            <a:r>
              <a:rPr lang="ru-RU" sz="1200" dirty="0" err="1" smtClean="0"/>
              <a:t>Татэнергосбыт</a:t>
            </a:r>
            <a:r>
              <a:rPr lang="ru-RU" sz="1200" dirty="0" smtClean="0"/>
              <a:t>»</a:t>
            </a:r>
            <a:endParaRPr lang="ru-RU" sz="1200" dirty="0"/>
          </a:p>
        </p:txBody>
      </p:sp>
      <p:sp>
        <p:nvSpPr>
          <p:cNvPr id="45" name="TextBox 20"/>
          <p:cNvSpPr txBox="1">
            <a:spLocks noChangeArrowheads="1"/>
          </p:cNvSpPr>
          <p:nvPr/>
        </p:nvSpPr>
        <p:spPr bwMode="auto">
          <a:xfrm>
            <a:off x="6660233" y="2478581"/>
            <a:ext cx="16407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АИИС КУЭ субъектов ОРЭМ и РРЭ</a:t>
            </a:r>
            <a:endParaRPr lang="ru-RU" sz="1200" dirty="0"/>
          </a:p>
        </p:txBody>
      </p:sp>
      <p:sp>
        <p:nvSpPr>
          <p:cNvPr id="46" name="TextBox 20"/>
          <p:cNvSpPr txBox="1">
            <a:spLocks noChangeArrowheads="1"/>
          </p:cNvSpPr>
          <p:nvPr/>
        </p:nvSpPr>
        <p:spPr bwMode="auto">
          <a:xfrm>
            <a:off x="6372200" y="3628743"/>
            <a:ext cx="128588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ЦСОИ филиалов</a:t>
            </a:r>
            <a:endParaRPr lang="ru-RU" sz="1200" dirty="0"/>
          </a:p>
        </p:txBody>
      </p:sp>
      <p:sp>
        <p:nvSpPr>
          <p:cNvPr id="47" name="TextBox 20"/>
          <p:cNvSpPr txBox="1">
            <a:spLocks noChangeArrowheads="1"/>
          </p:cNvSpPr>
          <p:nvPr/>
        </p:nvSpPr>
        <p:spPr bwMode="auto">
          <a:xfrm>
            <a:off x="3671878" y="1297810"/>
            <a:ext cx="128588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dirty="0" smtClean="0"/>
              <a:t>ЦСОИ СК</a:t>
            </a:r>
            <a:endParaRPr lang="ru-RU" sz="1200" dirty="0"/>
          </a:p>
        </p:txBody>
      </p:sp>
      <p:pic>
        <p:nvPicPr>
          <p:cNvPr id="49" name="Picture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742808">
            <a:off x="2191865" y="1693386"/>
            <a:ext cx="350132" cy="350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Двойная стрелка влево/вправо 49"/>
          <p:cNvSpPr/>
          <p:nvPr/>
        </p:nvSpPr>
        <p:spPr>
          <a:xfrm rot="10800000">
            <a:off x="1610849" y="1983140"/>
            <a:ext cx="1512168" cy="132928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2" name="Picture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742808">
            <a:off x="6148355" y="1703382"/>
            <a:ext cx="350132" cy="350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Двойная стрелка влево/вправо 52"/>
          <p:cNvSpPr/>
          <p:nvPr/>
        </p:nvSpPr>
        <p:spPr>
          <a:xfrm rot="10800000">
            <a:off x="5567339" y="1993136"/>
            <a:ext cx="1512168" cy="132928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Двойная стрелка влево/вправо 53"/>
          <p:cNvSpPr/>
          <p:nvPr/>
        </p:nvSpPr>
        <p:spPr>
          <a:xfrm rot="7981123">
            <a:off x="2975988" y="4702969"/>
            <a:ext cx="1276550" cy="139614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Двойная стрелка влево/вправо 54"/>
          <p:cNvSpPr/>
          <p:nvPr/>
        </p:nvSpPr>
        <p:spPr>
          <a:xfrm rot="13140225">
            <a:off x="4511387" y="4655307"/>
            <a:ext cx="1276550" cy="139614"/>
          </a:xfrm>
          <a:prstGeom prst="left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Двойная стрелка влево/вправо 55"/>
          <p:cNvSpPr/>
          <p:nvPr/>
        </p:nvSpPr>
        <p:spPr>
          <a:xfrm rot="18733622">
            <a:off x="2914775" y="3032315"/>
            <a:ext cx="955294" cy="116420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Двойная стрелка влево/вправо 56"/>
          <p:cNvSpPr/>
          <p:nvPr/>
        </p:nvSpPr>
        <p:spPr>
          <a:xfrm rot="13358251">
            <a:off x="4771253" y="3017742"/>
            <a:ext cx="1026605" cy="159046"/>
          </a:xfrm>
          <a:prstGeom prst="left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Двойная стрелка влево/вправо 57"/>
          <p:cNvSpPr/>
          <p:nvPr/>
        </p:nvSpPr>
        <p:spPr>
          <a:xfrm rot="5400000">
            <a:off x="4054814" y="3015584"/>
            <a:ext cx="648496" cy="128489"/>
          </a:xfrm>
          <a:prstGeom prst="left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Двойная стрелка влево/вправо 58"/>
          <p:cNvSpPr/>
          <p:nvPr/>
        </p:nvSpPr>
        <p:spPr>
          <a:xfrm rot="16955331">
            <a:off x="3711876" y="4690633"/>
            <a:ext cx="919185" cy="164282"/>
          </a:xfrm>
          <a:prstGeom prst="left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Двойная стрелка влево/вправо 59"/>
          <p:cNvSpPr/>
          <p:nvPr/>
        </p:nvSpPr>
        <p:spPr>
          <a:xfrm>
            <a:off x="308138" y="3404077"/>
            <a:ext cx="591454" cy="114630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TextBox 20"/>
          <p:cNvSpPr txBox="1">
            <a:spLocks noChangeArrowheads="1"/>
          </p:cNvSpPr>
          <p:nvPr/>
        </p:nvSpPr>
        <p:spPr bwMode="auto">
          <a:xfrm>
            <a:off x="903065" y="3338281"/>
            <a:ext cx="146386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200" dirty="0" smtClean="0"/>
              <a:t>XML</a:t>
            </a:r>
            <a:r>
              <a:rPr lang="ru-RU" sz="1200" dirty="0" smtClean="0"/>
              <a:t>- макеты</a:t>
            </a:r>
            <a:endParaRPr lang="ru-RU" sz="1200" dirty="0"/>
          </a:p>
        </p:txBody>
      </p:sp>
      <p:sp>
        <p:nvSpPr>
          <p:cNvPr id="62" name="Двойная стрелка влево/вправо 61"/>
          <p:cNvSpPr/>
          <p:nvPr/>
        </p:nvSpPr>
        <p:spPr>
          <a:xfrm rot="10800000">
            <a:off x="309192" y="3802716"/>
            <a:ext cx="590400" cy="115200"/>
          </a:xfrm>
          <a:prstGeom prst="left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TextBox 20"/>
          <p:cNvSpPr txBox="1">
            <a:spLocks noChangeArrowheads="1"/>
          </p:cNvSpPr>
          <p:nvPr/>
        </p:nvSpPr>
        <p:spPr bwMode="auto">
          <a:xfrm>
            <a:off x="903065" y="3736464"/>
            <a:ext cx="131438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dirty="0"/>
              <a:t>п</a:t>
            </a:r>
            <a:r>
              <a:rPr lang="ru-RU" sz="1200" dirty="0" smtClean="0"/>
              <a:t>рямой опрос</a:t>
            </a:r>
            <a:endParaRPr lang="ru-RU" sz="1200" dirty="0"/>
          </a:p>
        </p:txBody>
      </p:sp>
      <p:sp>
        <p:nvSpPr>
          <p:cNvPr id="64" name="Двойная стрелка влево/вправо 63"/>
          <p:cNvSpPr/>
          <p:nvPr/>
        </p:nvSpPr>
        <p:spPr>
          <a:xfrm rot="10800000">
            <a:off x="308138" y="4200888"/>
            <a:ext cx="590400" cy="115200"/>
          </a:xfrm>
          <a:prstGeom prst="left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TextBox 20"/>
          <p:cNvSpPr txBox="1">
            <a:spLocks noChangeArrowheads="1"/>
          </p:cNvSpPr>
          <p:nvPr/>
        </p:nvSpPr>
        <p:spPr bwMode="auto">
          <a:xfrm>
            <a:off x="903065" y="4135377"/>
            <a:ext cx="12162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dirty="0" smtClean="0"/>
              <a:t>репликация БД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xmlns="" val="33658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ИНТЕГРАЦИОННЫЕ РЕШЕНИЯ, РЕАЛИЗОВАННЫЕ В РАМКАХ СОЗДАНИЯ КОРПОРАТИВНОЙ АИИС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создание центра сбора и обработки информации компании на уровне управления;</a:t>
            </a:r>
          </a:p>
          <a:p>
            <a:r>
              <a:rPr lang="ru-RU" sz="2000" dirty="0" smtClean="0"/>
              <a:t>обмен результатами измерений при помощи XML-макета специального формата;</a:t>
            </a:r>
          </a:p>
          <a:p>
            <a:r>
              <a:rPr lang="ru-RU" sz="2000" dirty="0" smtClean="0"/>
              <a:t>реализация протоколов обмена различного оборудования сбора данных;</a:t>
            </a:r>
          </a:p>
          <a:p>
            <a:r>
              <a:rPr lang="ru-RU" sz="2000" dirty="0" smtClean="0"/>
              <a:t>внедрение систем, не привязанных к протоколам конкретных приборов учета;</a:t>
            </a:r>
          </a:p>
          <a:p>
            <a:r>
              <a:rPr lang="ru-RU" sz="2000" dirty="0" smtClean="0"/>
              <a:t>импорт и экспорт данных в </a:t>
            </a:r>
            <a:r>
              <a:rPr lang="ru-RU" sz="2000" dirty="0" err="1" smtClean="0"/>
              <a:t>биллинговые</a:t>
            </a:r>
            <a:r>
              <a:rPr lang="ru-RU" sz="2000" dirty="0" smtClean="0"/>
              <a:t> системы;</a:t>
            </a:r>
          </a:p>
          <a:p>
            <a:r>
              <a:rPr lang="ru-RU" sz="2000" dirty="0" smtClean="0"/>
              <a:t>организация каналов связи по силовой сети (PLC технология).</a:t>
            </a:r>
          </a:p>
          <a:p>
            <a:endParaRPr lang="ru-RU" sz="2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1447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ФОРМАТ </a:t>
            </a:r>
            <a:r>
              <a:rPr lang="en-US" dirty="0" smtClean="0"/>
              <a:t>XML-</a:t>
            </a:r>
            <a:r>
              <a:rPr lang="ru-RU" dirty="0" smtClean="0"/>
              <a:t>МАКЕТА МЕЖСЕРВЕРНОГО ОБМЕНА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8</a:t>
            </a:r>
            <a:endParaRPr lang="ru-RU" dirty="0"/>
          </a:p>
        </p:txBody>
      </p:sp>
      <p:sp>
        <p:nvSpPr>
          <p:cNvPr id="28" name="Объект 2"/>
          <p:cNvSpPr>
            <a:spLocks noGrp="1"/>
          </p:cNvSpPr>
          <p:nvPr>
            <p:ph idx="1"/>
          </p:nvPr>
        </p:nvSpPr>
        <p:spPr>
          <a:xfrm>
            <a:off x="212725" y="1556792"/>
            <a:ext cx="8656638" cy="4608512"/>
          </a:xfrm>
        </p:spPr>
        <p:txBody>
          <a:bodyPr>
            <a:noAutofit/>
          </a:bodyPr>
          <a:lstStyle/>
          <a:p>
            <a:pPr lvl="0"/>
            <a:endParaRPr lang="ru-RU" dirty="0" smtClean="0"/>
          </a:p>
          <a:p>
            <a:endParaRPr lang="ru-RU" sz="1800" dirty="0" smtClean="0"/>
          </a:p>
          <a:p>
            <a:pPr marL="0" indent="0">
              <a:buNone/>
            </a:pPr>
            <a:endParaRPr lang="ru-RU" sz="1800" dirty="0"/>
          </a:p>
          <a:p>
            <a:endParaRPr lang="ru-RU" sz="1800" dirty="0" smtClean="0"/>
          </a:p>
          <a:p>
            <a:endParaRPr lang="ru-RU" sz="1800" dirty="0" smtClean="0"/>
          </a:p>
          <a:p>
            <a:endParaRPr lang="ru-RU" sz="1800" dirty="0"/>
          </a:p>
          <a:p>
            <a:pPr>
              <a:buFont typeface="Courier New" pitchFamily="49" charset="0"/>
              <a:buChar char="o"/>
            </a:pPr>
            <a:endParaRPr lang="ru-RU" sz="1600" dirty="0"/>
          </a:p>
        </p:txBody>
      </p:sp>
      <p:pic>
        <p:nvPicPr>
          <p:cNvPr id="3074" name="Picture 2" descr="C:\Users\tihomirovia\AppData\Local\Microsoft\Windows\Temporary Internet Files\Content.Outlook\N4EOX21M\Слайд 1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81282"/>
            <a:ext cx="8460432" cy="509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5181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СТАТИСТИКА СБОРА ДАННЫХ С РАЗЛИЧНЫХ ПТК (ФИЛИАЛ ОАО «СЕТЕВАЯ КОМПАНИЯ» ПРИВОЛЖСКИЕ ЭЛ.СЕТИ) </a:t>
            </a:r>
            <a:br>
              <a:rPr lang="ru-RU" dirty="0" smtClean="0"/>
            </a:br>
            <a:r>
              <a:rPr lang="ru-RU" dirty="0" smtClean="0"/>
              <a:t>НА НОЯБРЬ 2012 ГОДА 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9</a:t>
            </a:r>
            <a:endParaRPr lang="ru-RU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1" y="1428397"/>
            <a:ext cx="8496943" cy="4808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9865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СТАТИСТИКА СБОРА ДАННЫХ С РАЗЛИЧНЫХ ПТК (ФИЛИАЛ ОАО «СЕТЕВАЯ КОМПАНИЯ» ПРИВОЛЖСКИЕ ЭЛ.СЕТИ) </a:t>
            </a:r>
            <a:br>
              <a:rPr lang="ru-RU" dirty="0" smtClean="0"/>
            </a:br>
            <a:r>
              <a:rPr lang="ru-RU" dirty="0" smtClean="0"/>
              <a:t>НА ЯНВАРЬ 2014 ГОДА</a:t>
            </a:r>
            <a:r>
              <a:rPr lang="ru-RU" dirty="0" smtClean="0">
                <a:solidFill>
                  <a:srgbClr val="FF0000"/>
                </a:solidFill>
              </a:rPr>
              <a:t> _________</a:t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10</a:t>
            </a:r>
            <a:endParaRPr lang="ru-RU" dirty="0"/>
          </a:p>
        </p:txBody>
      </p:sp>
      <p:pic>
        <p:nvPicPr>
          <p:cNvPr id="4098" name="Picture 2" descr="C:\Users\tihomirovia\AppData\Local\Microsoft\Windows\Temporary Internet Files\Content.Outlook\N4EOX21M\Слайд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5345"/>
            <a:ext cx="8522039" cy="445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2368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СТРУКТУРНАЯ СХЕМА АСТУЭ (ТП №10-4 ЕГРЭС)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2620381"/>
            <a:ext cx="3348372" cy="19364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4996645"/>
            <a:ext cx="1584176" cy="13681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44376" y="5520227"/>
            <a:ext cx="1279351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7949" y="1540261"/>
            <a:ext cx="923925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08669" y="1578717"/>
            <a:ext cx="621644" cy="927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11635" y="1052736"/>
            <a:ext cx="398428" cy="847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899592" y="1215717"/>
            <a:ext cx="14795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АРМ Пирамида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476750" y="1236891"/>
            <a:ext cx="15191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ЦСОИ филиала</a:t>
            </a:r>
            <a:endParaRPr lang="ru-RU" sz="1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738658" y="1221363"/>
            <a:ext cx="17833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Шлюзовой Сервер 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1846" y="1578718"/>
            <a:ext cx="621644" cy="927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2936560" y="1739434"/>
            <a:ext cx="5661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/>
              <a:t>КСПД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466997" y="4856085"/>
            <a:ext cx="1584176" cy="1436704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Двойная стрелка вверх/вниз 16"/>
          <p:cNvSpPr/>
          <p:nvPr/>
        </p:nvSpPr>
        <p:spPr>
          <a:xfrm>
            <a:off x="7223081" y="2548373"/>
            <a:ext cx="96410" cy="2232248"/>
          </a:xfrm>
          <a:prstGeom prst="upDownArrow">
            <a:avLst/>
          </a:prstGeom>
          <a:solidFill>
            <a:schemeClr val="accent1">
              <a:lumMod val="7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631" y="4336952"/>
            <a:ext cx="149072" cy="4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Двойная стрелка вверх/вниз 18"/>
          <p:cNvSpPr/>
          <p:nvPr/>
        </p:nvSpPr>
        <p:spPr>
          <a:xfrm rot="-2100000">
            <a:off x="5959439" y="2190955"/>
            <a:ext cx="83283" cy="2816854"/>
          </a:xfrm>
          <a:prstGeom prst="upDownArrow">
            <a:avLst/>
          </a:prstGeom>
          <a:solidFill>
            <a:schemeClr val="accent1">
              <a:lumMod val="7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Двойная стрелка вверх/вниз 19"/>
          <p:cNvSpPr/>
          <p:nvPr/>
        </p:nvSpPr>
        <p:spPr>
          <a:xfrm rot="4490321" flipV="1">
            <a:off x="5764665" y="1413344"/>
            <a:ext cx="123320" cy="2613985"/>
          </a:xfrm>
          <a:prstGeom prst="upDownArrow">
            <a:avLst/>
          </a:prstGeom>
          <a:solidFill>
            <a:schemeClr val="accent1">
              <a:lumMod val="7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Двойная стрелка вверх/вниз 20"/>
          <p:cNvSpPr/>
          <p:nvPr/>
        </p:nvSpPr>
        <p:spPr>
          <a:xfrm rot="2400000" flipV="1">
            <a:off x="4503181" y="2358190"/>
            <a:ext cx="95592" cy="524382"/>
          </a:xfrm>
          <a:prstGeom prst="upDownArrow">
            <a:avLst/>
          </a:prstGeom>
          <a:solidFill>
            <a:schemeClr val="accent1">
              <a:lumMod val="7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aseline="-25000" dirty="0"/>
          </a:p>
        </p:txBody>
      </p:sp>
      <p:sp>
        <p:nvSpPr>
          <p:cNvPr id="22" name="Двойная стрелка влево/вправо 21"/>
          <p:cNvSpPr/>
          <p:nvPr/>
        </p:nvSpPr>
        <p:spPr>
          <a:xfrm>
            <a:off x="2123728" y="2002223"/>
            <a:ext cx="2353022" cy="96862"/>
          </a:xfrm>
          <a:prstGeom prst="left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Двойная стрелка влево/вправо 22"/>
          <p:cNvSpPr/>
          <p:nvPr/>
        </p:nvSpPr>
        <p:spPr>
          <a:xfrm>
            <a:off x="5290485" y="2002223"/>
            <a:ext cx="1622285" cy="96862"/>
          </a:xfrm>
          <a:prstGeom prst="left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5767433" y="1739434"/>
            <a:ext cx="5661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/>
              <a:t>КСПД</a:t>
            </a: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4312911" y="1739434"/>
            <a:ext cx="25908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1398770" y="2627930"/>
            <a:ext cx="17379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00B0F0"/>
                </a:solidFill>
              </a:rPr>
              <a:t>РУ 0,4 кВ ТП </a:t>
            </a:r>
            <a:r>
              <a:rPr lang="ru-RU" sz="1200" b="1" dirty="0" smtClean="0">
                <a:solidFill>
                  <a:srgbClr val="00B0F0"/>
                </a:solidFill>
              </a:rPr>
              <a:t>10-4</a:t>
            </a:r>
            <a:endParaRPr lang="ru-RU" sz="1200" b="1" dirty="0">
              <a:solidFill>
                <a:srgbClr val="00B0F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945841" y="5023505"/>
            <a:ext cx="11183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dirty="0">
                <a:solidFill>
                  <a:srgbClr val="00B0F0"/>
                </a:solidFill>
              </a:rPr>
              <a:t>ВРУ Мира, </a:t>
            </a:r>
            <a:r>
              <a:rPr lang="en-US" sz="1200" b="1" dirty="0">
                <a:solidFill>
                  <a:srgbClr val="00B0F0"/>
                </a:solidFill>
              </a:rPr>
              <a:t>6</a:t>
            </a:r>
            <a:r>
              <a:rPr lang="ru-RU" sz="1200" b="1" dirty="0">
                <a:solidFill>
                  <a:srgbClr val="00B0F0"/>
                </a:solidFill>
              </a:rPr>
              <a:t>1 </a:t>
            </a:r>
            <a:endParaRPr lang="ru-RU" sz="1200" b="1" dirty="0" smtClean="0">
              <a:solidFill>
                <a:srgbClr val="00B0F0"/>
              </a:solidFill>
            </a:endParaRPr>
          </a:p>
          <a:p>
            <a:pPr algn="ctr"/>
            <a:r>
              <a:rPr lang="ru-RU" sz="1200" b="1" dirty="0" smtClean="0">
                <a:solidFill>
                  <a:srgbClr val="00B0F0"/>
                </a:solidFill>
              </a:rPr>
              <a:t>4 </a:t>
            </a:r>
            <a:r>
              <a:rPr lang="ru-RU" sz="1200" b="1" dirty="0">
                <a:solidFill>
                  <a:srgbClr val="00B0F0"/>
                </a:solidFill>
              </a:rPr>
              <a:t>подъезд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822701" y="5527123"/>
            <a:ext cx="138211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PLC </a:t>
            </a:r>
            <a:r>
              <a:rPr lang="ru-RU" sz="1100" dirty="0">
                <a:solidFill>
                  <a:schemeClr val="bg1"/>
                </a:solidFill>
              </a:rPr>
              <a:t>Модем М2.01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846634" y="6031179"/>
            <a:ext cx="353348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827584" y="6031179"/>
            <a:ext cx="3962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</a:rPr>
              <a:t>Wh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782738" y="6031179"/>
            <a:ext cx="353348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1763688" y="6031179"/>
            <a:ext cx="3962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</a:rPr>
              <a:t>Wh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485924" y="5788733"/>
            <a:ext cx="5741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/>
              <a:t>RS485</a:t>
            </a:r>
          </a:p>
        </p:txBody>
      </p:sp>
      <p:sp>
        <p:nvSpPr>
          <p:cNvPr id="34" name="Тройная стрелка влево/вправо/вверх 33"/>
          <p:cNvSpPr/>
          <p:nvPr/>
        </p:nvSpPr>
        <p:spPr>
          <a:xfrm>
            <a:off x="1199983" y="5788733"/>
            <a:ext cx="563706" cy="432048"/>
          </a:xfrm>
          <a:prstGeom prst="leftRightUpArrow">
            <a:avLst>
              <a:gd name="adj1" fmla="val 6572"/>
              <a:gd name="adj2" fmla="val 9350"/>
              <a:gd name="adj3" fmla="val 14194"/>
            </a:avLst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2529930" y="4996645"/>
            <a:ext cx="1584176" cy="13681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2690738" y="5520227"/>
            <a:ext cx="1279351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2792203" y="5023505"/>
            <a:ext cx="11183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dirty="0">
                <a:solidFill>
                  <a:srgbClr val="00B0F0"/>
                </a:solidFill>
              </a:rPr>
              <a:t>ВРУ Мира, </a:t>
            </a:r>
            <a:r>
              <a:rPr lang="en-US" sz="1200" b="1" dirty="0">
                <a:solidFill>
                  <a:srgbClr val="00B0F0"/>
                </a:solidFill>
              </a:rPr>
              <a:t>6</a:t>
            </a:r>
            <a:r>
              <a:rPr lang="ru-RU" sz="1200" b="1" dirty="0">
                <a:solidFill>
                  <a:srgbClr val="00B0F0"/>
                </a:solidFill>
              </a:rPr>
              <a:t>1 </a:t>
            </a:r>
            <a:endParaRPr lang="ru-RU" sz="1200" b="1" dirty="0" smtClean="0">
              <a:solidFill>
                <a:srgbClr val="00B0F0"/>
              </a:solidFill>
            </a:endParaRPr>
          </a:p>
          <a:p>
            <a:pPr algn="ctr"/>
            <a:r>
              <a:rPr lang="ru-RU" sz="1200" b="1" dirty="0" smtClean="0">
                <a:solidFill>
                  <a:srgbClr val="00B0F0"/>
                </a:solidFill>
              </a:rPr>
              <a:t>7 </a:t>
            </a:r>
            <a:r>
              <a:rPr lang="ru-RU" sz="1200" b="1" dirty="0">
                <a:solidFill>
                  <a:srgbClr val="00B0F0"/>
                </a:solidFill>
              </a:rPr>
              <a:t>подъезд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2669063" y="5527123"/>
            <a:ext cx="138211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PLC </a:t>
            </a:r>
            <a:r>
              <a:rPr lang="ru-RU" sz="1100" dirty="0">
                <a:solidFill>
                  <a:schemeClr val="bg1"/>
                </a:solidFill>
              </a:rPr>
              <a:t>Модем М2.01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2692996" y="6031179"/>
            <a:ext cx="353348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2673946" y="6031179"/>
            <a:ext cx="3962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</a:rPr>
              <a:t>Wh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629100" y="6031179"/>
            <a:ext cx="353348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3610050" y="6031179"/>
            <a:ext cx="3962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</a:rPr>
              <a:t>Wh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3332286" y="5788733"/>
            <a:ext cx="5741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/>
              <a:t>RS485</a:t>
            </a:r>
          </a:p>
        </p:txBody>
      </p:sp>
      <p:sp>
        <p:nvSpPr>
          <p:cNvPr id="44" name="Тройная стрелка влево/вправо/вверх 43"/>
          <p:cNvSpPr/>
          <p:nvPr/>
        </p:nvSpPr>
        <p:spPr>
          <a:xfrm>
            <a:off x="3046345" y="5788733"/>
            <a:ext cx="563706" cy="432048"/>
          </a:xfrm>
          <a:prstGeom prst="leftRightUpArrow">
            <a:avLst>
              <a:gd name="adj1" fmla="val 6572"/>
              <a:gd name="adj2" fmla="val 9350"/>
              <a:gd name="adj3" fmla="val 14194"/>
            </a:avLst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4368269" y="4996645"/>
            <a:ext cx="1584176" cy="13681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4529077" y="5520227"/>
            <a:ext cx="1279351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4630542" y="5023505"/>
            <a:ext cx="11183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dirty="0">
                <a:solidFill>
                  <a:srgbClr val="00B0F0"/>
                </a:solidFill>
              </a:rPr>
              <a:t>ВРУ Мира, </a:t>
            </a:r>
            <a:r>
              <a:rPr lang="en-US" sz="1200" b="1" dirty="0" smtClean="0">
                <a:solidFill>
                  <a:srgbClr val="00B0F0"/>
                </a:solidFill>
              </a:rPr>
              <a:t>6</a:t>
            </a:r>
            <a:r>
              <a:rPr lang="ru-RU" sz="1200" b="1" dirty="0" smtClean="0">
                <a:solidFill>
                  <a:srgbClr val="00B0F0"/>
                </a:solidFill>
              </a:rPr>
              <a:t>3 </a:t>
            </a:r>
          </a:p>
          <a:p>
            <a:pPr algn="ctr"/>
            <a:r>
              <a:rPr lang="ru-RU" sz="1200" b="1" dirty="0" smtClean="0">
                <a:solidFill>
                  <a:srgbClr val="00B0F0"/>
                </a:solidFill>
              </a:rPr>
              <a:t>5 </a:t>
            </a:r>
            <a:r>
              <a:rPr lang="ru-RU" sz="1200" b="1" dirty="0">
                <a:solidFill>
                  <a:srgbClr val="00B0F0"/>
                </a:solidFill>
              </a:rPr>
              <a:t>подъезд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4507402" y="5527123"/>
            <a:ext cx="138211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PLC </a:t>
            </a:r>
            <a:r>
              <a:rPr lang="ru-RU" sz="1100" dirty="0">
                <a:solidFill>
                  <a:schemeClr val="bg1"/>
                </a:solidFill>
              </a:rPr>
              <a:t>Модем М2.01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4531335" y="6031179"/>
            <a:ext cx="353348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4512285" y="6031179"/>
            <a:ext cx="3962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</a:rPr>
              <a:t>Wh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5467439" y="6031179"/>
            <a:ext cx="353348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5448389" y="6031179"/>
            <a:ext cx="3962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</a:rPr>
              <a:t>Wh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5170625" y="5788733"/>
            <a:ext cx="5741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/>
              <a:t>RS485</a:t>
            </a:r>
          </a:p>
        </p:txBody>
      </p:sp>
      <p:sp>
        <p:nvSpPr>
          <p:cNvPr id="54" name="Тройная стрелка влево/вправо/вверх 53"/>
          <p:cNvSpPr/>
          <p:nvPr/>
        </p:nvSpPr>
        <p:spPr>
          <a:xfrm>
            <a:off x="4884684" y="5788733"/>
            <a:ext cx="563706" cy="432048"/>
          </a:xfrm>
          <a:prstGeom prst="leftRightUpArrow">
            <a:avLst>
              <a:gd name="adj1" fmla="val 6572"/>
              <a:gd name="adj2" fmla="val 9350"/>
              <a:gd name="adj3" fmla="val 14194"/>
            </a:avLst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5" name="Прямоугольник 54"/>
          <p:cNvSpPr/>
          <p:nvPr/>
        </p:nvSpPr>
        <p:spPr>
          <a:xfrm>
            <a:off x="1667374" y="4656627"/>
            <a:ext cx="78899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/>
              <a:t>КЛ 0,4 кВ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6598428" y="5332585"/>
            <a:ext cx="1279351" cy="377244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6699893" y="4856085"/>
            <a:ext cx="11183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ВРУ Мира, </a:t>
            </a:r>
            <a:r>
              <a:rPr lang="en-US" sz="1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6</a:t>
            </a:r>
            <a:r>
              <a:rPr lang="ru-RU" sz="1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5 </a:t>
            </a:r>
          </a:p>
          <a:p>
            <a:pPr algn="ctr"/>
            <a:r>
              <a:rPr lang="ru-RU" sz="1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2 </a:t>
            </a:r>
            <a:r>
              <a:rPr lang="ru-RU" sz="1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подъезд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6643450" y="5300781"/>
            <a:ext cx="116891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100" dirty="0">
                <a:solidFill>
                  <a:schemeClr val="bg1"/>
                </a:solidFill>
              </a:rPr>
              <a:t>Коммуникатор </a:t>
            </a:r>
            <a:endParaRPr lang="ru-RU" sz="1100" dirty="0" smtClean="0">
              <a:solidFill>
                <a:schemeClr val="bg1"/>
              </a:solidFill>
            </a:endParaRPr>
          </a:p>
          <a:p>
            <a:pPr algn="ctr"/>
            <a:r>
              <a:rPr lang="en-US" sz="1100" dirty="0" smtClean="0">
                <a:solidFill>
                  <a:schemeClr val="bg1"/>
                </a:solidFill>
              </a:rPr>
              <a:t>SDM </a:t>
            </a:r>
            <a:r>
              <a:rPr lang="en-US" sz="1100" dirty="0">
                <a:solidFill>
                  <a:schemeClr val="bg1"/>
                </a:solidFill>
              </a:rPr>
              <a:t>TC </a:t>
            </a:r>
            <a:r>
              <a:rPr lang="en-US" sz="1100" dirty="0" smtClean="0">
                <a:solidFill>
                  <a:schemeClr val="bg1"/>
                </a:solidFill>
              </a:rPr>
              <a:t>65</a:t>
            </a: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6600686" y="5959171"/>
            <a:ext cx="353348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 59"/>
          <p:cNvSpPr/>
          <p:nvPr/>
        </p:nvSpPr>
        <p:spPr>
          <a:xfrm>
            <a:off x="6581636" y="5959171"/>
            <a:ext cx="3962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</a:rPr>
              <a:t>Wh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7536790" y="5959171"/>
            <a:ext cx="353348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/>
          <p:cNvSpPr/>
          <p:nvPr/>
        </p:nvSpPr>
        <p:spPr>
          <a:xfrm>
            <a:off x="7517740" y="5959171"/>
            <a:ext cx="3962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</a:rPr>
              <a:t>Wh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7239976" y="5716725"/>
            <a:ext cx="5741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/>
              <a:t>RS485</a:t>
            </a:r>
          </a:p>
        </p:txBody>
      </p:sp>
      <p:sp>
        <p:nvSpPr>
          <p:cNvPr id="64" name="Тройная стрелка влево/вправо/вверх 63"/>
          <p:cNvSpPr/>
          <p:nvPr/>
        </p:nvSpPr>
        <p:spPr>
          <a:xfrm>
            <a:off x="6954035" y="5716725"/>
            <a:ext cx="563706" cy="432048"/>
          </a:xfrm>
          <a:prstGeom prst="leftRightUpArrow">
            <a:avLst>
              <a:gd name="adj1" fmla="val 6572"/>
              <a:gd name="adj2" fmla="val 9350"/>
              <a:gd name="adj3" fmla="val 14194"/>
            </a:avLst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5" name="Стрелка углом вверх 64"/>
          <p:cNvSpPr/>
          <p:nvPr/>
        </p:nvSpPr>
        <p:spPr>
          <a:xfrm flipV="1">
            <a:off x="3309679" y="4670415"/>
            <a:ext cx="1872208" cy="261610"/>
          </a:xfrm>
          <a:prstGeom prst="bentUpArrow">
            <a:avLst>
              <a:gd name="adj1" fmla="val 4064"/>
              <a:gd name="adj2" fmla="val 11802"/>
              <a:gd name="adj3" fmla="val 19539"/>
            </a:avLst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aseline="-25000"/>
          </a:p>
        </p:txBody>
      </p:sp>
      <p:sp>
        <p:nvSpPr>
          <p:cNvPr id="66" name="Стрелка углом вверх 65"/>
          <p:cNvSpPr/>
          <p:nvPr/>
        </p:nvSpPr>
        <p:spPr>
          <a:xfrm flipH="1" flipV="1">
            <a:off x="1475655" y="4670415"/>
            <a:ext cx="1980220" cy="261610"/>
          </a:xfrm>
          <a:prstGeom prst="bentUpArrow">
            <a:avLst>
              <a:gd name="adj1" fmla="val 4064"/>
              <a:gd name="adj2" fmla="val 11802"/>
              <a:gd name="adj3" fmla="val 19539"/>
            </a:avLst>
          </a:prstGeom>
          <a:solidFill>
            <a:schemeClr val="bg1">
              <a:lumMod val="5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Прямоугольник 66"/>
          <p:cNvSpPr/>
          <p:nvPr/>
        </p:nvSpPr>
        <p:spPr>
          <a:xfrm>
            <a:off x="1475655" y="3024119"/>
            <a:ext cx="1279351" cy="377244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8" name="Прямоугольник 67"/>
          <p:cNvSpPr/>
          <p:nvPr/>
        </p:nvSpPr>
        <p:spPr>
          <a:xfrm>
            <a:off x="1603232" y="2992315"/>
            <a:ext cx="100380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100" dirty="0">
                <a:solidFill>
                  <a:schemeClr val="bg1"/>
                </a:solidFill>
              </a:rPr>
              <a:t>Контроллер </a:t>
            </a:r>
            <a:endParaRPr lang="ru-RU" sz="1100" dirty="0" smtClean="0">
              <a:solidFill>
                <a:schemeClr val="bg1"/>
              </a:solidFill>
            </a:endParaRPr>
          </a:p>
          <a:p>
            <a:pPr algn="ctr"/>
            <a:r>
              <a:rPr lang="ru-RU" sz="1100" dirty="0" err="1" smtClean="0">
                <a:solidFill>
                  <a:schemeClr val="bg1"/>
                </a:solidFill>
              </a:rPr>
              <a:t>Сикон</a:t>
            </a:r>
            <a:r>
              <a:rPr lang="ru-RU" sz="1100" dirty="0" smtClean="0">
                <a:solidFill>
                  <a:schemeClr val="bg1"/>
                </a:solidFill>
              </a:rPr>
              <a:t> </a:t>
            </a:r>
            <a:r>
              <a:rPr lang="ru-RU" sz="1100" dirty="0">
                <a:solidFill>
                  <a:schemeClr val="bg1"/>
                </a:solidFill>
              </a:rPr>
              <a:t>С120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1477913" y="3650705"/>
            <a:ext cx="353348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рямоугольник 69"/>
          <p:cNvSpPr/>
          <p:nvPr/>
        </p:nvSpPr>
        <p:spPr>
          <a:xfrm>
            <a:off x="1458863" y="3650705"/>
            <a:ext cx="3962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</a:rPr>
              <a:t>Wh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2414017" y="3650705"/>
            <a:ext cx="353348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Прямоугольник 71"/>
          <p:cNvSpPr/>
          <p:nvPr/>
        </p:nvSpPr>
        <p:spPr>
          <a:xfrm>
            <a:off x="2394967" y="3650705"/>
            <a:ext cx="3962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</a:rPr>
              <a:t>Wh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1536879" y="3408259"/>
            <a:ext cx="5741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/>
              <a:t>RS485</a:t>
            </a:r>
          </a:p>
        </p:txBody>
      </p:sp>
      <p:sp>
        <p:nvSpPr>
          <p:cNvPr id="74" name="Тройная стрелка влево/вправо/вверх 73"/>
          <p:cNvSpPr/>
          <p:nvPr/>
        </p:nvSpPr>
        <p:spPr>
          <a:xfrm>
            <a:off x="1831262" y="3408259"/>
            <a:ext cx="563706" cy="432048"/>
          </a:xfrm>
          <a:prstGeom prst="leftRightUpArrow">
            <a:avLst>
              <a:gd name="adj1" fmla="val 6572"/>
              <a:gd name="adj2" fmla="val 9350"/>
              <a:gd name="adj3" fmla="val 14194"/>
            </a:avLst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5" name="Прямоугольник 74"/>
          <p:cNvSpPr/>
          <p:nvPr/>
        </p:nvSpPr>
        <p:spPr>
          <a:xfrm>
            <a:off x="3282158" y="2840479"/>
            <a:ext cx="1279351" cy="377244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Прямоугольник 75"/>
          <p:cNvSpPr/>
          <p:nvPr/>
        </p:nvSpPr>
        <p:spPr>
          <a:xfrm>
            <a:off x="3327180" y="2808675"/>
            <a:ext cx="116891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100" dirty="0">
                <a:solidFill>
                  <a:schemeClr val="bg1"/>
                </a:solidFill>
              </a:rPr>
              <a:t>Коммуникатор </a:t>
            </a:r>
            <a:endParaRPr lang="ru-RU" sz="1100" dirty="0" smtClean="0">
              <a:solidFill>
                <a:schemeClr val="bg1"/>
              </a:solidFill>
            </a:endParaRPr>
          </a:p>
          <a:p>
            <a:pPr algn="ctr"/>
            <a:r>
              <a:rPr lang="en-US" sz="1100" dirty="0" smtClean="0">
                <a:solidFill>
                  <a:schemeClr val="bg1"/>
                </a:solidFill>
              </a:rPr>
              <a:t>SDM </a:t>
            </a:r>
            <a:r>
              <a:rPr lang="en-US" sz="1100" dirty="0">
                <a:solidFill>
                  <a:schemeClr val="bg1"/>
                </a:solidFill>
              </a:rPr>
              <a:t>TC </a:t>
            </a:r>
            <a:r>
              <a:rPr lang="en-US" sz="1100" dirty="0" smtClean="0">
                <a:solidFill>
                  <a:schemeClr val="bg1"/>
                </a:solidFill>
              </a:rPr>
              <a:t>65</a:t>
            </a: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3271626" y="3330733"/>
            <a:ext cx="1279351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рямоугольник 77"/>
          <p:cNvSpPr/>
          <p:nvPr/>
        </p:nvSpPr>
        <p:spPr>
          <a:xfrm>
            <a:off x="3249951" y="3337629"/>
            <a:ext cx="138211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PLC </a:t>
            </a:r>
            <a:r>
              <a:rPr lang="ru-RU" sz="1100" dirty="0">
                <a:solidFill>
                  <a:schemeClr val="bg1"/>
                </a:solidFill>
              </a:rPr>
              <a:t>Модем М2.01</a:t>
            </a:r>
          </a:p>
        </p:txBody>
      </p:sp>
      <p:pic>
        <p:nvPicPr>
          <p:cNvPr id="7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79660" y="2252627"/>
            <a:ext cx="149072" cy="4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0" name="Двойная стрелка вверх/вниз 79"/>
          <p:cNvSpPr/>
          <p:nvPr/>
        </p:nvSpPr>
        <p:spPr>
          <a:xfrm rot="4800000" flipV="1">
            <a:off x="2989825" y="2842366"/>
            <a:ext cx="77138" cy="495249"/>
          </a:xfrm>
          <a:prstGeom prst="upDownArrow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aseline="-25000" dirty="0"/>
          </a:p>
        </p:txBody>
      </p:sp>
      <p:sp>
        <p:nvSpPr>
          <p:cNvPr id="81" name="Двойная стрелка вверх/вниз 80"/>
          <p:cNvSpPr/>
          <p:nvPr/>
        </p:nvSpPr>
        <p:spPr>
          <a:xfrm rot="-4800000" flipV="1">
            <a:off x="2981624" y="3124089"/>
            <a:ext cx="77138" cy="495249"/>
          </a:xfrm>
          <a:prstGeom prst="upDownArrow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aseline="-25000" dirty="0"/>
          </a:p>
        </p:txBody>
      </p:sp>
      <p:sp>
        <p:nvSpPr>
          <p:cNvPr id="82" name="Прямоугольник 81"/>
          <p:cNvSpPr/>
          <p:nvPr/>
        </p:nvSpPr>
        <p:spPr>
          <a:xfrm>
            <a:off x="3240473" y="3860324"/>
            <a:ext cx="623829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Прямоугольник 82"/>
          <p:cNvSpPr/>
          <p:nvPr/>
        </p:nvSpPr>
        <p:spPr>
          <a:xfrm>
            <a:off x="3203848" y="3870939"/>
            <a:ext cx="69281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УСТ№1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3978236" y="3860324"/>
            <a:ext cx="623829" cy="261610"/>
          </a:xfrm>
          <a:prstGeom prst="rect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Прямоугольник 84"/>
          <p:cNvSpPr/>
          <p:nvPr/>
        </p:nvSpPr>
        <p:spPr>
          <a:xfrm>
            <a:off x="3941611" y="3870939"/>
            <a:ext cx="69281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УСТ№2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86" name="Двойная стрелка вверх/вниз 85"/>
          <p:cNvSpPr/>
          <p:nvPr/>
        </p:nvSpPr>
        <p:spPr>
          <a:xfrm>
            <a:off x="3552387" y="3624283"/>
            <a:ext cx="28800" cy="216024"/>
          </a:xfrm>
          <a:prstGeom prst="upDown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aseline="-25000"/>
          </a:p>
        </p:txBody>
      </p:sp>
      <p:sp>
        <p:nvSpPr>
          <p:cNvPr id="87" name="Двойная стрелка вверх/вниз 86"/>
          <p:cNvSpPr/>
          <p:nvPr/>
        </p:nvSpPr>
        <p:spPr>
          <a:xfrm>
            <a:off x="4245783" y="3624283"/>
            <a:ext cx="28800" cy="216024"/>
          </a:xfrm>
          <a:prstGeom prst="upDown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aseline="-25000"/>
          </a:p>
        </p:txBody>
      </p:sp>
      <p:sp>
        <p:nvSpPr>
          <p:cNvPr id="88" name="Прямоугольник 87"/>
          <p:cNvSpPr/>
          <p:nvPr/>
        </p:nvSpPr>
        <p:spPr>
          <a:xfrm>
            <a:off x="3112384" y="4161733"/>
            <a:ext cx="49564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smtClean="0"/>
              <a:t>1СШ</a:t>
            </a:r>
            <a:endParaRPr lang="ru-RU" sz="1100" dirty="0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3249951" y="4388808"/>
            <a:ext cx="623829" cy="4571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3979750" y="4388808"/>
            <a:ext cx="623829" cy="45719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3803794" y="4161733"/>
            <a:ext cx="49564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smtClean="0"/>
              <a:t>2СШ</a:t>
            </a:r>
            <a:endParaRPr lang="ru-RU" sz="1100" dirty="0"/>
          </a:p>
        </p:txBody>
      </p:sp>
      <p:sp>
        <p:nvSpPr>
          <p:cNvPr id="92" name="Двойная стрелка вверх/вниз 91"/>
          <p:cNvSpPr/>
          <p:nvPr/>
        </p:nvSpPr>
        <p:spPr>
          <a:xfrm>
            <a:off x="3552387" y="4464586"/>
            <a:ext cx="28800" cy="432000"/>
          </a:xfrm>
          <a:prstGeom prst="upDown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aseline="-25000"/>
          </a:p>
        </p:txBody>
      </p:sp>
      <p:sp>
        <p:nvSpPr>
          <p:cNvPr id="93" name="Двойная стрелка вверх/вниз 92"/>
          <p:cNvSpPr/>
          <p:nvPr/>
        </p:nvSpPr>
        <p:spPr>
          <a:xfrm>
            <a:off x="4245783" y="4132549"/>
            <a:ext cx="28800" cy="216024"/>
          </a:xfrm>
          <a:prstGeom prst="upDown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aseline="-25000"/>
          </a:p>
        </p:txBody>
      </p:sp>
      <p:sp>
        <p:nvSpPr>
          <p:cNvPr id="94" name="Двойная стрелка вверх/вниз 93"/>
          <p:cNvSpPr/>
          <p:nvPr/>
        </p:nvSpPr>
        <p:spPr>
          <a:xfrm>
            <a:off x="3552387" y="4161733"/>
            <a:ext cx="28800" cy="216024"/>
          </a:xfrm>
          <a:prstGeom prst="upDown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aseline="-25000"/>
          </a:p>
        </p:txBody>
      </p:sp>
      <p:sp>
        <p:nvSpPr>
          <p:cNvPr id="95" name="Прямоугольник 94"/>
          <p:cNvSpPr/>
          <p:nvPr/>
        </p:nvSpPr>
        <p:spPr>
          <a:xfrm>
            <a:off x="2683134" y="3345323"/>
            <a:ext cx="5741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/>
              <a:t>RS485</a:t>
            </a:r>
          </a:p>
        </p:txBody>
      </p:sp>
      <p:sp>
        <p:nvSpPr>
          <p:cNvPr id="96" name="Стрелка вверх 95"/>
          <p:cNvSpPr/>
          <p:nvPr/>
        </p:nvSpPr>
        <p:spPr>
          <a:xfrm>
            <a:off x="4240981" y="4453918"/>
            <a:ext cx="45719" cy="205829"/>
          </a:xfrm>
          <a:prstGeom prst="up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aseline="-25000"/>
          </a:p>
        </p:txBody>
      </p:sp>
      <p:sp>
        <p:nvSpPr>
          <p:cNvPr id="97" name="TextBox 96"/>
          <p:cNvSpPr txBox="1"/>
          <p:nvPr/>
        </p:nvSpPr>
        <p:spPr>
          <a:xfrm>
            <a:off x="6613568" y="2458728"/>
            <a:ext cx="64621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GPRS</a:t>
            </a:r>
            <a:endParaRPr lang="ru-RU" sz="1100" dirty="0"/>
          </a:p>
        </p:txBody>
      </p:sp>
      <p:sp>
        <p:nvSpPr>
          <p:cNvPr id="98" name="TextBox 97"/>
          <p:cNvSpPr txBox="1"/>
          <p:nvPr/>
        </p:nvSpPr>
        <p:spPr>
          <a:xfrm>
            <a:off x="4707844" y="2472508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GSM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xmlns="" val="223930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5408" y="522392"/>
            <a:ext cx="6366832" cy="8952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ПЕРЕДАЧА ДАННЫХ АИИС ДЛЯ РАСЧЕТОВ С ПОТРЕБИТЕЛЯМИ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12</a:t>
            </a:r>
            <a:endParaRPr lang="ru-RU" dirty="0"/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212725" y="1700808"/>
            <a:ext cx="8656638" cy="4608512"/>
          </a:xfrm>
        </p:spPr>
        <p:txBody>
          <a:bodyPr>
            <a:noAutofit/>
          </a:bodyPr>
          <a:lstStyle/>
          <a:p>
            <a:pPr lvl="0"/>
            <a:endParaRPr lang="ru-RU" dirty="0" smtClean="0"/>
          </a:p>
          <a:p>
            <a:endParaRPr lang="ru-RU" sz="1800" dirty="0" smtClean="0"/>
          </a:p>
          <a:p>
            <a:pPr marL="0" indent="0">
              <a:buNone/>
            </a:pPr>
            <a:endParaRPr lang="ru-RU" sz="1800" dirty="0"/>
          </a:p>
          <a:p>
            <a:endParaRPr lang="ru-RU" sz="1800" dirty="0" smtClean="0"/>
          </a:p>
          <a:p>
            <a:endParaRPr lang="ru-RU" sz="1800" dirty="0" smtClean="0"/>
          </a:p>
          <a:p>
            <a:endParaRPr lang="ru-RU" sz="1800" dirty="0"/>
          </a:p>
          <a:p>
            <a:pPr>
              <a:buFont typeface="Courier New" pitchFamily="49" charset="0"/>
              <a:buChar char="o"/>
            </a:pPr>
            <a:endParaRPr lang="ru-RU" sz="1600" dirty="0"/>
          </a:p>
        </p:txBody>
      </p:sp>
      <p:pic>
        <p:nvPicPr>
          <p:cNvPr id="6" name="Picture 6" descr="М-23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650" y="2664587"/>
            <a:ext cx="849312" cy="985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91385706"/>
              </p:ext>
            </p:extLst>
          </p:nvPr>
        </p:nvGraphicFramePr>
        <p:xfrm>
          <a:off x="7452320" y="2270364"/>
          <a:ext cx="648072" cy="1127570"/>
        </p:xfrm>
        <a:graphic>
          <a:graphicData uri="http://schemas.openxmlformats.org/presentationml/2006/ole">
            <p:oleObj spid="_x0000_s3086" name="Visio" r:id="rId4" imgW="702116" imgH="1225702" progId="">
              <p:embed/>
            </p:oleObj>
          </a:graphicData>
        </a:graphic>
      </p:graphicFrame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7800" y="2255478"/>
            <a:ext cx="960437" cy="96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75659" y="3607744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Измерительный комплекс</a:t>
            </a:r>
            <a:endParaRPr lang="ru-RU" sz="1600" b="1" dirty="0"/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60543" y="2623179"/>
            <a:ext cx="706437" cy="992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405677" y="3691771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АИИС</a:t>
            </a:r>
            <a:endParaRPr lang="ru-RU" sz="1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535996" y="1630678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ПК по вводу показаний ПУ</a:t>
            </a:r>
            <a:endParaRPr lang="ru-RU" sz="1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600993" y="1630678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ПК АСУСЭ </a:t>
            </a:r>
          </a:p>
          <a:p>
            <a:pPr algn="ctr"/>
            <a:r>
              <a:rPr lang="ru-RU" sz="1600" b="1" dirty="0" smtClean="0"/>
              <a:t>(ОАО «</a:t>
            </a:r>
            <a:r>
              <a:rPr lang="ru-RU" sz="1600" b="1" dirty="0" err="1" smtClean="0"/>
              <a:t>Татэнергосбыт</a:t>
            </a:r>
            <a:r>
              <a:rPr lang="ru-RU" sz="1600" b="1" dirty="0" smtClean="0"/>
              <a:t>»)</a:t>
            </a:r>
            <a:endParaRPr lang="ru-RU" sz="1600" b="1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1691680" y="3081508"/>
            <a:ext cx="1152128" cy="15184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3845278" y="2659775"/>
            <a:ext cx="1152128" cy="15184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6084168" y="2659775"/>
            <a:ext cx="1152128" cy="15184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2367661" y="3861048"/>
            <a:ext cx="0" cy="18436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519657" y="3913472"/>
            <a:ext cx="16339" cy="19067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020272" y="3871263"/>
            <a:ext cx="0" cy="18436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83568" y="4517831"/>
            <a:ext cx="1584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Измерение электрической энергии и мощности</a:t>
            </a:r>
            <a:endParaRPr lang="ru-RU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2605105" y="4471665"/>
            <a:ext cx="17768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Сбор, обработка </a:t>
            </a:r>
          </a:p>
          <a:p>
            <a:r>
              <a:rPr lang="ru-RU" sz="1600" dirty="0" smtClean="0"/>
              <a:t>и хранение результатов измерений</a:t>
            </a:r>
            <a:endParaRPr lang="ru-RU" sz="1600" dirty="0"/>
          </a:p>
        </p:txBody>
      </p:sp>
      <p:sp>
        <p:nvSpPr>
          <p:cNvPr id="22" name="TextBox 21"/>
          <p:cNvSpPr txBox="1"/>
          <p:nvPr/>
        </p:nvSpPr>
        <p:spPr>
          <a:xfrm>
            <a:off x="4644008" y="3933056"/>
            <a:ext cx="2232248" cy="2385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/>
              <a:t>Прием показаний ПУ от потребителей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ru-RU" sz="1600" dirty="0" smtClean="0"/>
              <a:t>Исполнение условий договора оказания услуг по передаче э/э в части согласования показаний  ПУ и их передачи ГП</a:t>
            </a:r>
            <a:endParaRPr lang="ru-RU" sz="1600" dirty="0"/>
          </a:p>
        </p:txBody>
      </p:sp>
      <p:sp>
        <p:nvSpPr>
          <p:cNvPr id="23" name="TextBox 22"/>
          <p:cNvSpPr txBox="1"/>
          <p:nvPr/>
        </p:nvSpPr>
        <p:spPr>
          <a:xfrm>
            <a:off x="7164288" y="4470896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Расчеты с потребителем</a:t>
            </a:r>
            <a:endParaRPr lang="ru-RU" sz="1600" dirty="0"/>
          </a:p>
        </p:txBody>
      </p:sp>
      <p:sp>
        <p:nvSpPr>
          <p:cNvPr id="25" name="Стрелка вниз 24"/>
          <p:cNvSpPr/>
          <p:nvPr/>
        </p:nvSpPr>
        <p:spPr>
          <a:xfrm rot="10800000">
            <a:off x="7740352" y="3269196"/>
            <a:ext cx="131247" cy="375828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4247964" y="3215915"/>
            <a:ext cx="29850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Данные коммерческих АИИС</a:t>
            </a:r>
            <a:endParaRPr lang="ru-RU" sz="1600" b="1" dirty="0"/>
          </a:p>
        </p:txBody>
      </p:sp>
      <p:sp>
        <p:nvSpPr>
          <p:cNvPr id="28" name="Прямоугольник 27"/>
          <p:cNvSpPr/>
          <p:nvPr/>
        </p:nvSpPr>
        <p:spPr>
          <a:xfrm rot="5400000">
            <a:off x="4190194" y="3319439"/>
            <a:ext cx="59321" cy="5918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 rot="5400000">
            <a:off x="4930490" y="3427450"/>
            <a:ext cx="59319" cy="3758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 rot="5400000">
            <a:off x="5506554" y="3427450"/>
            <a:ext cx="59319" cy="3758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 rot="5400000">
            <a:off x="6154626" y="3427450"/>
            <a:ext cx="59319" cy="3758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 rot="5400000">
            <a:off x="6730690" y="3427450"/>
            <a:ext cx="59319" cy="3758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 rot="5400000">
            <a:off x="7391298" y="3427450"/>
            <a:ext cx="59319" cy="3758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4" name="Объект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05185623"/>
              </p:ext>
            </p:extLst>
          </p:nvPr>
        </p:nvGraphicFramePr>
        <p:xfrm>
          <a:off x="3067942" y="1128353"/>
          <a:ext cx="649288" cy="1127125"/>
        </p:xfrm>
        <a:graphic>
          <a:graphicData uri="http://schemas.openxmlformats.org/presentationml/2006/ole">
            <p:oleObj spid="_x0000_s3087" name="Visio" r:id="rId7" imgW="702116" imgH="1225702" progId="">
              <p:embed/>
            </p:oleObj>
          </a:graphicData>
        </a:graphic>
      </p:graphicFrame>
      <p:sp>
        <p:nvSpPr>
          <p:cNvPr id="35" name="Стрелка вправо 34"/>
          <p:cNvSpPr/>
          <p:nvPr/>
        </p:nvSpPr>
        <p:spPr>
          <a:xfrm rot="16200000">
            <a:off x="3249234" y="2274530"/>
            <a:ext cx="336784" cy="15184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/>
          <p:nvPr/>
        </p:nvSpPr>
        <p:spPr>
          <a:xfrm>
            <a:off x="1475656" y="1200206"/>
            <a:ext cx="15547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ПК ИСЭ </a:t>
            </a:r>
          </a:p>
          <a:p>
            <a:pPr algn="ctr"/>
            <a:r>
              <a:rPr lang="ru-RU" sz="1600" b="1" dirty="0" smtClean="0"/>
              <a:t>(ОАО «Сетевая компания»)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xmlns="" val="116424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ОЦЕНКА ЭФФЕКТИВНОСТИ ВНЕДРЕНИЯ СИСТЕМ УЧЕТА </a:t>
            </a:r>
            <a:br>
              <a:rPr lang="ru-RU" dirty="0" smtClean="0"/>
            </a:br>
            <a:r>
              <a:rPr lang="ru-RU" dirty="0" smtClean="0"/>
              <a:t>НА ОСНОВЕ ТЕХНОЛОГИИ PLC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13</a:t>
            </a:r>
            <a:endParaRPr lang="ru-RU" dirty="0"/>
          </a:p>
        </p:txBody>
      </p:sp>
      <p:graphicFrame>
        <p:nvGraphicFramePr>
          <p:cNvPr id="5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53352551"/>
              </p:ext>
            </p:extLst>
          </p:nvPr>
        </p:nvGraphicFramePr>
        <p:xfrm>
          <a:off x="323527" y="1484784"/>
          <a:ext cx="8424937" cy="2664296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923419"/>
                <a:gridCol w="791502"/>
                <a:gridCol w="821945"/>
                <a:gridCol w="710323"/>
                <a:gridCol w="690028"/>
                <a:gridCol w="690028"/>
                <a:gridCol w="740766"/>
                <a:gridCol w="740766"/>
                <a:gridCol w="649439"/>
                <a:gridCol w="844776"/>
                <a:gridCol w="821945"/>
              </a:tblGrid>
              <a:tr h="7479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 dirty="0">
                          <a:effectLst/>
                        </a:rPr>
                        <a:t>Филиал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 dirty="0">
                          <a:effectLst/>
                        </a:rPr>
                        <a:t>РЭС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 dirty="0">
                          <a:effectLst/>
                        </a:rPr>
                        <a:t>Количество ТП, охваченных АИИС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 dirty="0">
                          <a:effectLst/>
                        </a:rPr>
                        <a:t>Год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Отпуск э/э с ТП, </a:t>
                      </a:r>
                      <a:br>
                        <a:rPr lang="ru-RU" sz="1000" u="none" strike="noStrike" dirty="0">
                          <a:effectLst/>
                        </a:rPr>
                      </a:br>
                      <a:r>
                        <a:rPr lang="ru-RU" sz="1000" u="none" strike="noStrike" dirty="0">
                          <a:effectLst/>
                        </a:rPr>
                        <a:t>тыс. </a:t>
                      </a:r>
                      <a:r>
                        <a:rPr lang="ru-RU" sz="1000" u="none" strike="noStrike" dirty="0" err="1">
                          <a:effectLst/>
                        </a:rPr>
                        <a:t>кВтч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Полезный отпуск э/э с ТП, </a:t>
                      </a:r>
                      <a:br>
                        <a:rPr lang="ru-RU" sz="1000" u="none" strike="noStrike" dirty="0">
                          <a:effectLst/>
                        </a:rPr>
                      </a:br>
                      <a:r>
                        <a:rPr lang="ru-RU" sz="1000" u="none" strike="noStrike" dirty="0">
                          <a:effectLst/>
                        </a:rPr>
                        <a:t>тыс. </a:t>
                      </a:r>
                      <a:r>
                        <a:rPr lang="ru-RU" sz="1000" u="none" strike="noStrike" dirty="0" err="1">
                          <a:effectLst/>
                        </a:rPr>
                        <a:t>кВтч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Отчетные потери по ТП,</a:t>
                      </a:r>
                      <a:br>
                        <a:rPr lang="ru-RU" sz="1000" u="none" strike="noStrike" dirty="0">
                          <a:effectLst/>
                        </a:rPr>
                      </a:br>
                      <a:r>
                        <a:rPr lang="ru-RU" sz="1000" u="none" strike="noStrike" dirty="0">
                          <a:effectLst/>
                        </a:rPr>
                        <a:t>тыс. </a:t>
                      </a:r>
                      <a:r>
                        <a:rPr lang="ru-RU" sz="1000" u="none" strike="noStrike" dirty="0" err="1">
                          <a:effectLst/>
                        </a:rPr>
                        <a:t>кВтч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Отчетные потери по ТП, %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Снижение потерь, %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 dirty="0">
                          <a:effectLst/>
                        </a:rPr>
                        <a:t>Затраты на внедрение мероприятия, тыс. руб.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 dirty="0">
                          <a:effectLst/>
                        </a:rPr>
                        <a:t>Срок окупаемости мероприятия, лет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256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err="1">
                          <a:effectLst/>
                        </a:rPr>
                        <a:t>Бугульминские</a:t>
                      </a:r>
                      <a:r>
                        <a:rPr lang="ru-RU" sz="1000" u="none" strike="noStrike" dirty="0">
                          <a:effectLst/>
                        </a:rPr>
                        <a:t> электрические сети 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БГРЭС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2010-2011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554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359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194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35%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45%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118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1,0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8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2011-2012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503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413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89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18%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460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Приволжские электрические сети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ВРЭС, ПРЭС, ПрРЭС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2010-2011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2 659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1 897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762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29%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57%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4 424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6,3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6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2011-2012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2 506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2 224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282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11%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665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Чистопольские электрические сети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ЧРЭС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11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2011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5 711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4 677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1 034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18%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75%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4 964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4,4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5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2012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4 999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4 873 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127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3%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0738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ИТОГО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2010-2011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8 924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6 932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1 991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22%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>
                          <a:effectLst/>
                        </a:rPr>
                        <a:t>65%</a:t>
                      </a: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9 506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4,3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5748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2011-2012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8 008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7 510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498 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</a:rPr>
                        <a:t>6%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956" marR="7956" marT="7956" marB="0"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62416008"/>
              </p:ext>
            </p:extLst>
          </p:nvPr>
        </p:nvGraphicFramePr>
        <p:xfrm>
          <a:off x="539552" y="4365104"/>
          <a:ext cx="7776864" cy="2095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17428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РЕАЛИЗАЦИИ ИНТЕГРАЦИОННЫХ РЕШЕНИЙ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формирование единой базы данных в части автоматизированных точек учета электроэнергии;</a:t>
            </a:r>
          </a:p>
          <a:p>
            <a:r>
              <a:rPr lang="ru-RU" dirty="0" smtClean="0"/>
              <a:t>использование данных, представленных в едином формате, стандартных отчетных и графических форм, подготовленных для анализа и консолидации;</a:t>
            </a:r>
          </a:p>
          <a:p>
            <a:r>
              <a:rPr lang="ru-RU" dirty="0" smtClean="0"/>
              <a:t>возможность сравнения показателей ПТК различных производителей, без сбора и ручной обработки дополнительной статистики;</a:t>
            </a:r>
          </a:p>
          <a:p>
            <a:r>
              <a:rPr lang="ru-RU" dirty="0" smtClean="0"/>
              <a:t>снижение трудозатрат персонала на обработку первичной информации о результатах измерения счетчиков, включенных в АИИС;</a:t>
            </a:r>
          </a:p>
          <a:p>
            <a:r>
              <a:rPr lang="ru-RU" dirty="0" smtClean="0"/>
              <a:t>структурирование данных об оборудовании АИИС, упрощение организации  технического обслуживания и метрологического сопровождения;</a:t>
            </a:r>
          </a:p>
          <a:p>
            <a:r>
              <a:rPr lang="ru-RU" dirty="0" smtClean="0"/>
              <a:t>снижение фактических потерь электроэнергии на объектах автоматизации учета;</a:t>
            </a:r>
          </a:p>
          <a:p>
            <a:r>
              <a:rPr lang="ru-RU" dirty="0" smtClean="0"/>
              <a:t>расширение функций системы учета, переход от дистанционного снятия показаний счетчиков к выполнению информационно-аналитических задач.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7823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НАПРАВЛЕНИЯ РАЗВИТИЯ АИИС ОАО «СЕТЕВАЯ КОМПАНИЯ»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4709120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/>
              <a:t>увеличение автоматизированных точек расчетного и технического учета, включенных в АИИС; </a:t>
            </a:r>
          </a:p>
          <a:p>
            <a:r>
              <a:rPr lang="ru-RU" sz="2400" dirty="0" smtClean="0"/>
              <a:t>организация для потребителей защищенного доступа к данным АИИС учета электроэнергии через внешний сайт ОАО «Сетевая компания»; </a:t>
            </a:r>
          </a:p>
          <a:p>
            <a:r>
              <a:rPr lang="ru-RU" sz="2400" dirty="0" smtClean="0"/>
              <a:t>интеграция с системами телемеханики, диспетчеризации, аналитическими и расчетными программами;</a:t>
            </a:r>
          </a:p>
          <a:p>
            <a:r>
              <a:rPr lang="ru-RU" sz="2400" dirty="0" smtClean="0"/>
              <a:t>адаптация ПО ИИС «Пирамида» и развитие ее в качестве экспертной программы с учетом новых задач, стоящих перед компанией;</a:t>
            </a:r>
          </a:p>
          <a:p>
            <a:r>
              <a:rPr lang="ru-RU" sz="2400" dirty="0" smtClean="0"/>
              <a:t>реализация пилотных проектов в части цифрового учета электроэнергии.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15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0939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38000">
                <a:schemeClr val="accent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2492896"/>
            <a:ext cx="8136904" cy="324279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b="1" dirty="0" smtClean="0">
                <a:solidFill>
                  <a:schemeClr val="bg1"/>
                </a:solidFill>
              </a:rPr>
              <a:t>Спасибо за внимание!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973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7F7F7F"/>
      </a:accent2>
      <a:accent3>
        <a:srgbClr val="0084B4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1840</TotalTime>
  <Words>1022</Words>
  <Application>Microsoft Office PowerPoint</Application>
  <PresentationFormat>Экран (4:3)</PresentationFormat>
  <Paragraphs>287</Paragraphs>
  <Slides>17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Тема Office</vt:lpstr>
      <vt:lpstr>Visio</vt:lpstr>
      <vt:lpstr>Эксплуатация и развитие автоматизированных информационно-измерительных систем учета электроэнергии в ОАО «Сетевая компания»</vt:lpstr>
      <vt:lpstr>ДИНАМИКА ИЗМЕНЕНИЯ КОЛИЧЕСТВА АВТОМАТИЗИРОВАННЫХ ТОЧЕК УЧЕТА ЭЛЕКТРОЭНЕРГИИ </vt:lpstr>
      <vt:lpstr>УРОВЕНЬ АВТОМАТИЗАЦИИ УЧЕТА ЭЛЕКТРОЭНЕРГИИ </vt:lpstr>
      <vt:lpstr>ТИПОВАЯ АРХИТЕКТУРА АИИС УЧЕТА ЭЛЕКТРОЭНЕРГИИ </vt:lpstr>
      <vt:lpstr>СРАВНЕНИЕ ПРОГРАММНО-ТЕХНИЧЕСКИХ  КОМПЛЕКСОВ АИИС </vt:lpstr>
      <vt:lpstr>ПРЕДПОСЫЛКИ РАЗВИТИЯ СИСТЕМ УЧЕТА ЭЛЕКТРОЭНЕРГИИ И СОЗДАНИЯ КОРПОРАТИВНОЙ АИИС </vt:lpstr>
      <vt:lpstr>АРХИТЕКТУРА ЕДИНОЙ КОРПОРАТИВНОЙ АИИС  ОАО «СЕТЕВАЯ КОМПАНИЯ» </vt:lpstr>
      <vt:lpstr>ИНТЕГРАЦИОННЫЕ РЕШЕНИЯ, РЕАЛИЗОВАННЫЕ В РАМКАХ СОЗДАНИЯ КОРПОРАТИВНОЙ АИИС  </vt:lpstr>
      <vt:lpstr>ФОРМАТ XML-МАКЕТА МЕЖСЕРВЕРНОГО ОБМЕНА </vt:lpstr>
      <vt:lpstr>СТАТИСТИКА СБОРА ДАННЫХ С РАЗЛИЧНЫХ ПТК (ФИЛИАЛ ОАО «СЕТЕВАЯ КОМПАНИЯ» ПРИВОЛЖСКИЕ ЭЛ.СЕТИ)  НА НОЯБРЬ 2012 ГОДА  </vt:lpstr>
      <vt:lpstr>СТАТИСТИКА СБОРА ДАННЫХ С РАЗЛИЧНЫХ ПТК (ФИЛИАЛ ОАО «СЕТЕВАЯ КОМПАНИЯ» ПРИВОЛЖСКИЕ ЭЛ.СЕТИ)  НА ЯНВАРЬ 2014 ГОДА _________ </vt:lpstr>
      <vt:lpstr>СТРУКТУРНАЯ СХЕМА АСТУЭ (ТП №10-4 ЕГРЭС)  </vt:lpstr>
      <vt:lpstr>ПЕРЕДАЧА ДАННЫХ АИИС ДЛЯ РАСЧЕТОВ С ПОТРЕБИТЕЛЯМИ </vt:lpstr>
      <vt:lpstr>ОЦЕНКА ЭФФЕКТИВНОСТИ ВНЕДРЕНИЯ СИСТЕМ УЧЕТА  НА ОСНОВЕ ТЕХНОЛОГИИ PLC </vt:lpstr>
      <vt:lpstr>РЕЗУЛЬТАТЫ РЕАЛИЗАЦИИ ИНТЕГРАЦИОННЫХ РЕШЕНИЙ </vt:lpstr>
      <vt:lpstr>НАПРАВЛЕНИЯ РАЗВИТИЯ АИИС ОАО «СЕТЕВАЯ КОМПАНИЯ» 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Драндрова Татьяна Алексеевна</dc:creator>
  <cp:lastModifiedBy>ZUS</cp:lastModifiedBy>
  <cp:revision>42</cp:revision>
  <cp:lastPrinted>2014-01-22T12:51:15Z</cp:lastPrinted>
  <dcterms:created xsi:type="dcterms:W3CDTF">2012-12-04T10:36:11Z</dcterms:created>
  <dcterms:modified xsi:type="dcterms:W3CDTF">2014-01-30T07:35:43Z</dcterms:modified>
</cp:coreProperties>
</file>