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7" r:id="rId12"/>
    <p:sldId id="286" r:id="rId13"/>
    <p:sldId id="272" r:id="rId14"/>
  </p:sldIdLst>
  <p:sldSz cx="9144000" cy="6858000" type="screen4x3"/>
  <p:notesSz cx="6797675" cy="9874250"/>
  <p:embeddedFontLs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7C833EE7-1890-46CE-AE6D-C4E3FF32F548}">
          <p14:sldIdLst>
            <p14:sldId id="25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</p14:sldIdLst>
        </p14:section>
        <p14:section name="Раздел без заголовка" id="{158EE0BB-D92B-4B6D-994A-C1DDAA7BE697}">
          <p14:sldIdLst>
            <p14:sldId id="285"/>
            <p14:sldId id="287"/>
            <p14:sldId id="286"/>
            <p14:sldId id="27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2DC8FF"/>
    <a:srgbClr val="69D8FF"/>
    <a:srgbClr val="89E0FF"/>
    <a:srgbClr val="008BBC"/>
    <a:srgbClr val="9D9D9D"/>
    <a:srgbClr val="AEAEAE"/>
    <a:srgbClr val="B4B4B4"/>
    <a:srgbClr val="929292"/>
    <a:srgbClr val="69696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344" autoAdjust="0"/>
    <p:restoredTop sz="94660" autoAdjust="0"/>
  </p:normalViewPr>
  <p:slideViewPr>
    <p:cSldViewPr showGuides="1">
      <p:cViewPr>
        <p:scale>
          <a:sx n="100" d="100"/>
          <a:sy n="100" d="100"/>
        </p:scale>
        <p:origin x="282" y="534"/>
      </p:cViewPr>
      <p:guideLst>
        <p:guide orient="horz" pos="2160"/>
        <p:guide orient="horz" pos="459"/>
        <p:guide orient="horz" pos="3770"/>
        <p:guide orient="horz" pos="2704"/>
        <p:guide orient="horz" pos="731"/>
        <p:guide orient="horz" pos="1616"/>
        <p:guide pos="2880"/>
        <p:guide pos="295"/>
        <p:guide pos="5465"/>
        <p:guide pos="2744"/>
        <p:guide pos="3016"/>
        <p:guide pos="2200"/>
        <p:guide pos="35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79" d="100"/>
          <a:sy n="79" d="100"/>
        </p:scale>
        <p:origin x="-3984" y="-96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418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418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FC11DE-0772-435B-A451-6556300CC66F}" type="datetimeFigureOut">
              <a:rPr lang="ru-RU" smtClean="0"/>
              <a:pPr/>
              <a:t>25.09.2013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8485"/>
            <a:ext cx="2946400" cy="494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378485"/>
            <a:ext cx="2946400" cy="494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9B64BE-2510-4D86-AEE4-6FB46BEA5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84864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4AEDE-8D0E-455D-8007-3128AE0AB550}" type="datetimeFigureOut">
              <a:rPr lang="ru-RU" smtClean="0"/>
              <a:pPr/>
              <a:t>25.09.2013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CFD853-2B66-4496-BA96-56963CE3A5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4639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0" y="4292600"/>
            <a:ext cx="9144000" cy="2565399"/>
          </a:xfrm>
          <a:prstGeom prst="rect">
            <a:avLst/>
          </a:prstGeom>
          <a:gradFill flip="none" rotWithShape="1">
            <a:gsLst>
              <a:gs pos="30000">
                <a:srgbClr val="2DC8FF"/>
              </a:gs>
              <a:gs pos="100000">
                <a:srgbClr val="008BB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FotoPS1.png"/>
          <p:cNvPicPr>
            <a:picLocks noChangeAspect="1"/>
          </p:cNvPicPr>
          <p:nvPr userDrawn="1"/>
        </p:nvPicPr>
        <p:blipFill>
          <a:blip r:embed="rId2" cstate="print"/>
          <a:srcRect t="12116" b="21164"/>
          <a:stretch>
            <a:fillRect/>
          </a:stretch>
        </p:blipFill>
        <p:spPr>
          <a:xfrm>
            <a:off x="0" y="0"/>
            <a:ext cx="9144000" cy="42926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524389"/>
            <a:ext cx="9144000" cy="135098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875371"/>
            <a:ext cx="9143999" cy="401643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EtelkaLig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cxnSp>
        <p:nvCxnSpPr>
          <p:cNvPr id="10" name="Прямая соединительная линия 9"/>
          <p:cNvCxnSpPr/>
          <p:nvPr userDrawn="1"/>
        </p:nvCxnSpPr>
        <p:spPr>
          <a:xfrm>
            <a:off x="336492" y="5873757"/>
            <a:ext cx="8471016" cy="16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0" y="4292600"/>
            <a:ext cx="9144000" cy="2565399"/>
          </a:xfrm>
          <a:prstGeom prst="rect">
            <a:avLst/>
          </a:prstGeom>
          <a:gradFill flip="none" rotWithShape="1">
            <a:gsLst>
              <a:gs pos="30000">
                <a:srgbClr val="9D9D9D"/>
              </a:gs>
              <a:gs pos="100000">
                <a:srgbClr val="696969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FotoPS1.png"/>
          <p:cNvPicPr>
            <a:picLocks noChangeAspect="1"/>
          </p:cNvPicPr>
          <p:nvPr userDrawn="1"/>
        </p:nvPicPr>
        <p:blipFill>
          <a:blip r:embed="rId2" cstate="print"/>
          <a:srcRect t="12116" b="21164"/>
          <a:stretch>
            <a:fillRect/>
          </a:stretch>
        </p:blipFill>
        <p:spPr>
          <a:xfrm>
            <a:off x="0" y="0"/>
            <a:ext cx="9144000" cy="42926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524389"/>
            <a:ext cx="9144000" cy="135098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875371"/>
            <a:ext cx="9143999" cy="401643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EtelkaLig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cxnSp>
        <p:nvCxnSpPr>
          <p:cNvPr id="10" name="Прямая соединительная линия 9"/>
          <p:cNvCxnSpPr/>
          <p:nvPr userDrawn="1"/>
        </p:nvCxnSpPr>
        <p:spPr>
          <a:xfrm>
            <a:off x="336492" y="5873757"/>
            <a:ext cx="8471016" cy="16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9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75688" y="6423066"/>
            <a:ext cx="468312" cy="249281"/>
          </a:xfrm>
          <a:prstGeom prst="rect">
            <a:avLst/>
          </a:prstGeom>
          <a:ln>
            <a:noFill/>
          </a:ln>
        </p:spPr>
        <p:txBody>
          <a:bodyPr anchor="t"/>
          <a:lstStyle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Elektra Light Pro" pitchFamily="50" charset="-52"/>
              </a:defRPr>
            </a:lvl1pPr>
          </a:lstStyle>
          <a:p>
            <a:fld id="{BD0AEDC0-6133-4737-BFDF-A905C94517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1600">
                <a:solidFill>
                  <a:srgbClr val="2DC8F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3"/>
          <p:cNvSpPr>
            <a:spLocks noGrp="1"/>
          </p:cNvSpPr>
          <p:nvPr>
            <p:ph type="sldNum" sz="quarter" idx="4"/>
          </p:nvPr>
        </p:nvSpPr>
        <p:spPr>
          <a:xfrm>
            <a:off x="8675688" y="6423066"/>
            <a:ext cx="468312" cy="249281"/>
          </a:xfrm>
          <a:prstGeom prst="rect">
            <a:avLst/>
          </a:prstGeom>
          <a:ln>
            <a:noFill/>
          </a:ln>
        </p:spPr>
        <p:txBody>
          <a:bodyPr anchor="t"/>
          <a:lstStyle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Elektra Light Pro" pitchFamily="50" charset="-52"/>
              </a:defRPr>
            </a:lvl1pPr>
          </a:lstStyle>
          <a:p>
            <a:fld id="{BD0AEDC0-6133-4737-BFDF-A905C945176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6" name="Заголовок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16762" cy="4540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65194"/>
            <a:ext cx="8218488" cy="48197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4"/>
          </p:nvPr>
        </p:nvSpPr>
        <p:spPr>
          <a:xfrm>
            <a:off x="8675688" y="6423066"/>
            <a:ext cx="468312" cy="249281"/>
          </a:xfrm>
          <a:prstGeom prst="rect">
            <a:avLst/>
          </a:prstGeom>
          <a:ln>
            <a:noFill/>
          </a:ln>
        </p:spPr>
        <p:txBody>
          <a:bodyPr anchor="t"/>
          <a:lstStyle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Elektra Light Pro" pitchFamily="50" charset="-52"/>
              </a:defRPr>
            </a:lvl1pPr>
          </a:lstStyle>
          <a:p>
            <a:fld id="{BD0AEDC0-6133-4737-BFDF-A905C945176A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20" name="Прямая соединительная линия 19"/>
          <p:cNvCxnSpPr/>
          <p:nvPr userDrawn="1"/>
        </p:nvCxnSpPr>
        <p:spPr>
          <a:xfrm rot="5400000" flipH="1" flipV="1">
            <a:off x="8458221" y="6640533"/>
            <a:ext cx="434934" cy="1588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Рисунок 20" descr="Logo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7358082" y="285728"/>
            <a:ext cx="1303317" cy="351768"/>
          </a:xfrm>
          <a:prstGeom prst="rect">
            <a:avLst/>
          </a:prstGeom>
        </p:spPr>
      </p:pic>
      <p:cxnSp>
        <p:nvCxnSpPr>
          <p:cNvPr id="22" name="Прямая соединительная линия 21"/>
          <p:cNvCxnSpPr/>
          <p:nvPr userDrawn="1"/>
        </p:nvCxnSpPr>
        <p:spPr>
          <a:xfrm>
            <a:off x="468313" y="728663"/>
            <a:ext cx="8207375" cy="1588"/>
          </a:xfrm>
          <a:prstGeom prst="line">
            <a:avLst/>
          </a:prstGeom>
          <a:ln>
            <a:solidFill>
              <a:srgbClr val="00AE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 userDrawn="1"/>
        </p:nvCxnSpPr>
        <p:spPr>
          <a:xfrm>
            <a:off x="468313" y="6165887"/>
            <a:ext cx="8207375" cy="1588"/>
          </a:xfrm>
          <a:prstGeom prst="line">
            <a:avLst/>
          </a:prstGeom>
          <a:ln>
            <a:solidFill>
              <a:srgbClr val="00AE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 userDrawn="1"/>
        </p:nvCxnSpPr>
        <p:spPr>
          <a:xfrm>
            <a:off x="468313" y="6152433"/>
            <a:ext cx="5075237" cy="1588"/>
          </a:xfrm>
          <a:prstGeom prst="line">
            <a:avLst/>
          </a:prstGeom>
          <a:ln w="38100">
            <a:solidFill>
              <a:srgbClr val="00AE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 userDrawn="1"/>
        </p:nvCxnSpPr>
        <p:spPr>
          <a:xfrm>
            <a:off x="5543550" y="740568"/>
            <a:ext cx="3132138" cy="1588"/>
          </a:xfrm>
          <a:prstGeom prst="line">
            <a:avLst/>
          </a:prstGeom>
          <a:ln w="38100">
            <a:solidFill>
              <a:srgbClr val="00AE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0" r:id="rId3"/>
    <p:sldLayoutId id="2147483654" r:id="rId4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kern="800" spc="-100" baseline="0">
          <a:solidFill>
            <a:schemeClr val="tx1">
              <a:lumMod val="65000"/>
              <a:lumOff val="35000"/>
            </a:schemeClr>
          </a:solidFill>
          <a:latin typeface="EtelkaReg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PF DinText Pro Light 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PF DinText Pro Light 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PF DinText Pro Light 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PF DinText Pro Light 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PF DinText Pro Light 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b="1" dirty="0"/>
              <a:t>Организация электроснабжения объектов XXVII Всемирной летней Универсиады 2013 года в г. Казани.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31540" y="188640"/>
            <a:ext cx="8327268" cy="814102"/>
          </a:xfrm>
        </p:spPr>
        <p:txBody>
          <a:bodyPr>
            <a:normAutofit/>
          </a:bodyPr>
          <a:lstStyle/>
          <a:p>
            <a:r>
              <a:rPr lang="ru-RU" dirty="0" smtClean="0"/>
              <a:t>Общие сведения по Универсиаде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11560" y="1181975"/>
            <a:ext cx="7092788" cy="3538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latin typeface="Arial"/>
                <a:ea typeface="Calibri"/>
              </a:rPr>
              <a:t>Участвовавших </a:t>
            </a:r>
            <a:r>
              <a:rPr lang="ru-RU" dirty="0">
                <a:latin typeface="Arial"/>
                <a:ea typeface="Calibri"/>
              </a:rPr>
              <a:t>стран – 162,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Спортсменов – 7966.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Официальных лиц – 3793.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Волонтеров более 20 000.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Общее количество, задействованных лиц более 110 </a:t>
            </a:r>
            <a:r>
              <a:rPr lang="ru-RU" dirty="0" smtClean="0">
                <a:latin typeface="Arial"/>
                <a:ea typeface="Calibri"/>
              </a:rPr>
              <a:t>000. 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Соревновательных объектов – 32.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Основных инфраструктурных объектов – 62.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Полный перечень инфраструктурных объектов 357. </a:t>
            </a:r>
            <a:endParaRPr lang="ru-RU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Органы управления </a:t>
            </a:r>
            <a:r>
              <a:rPr lang="ru-RU" dirty="0" err="1" smtClean="0"/>
              <a:t>энергобезопасностью</a:t>
            </a:r>
            <a:r>
              <a:rPr lang="ru-RU" dirty="0" smtClean="0"/>
              <a:t>  РТ во время Универсиады</a:t>
            </a:r>
            <a:endParaRPr lang="ru-RU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179512" y="800708"/>
            <a:ext cx="8748972" cy="5073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Arial"/>
                <a:ea typeface="Calibri"/>
              </a:rPr>
              <a:t>Штаб по координации работ бесперебойного энергоснабжения объектов XXVII Всемирной летней Универсиады 2013 г. в г. Казани под председательством Премьер-министра </a:t>
            </a:r>
            <a:r>
              <a:rPr lang="ru-RU" sz="1600" dirty="0" smtClean="0">
                <a:latin typeface="Arial"/>
                <a:ea typeface="Calibri"/>
              </a:rPr>
              <a:t>Республики </a:t>
            </a:r>
            <a:r>
              <a:rPr lang="ru-RU" sz="1600" dirty="0" smtClean="0">
                <a:latin typeface="Arial"/>
                <a:ea typeface="Calibri"/>
              </a:rPr>
              <a:t>Татарстан И.Ш. </a:t>
            </a:r>
            <a:r>
              <a:rPr lang="ru-RU" sz="1600" dirty="0" err="1" smtClean="0">
                <a:latin typeface="Arial"/>
                <a:ea typeface="Calibri"/>
              </a:rPr>
              <a:t>Халикова</a:t>
            </a:r>
            <a:r>
              <a:rPr lang="ru-RU" sz="1600" smtClean="0">
                <a:latin typeface="Arial"/>
                <a:ea typeface="Calibri"/>
              </a:rPr>
              <a:t> </a:t>
            </a:r>
            <a:r>
              <a:rPr lang="ru-RU" sz="1600" smtClean="0">
                <a:latin typeface="Arial"/>
                <a:ea typeface="Calibri"/>
              </a:rPr>
              <a:t>с </a:t>
            </a:r>
            <a:r>
              <a:rPr lang="ru-RU" sz="1600" dirty="0">
                <a:latin typeface="Arial"/>
                <a:ea typeface="Calibri"/>
              </a:rPr>
              <a:t>участием представителей ОАО «ФСК ЕЭС», ОАО «Сетевая компания», РДУ Татарстана Министерства промышленности и торговли РТ, тарифных регулирующих органов, а также организаторов Всемирных студенческих Игр;</a:t>
            </a:r>
            <a:endParaRPr lang="ru-RU" sz="1600" dirty="0"/>
          </a:p>
          <a:p>
            <a:pPr marL="285750" lvl="0" indent="-2857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Arial"/>
                <a:ea typeface="Calibri"/>
              </a:rPr>
              <a:t>Межведомственная рабочая группа по обеспечению надежности внутренних схем электроснабжения объектов Универсиады;</a:t>
            </a:r>
            <a:endParaRPr lang="ru-RU" sz="1600" dirty="0"/>
          </a:p>
          <a:p>
            <a:pPr marL="285750" lvl="0" indent="-2857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Arial"/>
                <a:ea typeface="Calibri"/>
              </a:rPr>
              <a:t>Центральный оперативный штаб (ЦОШ</a:t>
            </a:r>
            <a:r>
              <a:rPr lang="ru-RU" sz="1600" dirty="0" smtClean="0">
                <a:latin typeface="Arial"/>
                <a:ea typeface="Calibri"/>
              </a:rPr>
              <a:t>) по </a:t>
            </a:r>
            <a:r>
              <a:rPr lang="ru-RU" sz="1600" dirty="0">
                <a:latin typeface="Arial"/>
                <a:ea typeface="Calibri"/>
              </a:rPr>
              <a:t>обеспечению надежного электроснабжения Казанского энергорайона в период подготовки и проведения XXVII Всемирной летней Универсиады 2013 года в Республике Татарстан с участием представителей ОАО «ФСК ЕЭС», ОАО «Российские сети», РДУ Татарстана, ОАО «Генерирующая компания», ОАО «ТГК-16» ОАО «</a:t>
            </a:r>
            <a:r>
              <a:rPr lang="ru-RU" sz="1600" dirty="0" err="1">
                <a:latin typeface="Arial"/>
                <a:ea typeface="Calibri"/>
              </a:rPr>
              <a:t>Татэнергосбыт</a:t>
            </a:r>
            <a:r>
              <a:rPr lang="ru-RU" sz="1600" dirty="0">
                <a:latin typeface="Arial"/>
                <a:ea typeface="Calibri"/>
              </a:rPr>
              <a:t>»;</a:t>
            </a:r>
            <a:endParaRPr lang="ru-RU" sz="1600" dirty="0"/>
          </a:p>
          <a:p>
            <a:pPr marL="285750" lvl="0" indent="-2857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Arial"/>
                <a:ea typeface="Calibri"/>
              </a:rPr>
              <a:t>Центр управления играми (ЦУИ) Универсиады, в том числе функциональный офис «Технологический операционный центр» (ТОЦ);</a:t>
            </a:r>
            <a:endParaRPr lang="ru-RU" sz="1600" dirty="0"/>
          </a:p>
          <a:p>
            <a:pPr marL="285750" lvl="0" indent="-285750" algn="just">
              <a:spcBef>
                <a:spcPts val="120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Arial"/>
                <a:ea typeface="Calibri"/>
              </a:rPr>
              <a:t>Ситуационно-аналитический центр (САЦ) ОАО «Сетевая компания» и ОАО «Российские сети».</a:t>
            </a:r>
            <a:endParaRPr lang="ru-RU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9654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872716"/>
            <a:ext cx="8218488" cy="5112194"/>
          </a:xfrm>
        </p:spPr>
        <p:txBody>
          <a:bodyPr>
            <a:normAutofit lnSpcReduction="10000"/>
          </a:bodyPr>
          <a:lstStyle/>
          <a:p>
            <a:pPr algn="just">
              <a:spcAft>
                <a:spcPts val="1000"/>
              </a:spcAft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Электроснабжение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ответственных групп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потребителей осуществляется от временных ДГУ, при этом электрическая сеть находится в резерве. К данной группе электроприемников относятся освещение игрового поля и беговых дорожек, судейское оборудование, телевизионное оборудование, комментаторские позиции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Электроснабжение других групп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ответственных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потребителей осуществляется от электрической сети с резервированием от ДГУ. К данной группе электроприемников отнесены системы аварийного освещения, пожаротушения и дымоудаления, командного центра объекта, пункта управления видео-табло, помещений спортивного назначения (раздевалки, комнаты допинг-контроля и т.д.), пресс-центра, зала пресс-конференций, МИКС-зоны, VIP лож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Электроснабжение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неответственных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потребителей осуществляется от электрической сети и не предполагает дополнительных мероприятий по повышению схемной надежности электроснабжения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Электроснабжение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временных сооружений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на объектах осуществляется от электрической сети в соответствии с 3 категорией надежности. Резервирование обеспечивается при наличии технической возможности от отдельных резервных источников электроснабжения</a:t>
            </a:r>
            <a:r>
              <a:rPr lang="ru-RU" sz="1600" dirty="0"/>
              <a:t>.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400" dirty="0" smtClean="0"/>
              <a:t>Концепция </a:t>
            </a:r>
            <a:r>
              <a:rPr lang="ru-RU" sz="1400" dirty="0"/>
              <a:t>энергоснабжения международных спортивных мероприятий</a:t>
            </a:r>
          </a:p>
        </p:txBody>
      </p:sp>
    </p:spTree>
    <p:extLst>
      <p:ext uri="{BB962C8B-B14F-4D97-AF65-F5344CB8AC3E}">
        <p14:creationId xmlns:p14="http://schemas.microsoft.com/office/powerpoint/2010/main" xmlns="" val="170995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63471904"/>
              </p:ext>
            </p:extLst>
          </p:nvPr>
        </p:nvGraphicFramePr>
        <p:xfrm>
          <a:off x="1031875" y="2240868"/>
          <a:ext cx="7080250" cy="1472184"/>
        </p:xfrm>
        <a:graphic>
          <a:graphicData uri="http://schemas.openxmlformats.org/drawingml/2006/table">
            <a:tbl>
              <a:tblPr firstRow="1" firstCol="1" bandRow="1"/>
              <a:tblGrid>
                <a:gridCol w="1701800"/>
                <a:gridCol w="1710055"/>
                <a:gridCol w="1710055"/>
                <a:gridCol w="1958340"/>
              </a:tblGrid>
              <a:tr h="0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effectLst/>
                          <a:latin typeface="Arial"/>
                          <a:ea typeface="Times New Roman"/>
                        </a:rPr>
                        <a:t>Месяц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effectLst/>
                          <a:latin typeface="Arial"/>
                          <a:ea typeface="Times New Roman"/>
                        </a:rPr>
                        <a:t>Класс</a:t>
                      </a:r>
                      <a:r>
                        <a:rPr lang="en-US" sz="1400" b="1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Arial"/>
                          <a:ea typeface="Times New Roman"/>
                        </a:rPr>
                        <a:t>напряжения</a:t>
                      </a:r>
                      <a:r>
                        <a:rPr lang="en-US" sz="1400" b="1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Arial"/>
                          <a:ea typeface="Times New Roman"/>
                        </a:rPr>
                        <a:t>электрической</a:t>
                      </a:r>
                      <a:r>
                        <a:rPr lang="en-US" sz="1400" b="1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Arial"/>
                          <a:ea typeface="Times New Roman"/>
                        </a:rPr>
                        <a:t>сети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indent="215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/>
                          <a:ea typeface="Times New Roman"/>
                        </a:rPr>
                        <a:t>В том числе по вине сторонних организаций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27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Arial"/>
                          <a:ea typeface="Times New Roman"/>
                        </a:rPr>
                        <a:t>110 кВ и выше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Arial"/>
                          <a:ea typeface="Times New Roman"/>
                        </a:rPr>
                        <a:t>6-10 кВ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"/>
                          <a:ea typeface="Times New Roman"/>
                        </a:rPr>
                        <a:t>Июнь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72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Июль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/>
                          <a:ea typeface="Times New Roman"/>
                        </a:rPr>
                        <a:t>18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165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Август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120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/>
                          <a:ea typeface="Times New Roman"/>
                        </a:rPr>
                        <a:t>11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Статистика количества технологических нарушений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35596" y="1124744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Arial"/>
                <a:ea typeface="Times New Roman"/>
              </a:rPr>
              <a:t>Статистика количества технологических нарушений в электрических сетях Казанского энергорайона за летние месяцы 2012 года, определяющая провалы напряжения.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2638114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Классификация </a:t>
            </a:r>
            <a:r>
              <a:rPr lang="ru-RU" dirty="0"/>
              <a:t>систем электроприемников и помещений спортивных объектов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13450537"/>
              </p:ext>
            </p:extLst>
          </p:nvPr>
        </p:nvGraphicFramePr>
        <p:xfrm>
          <a:off x="395536" y="836712"/>
          <a:ext cx="8388932" cy="5062226"/>
        </p:xfrm>
        <a:graphic>
          <a:graphicData uri="http://schemas.openxmlformats.org/drawingml/2006/table">
            <a:tbl>
              <a:tblPr firstRow="1" firstCol="1" bandRow="1"/>
              <a:tblGrid>
                <a:gridCol w="360040"/>
                <a:gridCol w="3204356"/>
                <a:gridCol w="4824536"/>
              </a:tblGrid>
              <a:tr h="1366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Наименование системы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Примечание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Система фиксации результатов, судейства и информационные табло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Система обеспечения VIP-лож и балконов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7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</a:t>
                      </a:r>
                      <a:r>
                        <a:rPr lang="ru-RU" sz="1200" b="1" dirty="0" smtClean="0">
                          <a:effectLst/>
                          <a:latin typeface="Arial"/>
                          <a:ea typeface="Times New Roman"/>
                        </a:rPr>
                        <a:t>пожаротушения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, в связи с требованиями ПУЭ.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4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эвакуационного освещения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, в связи с требованиями ПУЭ.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39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/>
                      </a:r>
                      <a:br>
                        <a:rPr lang="ru-RU" sz="1200">
                          <a:effectLst/>
                          <a:latin typeface="Arial"/>
                          <a:ea typeface="Times New Roman"/>
                        </a:rPr>
                      </a:b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освещения спортивных арен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 (светильники с </a:t>
                      </a:r>
                      <a:r>
                        <a:rPr lang="ru-RU" sz="1200" dirty="0" err="1" smtClean="0">
                          <a:effectLst/>
                          <a:latin typeface="Arial"/>
                          <a:ea typeface="Times New Roman"/>
                        </a:rPr>
                        <a:t>металогалогенными</a:t>
                      </a:r>
                      <a:r>
                        <a:rPr lang="ru-RU" sz="1200" dirty="0" smtClean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лампами мощностью до 2 кВт каждая)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гарантированного питания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 ввиду особенности работы применяемых </a:t>
                      </a:r>
                      <a:r>
                        <a:rPr lang="ru-RU" sz="1200" dirty="0" err="1">
                          <a:effectLst/>
                          <a:latin typeface="Arial"/>
                          <a:ea typeface="Times New Roman"/>
                        </a:rPr>
                        <a:t>металлогалогенных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ru-RU" sz="1200" dirty="0" smtClean="0">
                          <a:effectLst/>
                          <a:latin typeface="Arial"/>
                          <a:ea typeface="Times New Roman"/>
                        </a:rPr>
                        <a:t>ламп.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рабочего </a:t>
                      </a:r>
                      <a:r>
                        <a:rPr lang="ru-RU" sz="1200" b="1" dirty="0" smtClean="0">
                          <a:effectLst/>
                          <a:latin typeface="Arial"/>
                          <a:ea typeface="Times New Roman"/>
                        </a:rPr>
                        <a:t>освещения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Требует бесперебойного электроснабжения. </a:t>
                      </a: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Повторное включение происходит без задержки.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4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вентиляции и </a:t>
                      </a:r>
                      <a:r>
                        <a:rPr lang="ru-RU" sz="1200" b="1" dirty="0" smtClean="0">
                          <a:effectLst/>
                          <a:latin typeface="Arial"/>
                          <a:ea typeface="Times New Roman"/>
                        </a:rPr>
                        <a:t>кондиционирования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бесперебойного электроснабжения. 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Повторное включение происходит без длительной задержки.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4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Электроприемники технических </a:t>
                      </a:r>
                      <a:r>
                        <a:rPr lang="ru-RU" sz="1200" b="1" dirty="0" smtClean="0">
                          <a:effectLst/>
                          <a:latin typeface="Arial"/>
                          <a:ea typeface="Times New Roman"/>
                        </a:rPr>
                        <a:t>аппаратных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телевещания 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(в том числе комментаторские кабины)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.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Силовая сеть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 (</a:t>
                      </a:r>
                      <a:r>
                        <a:rPr lang="ru-RU" sz="1200" dirty="0" smtClean="0">
                          <a:effectLst/>
                          <a:latin typeface="Arial"/>
                          <a:ea typeface="Times New Roman"/>
                        </a:rPr>
                        <a:t>розетки)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Для данной группы электроприемников </a:t>
                      </a: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допускается перерыв</a:t>
                      </a: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 электроснабжения до нескольких часов. 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Система электропитания медицинского оборудования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гарантированного питания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14547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pc="0" dirty="0" smtClean="0"/>
              <a:t>Взаимодействие персонала ОАО </a:t>
            </a:r>
            <a:r>
              <a:rPr lang="ru-RU" spc="0" dirty="0"/>
              <a:t>«Сетевая компания»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7559" y="872716"/>
            <a:ext cx="6877050" cy="52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35596" y="861889"/>
            <a:ext cx="7560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5-и уровневая структура и схема взаимодействия персонала </a:t>
            </a:r>
            <a:br>
              <a:rPr lang="ru-RU" sz="1600" dirty="0"/>
            </a:br>
            <a:r>
              <a:rPr lang="ru-RU" sz="1600" dirty="0"/>
              <a:t>ОАО «Сетевая компания» </a:t>
            </a:r>
          </a:p>
        </p:txBody>
      </p:sp>
    </p:spTree>
    <p:extLst>
      <p:ext uri="{BB962C8B-B14F-4D97-AF65-F5344CB8AC3E}">
        <p14:creationId xmlns:p14="http://schemas.microsoft.com/office/powerpoint/2010/main" xmlns="" val="157837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Эксплуатация дизель-генераторов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45825788"/>
              </p:ext>
            </p:extLst>
          </p:nvPr>
        </p:nvGraphicFramePr>
        <p:xfrm>
          <a:off x="431540" y="908720"/>
          <a:ext cx="8388932" cy="54022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517"/>
                <a:gridCol w="1915609"/>
                <a:gridCol w="1284270"/>
                <a:gridCol w="3391000"/>
                <a:gridCol w="1433536"/>
              </a:tblGrid>
              <a:tr h="547261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Собственник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ДГУ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ДГУ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Назначение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Робщ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(кВА)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  <a:tr h="1252939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ОАО "</a:t>
                      </a: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Сетевая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компания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Автономное электроснабжение ответственных систем объекта, задействованных для прямой телетрансляции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29 600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  <a:tr h="1224136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Energy PRO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Автономное электроснабжение церемонии открытия, закрытия Универсиады на стадионе "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KAZAN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ARENA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12 583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  <a:tr h="1368153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ОАО "</a:t>
                      </a: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Российские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сети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Аварийное электроснабжение объектов Универсиады без прямой телетрансляции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1 588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  <a:tr h="273630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ГУП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"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Татлизинг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"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145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Аварийное электроснабжение объектов Универсиады без прямой телетрансляции</a:t>
                      </a: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2110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  <a:tr h="273630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248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</a:t>
                      </a: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30787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317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временных сооружений, из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них:</a:t>
            </a:r>
          </a:p>
          <a:p>
            <a:pPr marL="628650" indent="-285750" algn="just">
              <a:buFontTx/>
              <a:buChar char="-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186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общего назначения (кассы, палатки судей, волонтеров, раздевалки, камеры хранения и т.д.),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8650" indent="-285750" algn="just">
              <a:buFontTx/>
              <a:buChar char="-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98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шатров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безопасности,</a:t>
            </a:r>
          </a:p>
          <a:p>
            <a:pPr marL="628650" indent="-285750" algn="just">
              <a:buFontTx/>
              <a:buChar char="-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33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пункта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питания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628650" indent="-285750" algn="just">
              <a:buFontTx/>
              <a:buChar char="-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5000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электрическими розетками. </a:t>
            </a:r>
          </a:p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Главный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ресторан Деревни Универсиады, установленная мощность 4000кВт;</a:t>
            </a:r>
          </a:p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Международный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вещательный центр, установленная мощность 460кВт;</a:t>
            </a:r>
          </a:p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пункта питания волонтеров, суммарная установленная мощность около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800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кВт;</a:t>
            </a:r>
          </a:p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Центр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пляжного волейбола «Казанка», установленная мощность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710 кВт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данный объект полностью построен  из 93 временных сооружений, построено 2680 м. электрических сетей.</a:t>
            </a:r>
          </a:p>
          <a:p>
            <a:pPr algn="just"/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Лаундж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зона в Деревне Универсиады, установленная мощность 400кВт;</a:t>
            </a:r>
          </a:p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Главный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парк Универсиады, установленная мощность 600кВт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Общая установленная мощность всех перечисленных временных сооружений и дополнительного оборудования, установленного на объектах, составляет 18042 кВт.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Временные мощности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17091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Проблемные вопросы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37642" y="872716"/>
            <a:ext cx="820891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Не </a:t>
            </a:r>
            <a:r>
              <a:rPr lang="ru-RU" sz="2000" dirty="0"/>
              <a:t>утверждены перечни ответственных </a:t>
            </a:r>
            <a:r>
              <a:rPr lang="ru-RU" sz="2000" dirty="0" err="1"/>
              <a:t>электроприемников</a:t>
            </a:r>
            <a:r>
              <a:rPr lang="ru-RU" sz="2000" dirty="0"/>
              <a:t>, кратковременный </a:t>
            </a:r>
            <a:r>
              <a:rPr lang="ru-RU" sz="2000" dirty="0" smtClean="0"/>
              <a:t>сбой которых</a:t>
            </a:r>
            <a:r>
              <a:rPr lang="ru-RU" sz="2000" dirty="0"/>
              <a:t>, ведет к остановке телетрансляций и/или прекращению соревнований по каждому объекту (определяется лицами, организаторами телетрансляций и соревнований</a:t>
            </a:r>
            <a:r>
              <a:rPr lang="ru-RU" sz="2000" dirty="0" smtClean="0"/>
              <a:t>);</a:t>
            </a:r>
            <a:endParaRPr lang="ru-RU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/>
              <a:t>Не обеспечено в полном объеме финансирование мероприятий по обеспечению гарантированного и надежного электроснабжения спортивных объектов;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/>
              <a:t>Отсутствует проектная комплектация источниками бесперебойного питания и </a:t>
            </a:r>
            <a:r>
              <a:rPr lang="ru-RU" sz="2000" dirty="0" smtClean="0"/>
              <a:t>ДГУ;</a:t>
            </a:r>
            <a:endParaRPr lang="ru-RU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/>
              <a:t>Позднее начало и окончание строительных и электромонтажных </a:t>
            </a:r>
            <a:r>
              <a:rPr lang="ru-RU" sz="2000" dirty="0" smtClean="0"/>
              <a:t>работ;</a:t>
            </a:r>
            <a:endParaRPr lang="ru-RU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/>
              <a:t>Недостаточное качество проверок объектов Универсиады со стороны надзорных </a:t>
            </a:r>
            <a:r>
              <a:rPr lang="ru-RU" sz="2000" dirty="0" smtClean="0"/>
              <a:t>органов;</a:t>
            </a:r>
            <a:endParaRPr lang="ru-RU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/>
              <a:t>Отсутствие системной организации эксплуатации электроустановок собственниками </a:t>
            </a:r>
            <a:r>
              <a:rPr lang="ru-RU" sz="2000" dirty="0" smtClean="0"/>
              <a:t>объектов. Нехватка  </a:t>
            </a:r>
            <a:r>
              <a:rPr lang="ru-RU" sz="2000" dirty="0"/>
              <a:t>квалифицированного электротехнического </a:t>
            </a:r>
            <a:r>
              <a:rPr lang="ru-RU" sz="2000" dirty="0" smtClean="0"/>
              <a:t>персонала;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7455963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Проблемные вопросы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39366" y="1052736"/>
            <a:ext cx="820891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Ошибки </a:t>
            </a:r>
            <a:r>
              <a:rPr lang="ru-RU" sz="2000" dirty="0"/>
              <a:t>в расчетах проектных организаций (когда фактически мощность </a:t>
            </a:r>
            <a:r>
              <a:rPr lang="ru-RU" sz="2000" dirty="0" err="1"/>
              <a:t>электроприемников</a:t>
            </a:r>
            <a:r>
              <a:rPr lang="ru-RU" sz="2000" dirty="0"/>
              <a:t> определялась владельцем объекта, который зачастую завышал необходимую мощность нагрузки);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/>
              <a:t>Подключение </a:t>
            </a:r>
            <a:r>
              <a:rPr lang="ru-RU" sz="2000" dirty="0" smtClean="0"/>
              <a:t>дополнительной </a:t>
            </a:r>
            <a:r>
              <a:rPr lang="ru-RU" sz="2000" dirty="0"/>
              <a:t>непроектной нагрузки без </a:t>
            </a:r>
            <a:r>
              <a:rPr lang="ru-RU" sz="2000" dirty="0" smtClean="0"/>
              <a:t>согласования;</a:t>
            </a:r>
            <a:endParaRPr lang="ru-RU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/>
              <a:t>Наличие на объектах ненадежной электроаппаратуры китайского производства. Низкое качество автоматических выключателей – на токи более 25А, магнитных пускателей </a:t>
            </a:r>
            <a:r>
              <a:rPr lang="en-US" sz="2000" dirty="0"/>
              <a:t>III</a:t>
            </a:r>
            <a:r>
              <a:rPr lang="ru-RU" sz="2000" dirty="0"/>
              <a:t> и более величин. Ненадежная работа автоматики. Частые </a:t>
            </a:r>
            <a:r>
              <a:rPr lang="ru-RU" sz="2000" dirty="0" smtClean="0"/>
              <a:t>отключения;</a:t>
            </a:r>
            <a:endParaRPr lang="ru-RU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/>
              <a:t>Технологические системы объектов до Универсиады не тестировались на полную </a:t>
            </a:r>
            <a:r>
              <a:rPr lang="ru-RU" sz="2000" dirty="0" smtClean="0"/>
              <a:t>нагрузку</a:t>
            </a:r>
            <a:r>
              <a:rPr lang="ru-RU" sz="2000" dirty="0"/>
              <a:t>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000" dirty="0"/>
              <a:t>Освещение: при дополнительной установке новых светильников возникала необходимость замены питающего кабеля, а также нарушался тепловой баланс зала соревнований. Температура была на пределе норматива отмены соревнований.</a:t>
            </a:r>
            <a:endParaRPr lang="ru-RU" sz="2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8397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Отзывы об Универсиаде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812095"/>
            <a:ext cx="7056784" cy="523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54002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Организация электроснабжения объектов XXVII Всемирной летней Универсиады 2013 года в г. Казани.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00AEEF"/>
            </a:gs>
            <a:gs pos="100000">
              <a:srgbClr val="89E0FF"/>
            </a:gs>
          </a:gsLst>
          <a:lin ang="5400000" scaled="1"/>
          <a:tileRect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2518</TotalTime>
  <Words>809</Words>
  <Application>Microsoft Office PowerPoint</Application>
  <PresentationFormat>Экран (4:3)</PresentationFormat>
  <Paragraphs>151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EtelkaReg</vt:lpstr>
      <vt:lpstr>Elektra Light Pro</vt:lpstr>
      <vt:lpstr>Calibri</vt:lpstr>
      <vt:lpstr>PF DinText Pro Light </vt:lpstr>
      <vt:lpstr>Times New Roman</vt:lpstr>
      <vt:lpstr>EtelkaLig</vt:lpstr>
      <vt:lpstr>Тема Office</vt:lpstr>
      <vt:lpstr>Организация электроснабжения объектов XXVII Всемирной летней Универсиады 2013 года в г. Казани.</vt:lpstr>
      <vt:lpstr>Общие сведения по Универсиаде</vt:lpstr>
      <vt:lpstr>Органы управления энергобезопасностью  РТ во время Универсиады</vt:lpstr>
      <vt:lpstr>Концепция энергоснабжения международных спортивных мероприятий</vt:lpstr>
      <vt:lpstr>Статистика количества технологических нарушений</vt:lpstr>
      <vt:lpstr>Классификация систем электроприемников и помещений спортивных объектов</vt:lpstr>
      <vt:lpstr>Взаимодействие персонала ОАО «Сетевая компания» </vt:lpstr>
      <vt:lpstr>Эксплуатация дизель-генераторов</vt:lpstr>
      <vt:lpstr>Временные мощности</vt:lpstr>
      <vt:lpstr>Проблемные вопросы</vt:lpstr>
      <vt:lpstr>Проблемные вопросы</vt:lpstr>
      <vt:lpstr>Отзывы об Универсиаде</vt:lpstr>
      <vt:lpstr>Организация электроснабжения объектов XXVII Всемирной летней Универсиады 2013 года в г. Казани.</vt:lpstr>
    </vt:vector>
  </TitlesOfParts>
  <Company>"АПБЭ"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vik.ship</cp:lastModifiedBy>
  <cp:revision>137</cp:revision>
  <cp:lastPrinted>2013-09-25T04:00:17Z</cp:lastPrinted>
  <dcterms:created xsi:type="dcterms:W3CDTF">2012-11-29T07:41:03Z</dcterms:created>
  <dcterms:modified xsi:type="dcterms:W3CDTF">2013-09-25T05:57:46Z</dcterms:modified>
</cp:coreProperties>
</file>